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69"/>
  </p:notesMasterIdLst>
  <p:sldIdLst>
    <p:sldId id="256" r:id="rId2"/>
    <p:sldId id="270"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6" r:id="rId24"/>
    <p:sldId id="293" r:id="rId25"/>
    <p:sldId id="294" r:id="rId26"/>
    <p:sldId id="295" r:id="rId27"/>
    <p:sldId id="297" r:id="rId28"/>
    <p:sldId id="298" r:id="rId29"/>
    <p:sldId id="299" r:id="rId30"/>
    <p:sldId id="300" r:id="rId31"/>
    <p:sldId id="301" r:id="rId32"/>
    <p:sldId id="302" r:id="rId33"/>
    <p:sldId id="303" r:id="rId34"/>
    <p:sldId id="313" r:id="rId35"/>
    <p:sldId id="304" r:id="rId36"/>
    <p:sldId id="308" r:id="rId37"/>
    <p:sldId id="305" r:id="rId38"/>
    <p:sldId id="306" r:id="rId39"/>
    <p:sldId id="314" r:id="rId40"/>
    <p:sldId id="307" r:id="rId41"/>
    <p:sldId id="316" r:id="rId42"/>
    <p:sldId id="317" r:id="rId43"/>
    <p:sldId id="318" r:id="rId44"/>
    <p:sldId id="319" r:id="rId45"/>
    <p:sldId id="320" r:id="rId46"/>
    <p:sldId id="322" r:id="rId47"/>
    <p:sldId id="326" r:id="rId48"/>
    <p:sldId id="327" r:id="rId49"/>
    <p:sldId id="344" r:id="rId50"/>
    <p:sldId id="343" r:id="rId51"/>
    <p:sldId id="328" r:id="rId52"/>
    <p:sldId id="329" r:id="rId53"/>
    <p:sldId id="331" r:id="rId54"/>
    <p:sldId id="332" r:id="rId55"/>
    <p:sldId id="333" r:id="rId56"/>
    <p:sldId id="334" r:id="rId57"/>
    <p:sldId id="335" r:id="rId58"/>
    <p:sldId id="336" r:id="rId59"/>
    <p:sldId id="337" r:id="rId60"/>
    <p:sldId id="338" r:id="rId61"/>
    <p:sldId id="339" r:id="rId62"/>
    <p:sldId id="340" r:id="rId63"/>
    <p:sldId id="341" r:id="rId64"/>
    <p:sldId id="309" r:id="rId65"/>
    <p:sldId id="310" r:id="rId66"/>
    <p:sldId id="311" r:id="rId67"/>
    <p:sldId id="34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92" autoAdjust="0"/>
  </p:normalViewPr>
  <p:slideViewPr>
    <p:cSldViewPr>
      <p:cViewPr>
        <p:scale>
          <a:sx n="68" d="100"/>
          <a:sy n="68" d="100"/>
        </p:scale>
        <p:origin x="-648" y="6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38062-65B1-4851-96C3-B07EA446B10C}" type="datetimeFigureOut">
              <a:rPr lang="en-US" smtClean="0"/>
              <a:t>12/2/16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810890-031D-4DFF-8864-26D51C6622FE}" type="slidenum">
              <a:rPr lang="en-US" smtClean="0"/>
              <a:t>‹#›</a:t>
            </a:fld>
            <a:endParaRPr lang="en-US"/>
          </a:p>
        </p:txBody>
      </p:sp>
    </p:spTree>
    <p:extLst>
      <p:ext uri="{BB962C8B-B14F-4D97-AF65-F5344CB8AC3E}">
        <p14:creationId xmlns:p14="http://schemas.microsoft.com/office/powerpoint/2010/main" val="2297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1</a:t>
            </a:fld>
            <a:endParaRPr lang="en-US"/>
          </a:p>
        </p:txBody>
      </p:sp>
    </p:spTree>
    <p:extLst>
      <p:ext uri="{BB962C8B-B14F-4D97-AF65-F5344CB8AC3E}">
        <p14:creationId xmlns:p14="http://schemas.microsoft.com/office/powerpoint/2010/main" val="351104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98195" indent="-198195"/>
            <a:r>
              <a:rPr lang="en-US" dirty="0" smtClean="0"/>
              <a:t>Any info that is needed in a later pipe stage must be passed</a:t>
            </a:r>
            <a:r>
              <a:rPr lang="en-US" baseline="0" dirty="0" smtClean="0"/>
              <a:t> to that stage via a pipeline register (e.g., need to preserve the destination register address in the pipeline state registers)</a:t>
            </a:r>
          </a:p>
          <a:p>
            <a:pPr marL="198195" indent="-198195"/>
            <a:r>
              <a:rPr lang="en-US" dirty="0" smtClean="0"/>
              <a:t>Note two exceptions to right-to-left flow</a:t>
            </a:r>
          </a:p>
          <a:p>
            <a:pPr marL="198195" indent="-198195">
              <a:buFontTx/>
              <a:buAutoNum type="arabicPeriod"/>
            </a:pPr>
            <a:r>
              <a:rPr lang="en-US" dirty="0" smtClean="0"/>
              <a:t>WB that writes the result back into the register file in the middle of the </a:t>
            </a:r>
            <a:r>
              <a:rPr lang="en-US" dirty="0" err="1" smtClean="0"/>
              <a:t>datapath</a:t>
            </a:r>
            <a:endParaRPr lang="en-US" dirty="0" smtClean="0"/>
          </a:p>
          <a:p>
            <a:pPr marL="198195" indent="-198195">
              <a:buFontTx/>
              <a:buAutoNum type="arabicPeriod"/>
            </a:pPr>
            <a:r>
              <a:rPr lang="en-US" dirty="0" smtClean="0"/>
              <a:t>Selection of the next value of the PC, one input comes from the calculated branch address from the MEM stage</a:t>
            </a:r>
          </a:p>
          <a:p>
            <a:pPr marL="198195" indent="-198195"/>
            <a:endParaRPr lang="en-US" dirty="0" smtClean="0"/>
          </a:p>
          <a:p>
            <a:pPr marL="198195" indent="-198195"/>
            <a:r>
              <a:rPr lang="en-US" dirty="0" smtClean="0"/>
              <a:t>Only later instructions in the pipeline can be influenced by these two REVERSE data movements.</a:t>
            </a:r>
          </a:p>
          <a:p>
            <a:pPr marL="198195" indent="-198195"/>
            <a:r>
              <a:rPr lang="en-US" dirty="0" smtClean="0"/>
              <a:t>The first one (WB to ID) leads to data hazards.</a:t>
            </a:r>
          </a:p>
          <a:p>
            <a:pPr marL="198195" indent="-198195"/>
            <a:r>
              <a:rPr lang="en-US" dirty="0" smtClean="0"/>
              <a:t>The second one (MEM to IF) leads to control hazards.</a:t>
            </a:r>
          </a:p>
          <a:p>
            <a:pPr marL="198195" indent="-198195"/>
            <a:endParaRPr lang="en-US" dirty="0" smtClean="0"/>
          </a:p>
          <a:p>
            <a:pPr marL="198195" indent="-198195"/>
            <a:r>
              <a:rPr lang="en-US" dirty="0" smtClean="0"/>
              <a:t>All instructions must update some state in the processor – the register file, the memory, or the PC – so separate pipeline registers are redundant to the state that is updated (not needed).</a:t>
            </a:r>
          </a:p>
          <a:p>
            <a:pPr marL="198195" indent="-198195"/>
            <a:r>
              <a:rPr lang="en-US" dirty="0" smtClean="0"/>
              <a:t>PC can be thought of as a pipeline register: the one that feeds the IF stage of the pipeline.  Unlike all of the other pipeline registers, the PC is part of the visible architecture state – its content must be saved when an exception occurs (the contents of the other pipe registers are discarded).</a:t>
            </a:r>
          </a:p>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36</a:t>
            </a:fld>
            <a:endParaRPr lang="en-US"/>
          </a:p>
        </p:txBody>
      </p:sp>
    </p:spTree>
    <p:extLst>
      <p:ext uri="{BB962C8B-B14F-4D97-AF65-F5344CB8AC3E}">
        <p14:creationId xmlns:p14="http://schemas.microsoft.com/office/powerpoint/2010/main" val="66303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Giải</a:t>
            </a:r>
            <a:r>
              <a:rPr lang="en-US" dirty="0" smtClean="0"/>
              <a:t> </a:t>
            </a:r>
            <a:r>
              <a:rPr lang="en-US" dirty="0" err="1" smtClean="0"/>
              <a:t>mã</a:t>
            </a:r>
            <a:r>
              <a:rPr lang="en-US" baseline="0" dirty="0" smtClean="0"/>
              <a:t> </a:t>
            </a:r>
            <a:r>
              <a:rPr lang="en-US" baseline="0" dirty="0" err="1" smtClean="0"/>
              <a:t>lệnh</a:t>
            </a:r>
            <a:r>
              <a:rPr lang="en-US" baseline="0" dirty="0" smtClean="0"/>
              <a:t> </a:t>
            </a:r>
            <a:r>
              <a:rPr lang="en-US" baseline="0" dirty="0" err="1" smtClean="0"/>
              <a:t>tới</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t>
            </a:r>
            <a:r>
              <a:rPr lang="en-US" baseline="0" dirty="0" err="1" smtClean="0"/>
              <a:t>điều</a:t>
            </a:r>
            <a:r>
              <a:rPr lang="en-US" baseline="0" dirty="0" smtClean="0"/>
              <a:t> </a:t>
            </a:r>
            <a:r>
              <a:rPr lang="en-US" baseline="0" dirty="0" err="1" smtClean="0"/>
              <a:t>khiển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đường</a:t>
            </a:r>
            <a:r>
              <a:rPr lang="en-US" baseline="0" dirty="0" smtClean="0"/>
              <a:t> </a:t>
            </a:r>
            <a:r>
              <a:rPr lang="en-US" baseline="0" dirty="0" err="1" smtClean="0"/>
              <a:t>ống</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38</a:t>
            </a:fld>
            <a:endParaRPr lang="en-US"/>
          </a:p>
        </p:txBody>
      </p:sp>
    </p:spTree>
    <p:extLst>
      <p:ext uri="{BB962C8B-B14F-4D97-AF65-F5344CB8AC3E}">
        <p14:creationId xmlns:p14="http://schemas.microsoft.com/office/powerpoint/2010/main" val="312083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98184" indent="-198184"/>
            <a:r>
              <a:rPr lang="en-US" dirty="0" smtClean="0"/>
              <a:t>How many bits wide is each pipeline register?</a:t>
            </a:r>
          </a:p>
          <a:p>
            <a:pPr marL="198184" indent="-198184"/>
            <a:r>
              <a:rPr lang="en-US" dirty="0" smtClean="0"/>
              <a:t>PC – 32 bits</a:t>
            </a:r>
          </a:p>
          <a:p>
            <a:pPr marL="198184" indent="-198184"/>
            <a:r>
              <a:rPr lang="en-US" dirty="0" smtClean="0"/>
              <a:t>IF/ID – 64 bits</a:t>
            </a:r>
          </a:p>
          <a:p>
            <a:pPr marL="198184" indent="-198184"/>
            <a:r>
              <a:rPr lang="en-US" dirty="0" smtClean="0"/>
              <a:t>ID/EX – 9 + 32x4 + 10 = 147</a:t>
            </a:r>
          </a:p>
          <a:p>
            <a:pPr marL="198184" indent="-198184"/>
            <a:r>
              <a:rPr lang="en-US" dirty="0" smtClean="0"/>
              <a:t>EX/MEM – 5 + 1 + 32x3 + 5 = 107</a:t>
            </a:r>
          </a:p>
          <a:p>
            <a:pPr marL="198184" indent="-198184"/>
            <a:r>
              <a:rPr lang="en-US" dirty="0" smtClean="0"/>
              <a:t>MEM/WB – 2 + 32x2 + 5 = 71 </a:t>
            </a:r>
          </a:p>
          <a:p>
            <a:pPr marL="198184" indent="-198184"/>
            <a:r>
              <a:rPr lang="en-US" dirty="0" smtClean="0"/>
              <a:t>- &gt; </a:t>
            </a:r>
            <a:r>
              <a:rPr lang="en-US" dirty="0" err="1" smtClean="0"/>
              <a:t>cộng</a:t>
            </a:r>
            <a:r>
              <a:rPr lang="en-US" dirty="0" smtClean="0"/>
              <a:t> </a:t>
            </a:r>
            <a:r>
              <a:rPr lang="en-US" dirty="0" err="1" smtClean="0"/>
              <a:t>lệnh</a:t>
            </a:r>
            <a:r>
              <a:rPr lang="en-US" dirty="0" smtClean="0"/>
              <a:t> , </a:t>
            </a:r>
            <a:r>
              <a:rPr lang="en-US" dirty="0" err="1" smtClean="0"/>
              <a:t>vì</a:t>
            </a:r>
            <a:r>
              <a:rPr lang="en-US" dirty="0" smtClean="0"/>
              <a:t> </a:t>
            </a:r>
            <a:r>
              <a:rPr lang="en-US" dirty="0" err="1" smtClean="0"/>
              <a:t>nếu</a:t>
            </a:r>
            <a:r>
              <a:rPr lang="en-US" dirty="0" smtClean="0"/>
              <a:t> </a:t>
            </a:r>
            <a:r>
              <a:rPr lang="en-US" dirty="0" err="1" smtClean="0"/>
              <a:t>lấy</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ở</a:t>
            </a:r>
            <a:r>
              <a:rPr lang="en-US" dirty="0" smtClean="0"/>
              <a:t> </a:t>
            </a:r>
            <a:r>
              <a:rPr lang="en-US" dirty="0" err="1" smtClean="0"/>
              <a:t>thanh</a:t>
            </a:r>
            <a:r>
              <a:rPr lang="en-US" dirty="0" smtClean="0"/>
              <a:t> </a:t>
            </a:r>
            <a:r>
              <a:rPr lang="en-US" dirty="0" err="1" smtClean="0"/>
              <a:t>ghi</a:t>
            </a:r>
            <a:r>
              <a:rPr lang="en-US" dirty="0" smtClean="0"/>
              <a:t> IF/ID </a:t>
            </a:r>
            <a:r>
              <a:rPr lang="en-US" dirty="0" err="1" smtClean="0"/>
              <a:t>sẽ</a:t>
            </a:r>
            <a:r>
              <a:rPr lang="en-US" dirty="0" smtClean="0"/>
              <a:t> </a:t>
            </a:r>
            <a:r>
              <a:rPr lang="en-US" dirty="0" err="1" smtClean="0"/>
              <a:t>là</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của</a:t>
            </a:r>
            <a:r>
              <a:rPr lang="en-US" dirty="0" smtClean="0"/>
              <a:t> </a:t>
            </a:r>
            <a:r>
              <a:rPr lang="en-US" dirty="0" err="1" smtClean="0"/>
              <a:t>lệnh</a:t>
            </a:r>
            <a:r>
              <a:rPr lang="en-US" dirty="0" smtClean="0"/>
              <a:t> </a:t>
            </a:r>
            <a:r>
              <a:rPr lang="en-US" dirty="0" err="1" smtClean="0"/>
              <a:t>kế</a:t>
            </a:r>
            <a:r>
              <a:rPr lang="en-US" dirty="0" smtClean="0"/>
              <a:t> </a:t>
            </a:r>
            <a:r>
              <a:rPr lang="en-US" dirty="0" err="1" smtClean="0"/>
              <a:t>tiếp</a:t>
            </a:r>
            <a:r>
              <a:rPr lang="en-US" dirty="0" smtClean="0"/>
              <a:t> , do </a:t>
            </a:r>
            <a:r>
              <a:rPr lang="en-US" dirty="0" err="1" smtClean="0"/>
              <a:t>đó</a:t>
            </a:r>
            <a:r>
              <a:rPr lang="en-US" dirty="0" smtClean="0"/>
              <a:t> </a:t>
            </a:r>
            <a:r>
              <a:rPr lang="en-US" dirty="0" err="1" smtClean="0"/>
              <a:t>phải</a:t>
            </a:r>
            <a:r>
              <a:rPr lang="en-US" dirty="0" smtClean="0"/>
              <a:t> </a:t>
            </a:r>
            <a:r>
              <a:rPr lang="en-US" dirty="0" err="1" smtClean="0"/>
              <a:t>lấy</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của</a:t>
            </a:r>
            <a:r>
              <a:rPr lang="en-US" dirty="0" smtClean="0"/>
              <a:t> </a:t>
            </a:r>
            <a:r>
              <a:rPr lang="en-US" dirty="0" err="1" smtClean="0"/>
              <a:t>thanh</a:t>
            </a:r>
            <a:r>
              <a:rPr lang="en-US" dirty="0" smtClean="0"/>
              <a:t> </a:t>
            </a:r>
            <a:r>
              <a:rPr lang="en-US" dirty="0" err="1" smtClean="0"/>
              <a:t>ghi</a:t>
            </a:r>
            <a:r>
              <a:rPr lang="en-US" dirty="0" smtClean="0"/>
              <a:t> </a:t>
            </a:r>
            <a:r>
              <a:rPr lang="en-US" dirty="0" err="1" smtClean="0"/>
              <a:t>ghi</a:t>
            </a:r>
            <a:r>
              <a:rPr lang="en-US" dirty="0" smtClean="0"/>
              <a:t> </a:t>
            </a:r>
            <a:r>
              <a:rPr lang="en-US" dirty="0" err="1" smtClean="0"/>
              <a:t>về</a:t>
            </a:r>
            <a:r>
              <a:rPr lang="en-US" dirty="0" smtClean="0"/>
              <a:t> </a:t>
            </a:r>
            <a:r>
              <a:rPr lang="en-US" dirty="0" err="1" smtClean="0"/>
              <a:t>ở</a:t>
            </a:r>
            <a:r>
              <a:rPr lang="en-US" dirty="0" smtClean="0"/>
              <a:t> MEM/WB </a:t>
            </a:r>
            <a:r>
              <a:rPr lang="en-US" dirty="0" err="1" smtClean="0"/>
              <a:t>như</a:t>
            </a:r>
            <a:r>
              <a:rPr lang="en-US" dirty="0" smtClean="0"/>
              <a:t> </a:t>
            </a:r>
            <a:r>
              <a:rPr lang="en-US" dirty="0" err="1" smtClean="0"/>
              <a:t>vậy</a:t>
            </a:r>
            <a:r>
              <a:rPr lang="en-US" dirty="0" smtClean="0"/>
              <a:t> </a:t>
            </a:r>
            <a:r>
              <a:rPr lang="en-US" dirty="0" err="1" smtClean="0"/>
              <a:t>mỗi</a:t>
            </a:r>
            <a:r>
              <a:rPr lang="en-US" dirty="0" smtClean="0"/>
              <a:t> </a:t>
            </a:r>
            <a:r>
              <a:rPr lang="en-US" dirty="0" err="1" smtClean="0"/>
              <a:t>thanh</a:t>
            </a:r>
            <a:r>
              <a:rPr lang="en-US" dirty="0" smtClean="0"/>
              <a:t> </a:t>
            </a:r>
            <a:r>
              <a:rPr lang="en-US" dirty="0" err="1" smtClean="0"/>
              <a:t>ghi</a:t>
            </a:r>
            <a:r>
              <a:rPr lang="en-US" dirty="0" smtClean="0"/>
              <a:t> </a:t>
            </a:r>
            <a:r>
              <a:rPr lang="en-US" dirty="0" err="1" smtClean="0"/>
              <a:t>cộng</a:t>
            </a:r>
            <a:r>
              <a:rPr lang="en-US" dirty="0" smtClean="0"/>
              <a:t> </a:t>
            </a:r>
            <a:r>
              <a:rPr lang="en-US" dirty="0" err="1" smtClean="0"/>
              <a:t>thêm</a:t>
            </a:r>
            <a:r>
              <a:rPr lang="en-US" dirty="0" smtClean="0"/>
              <a:t> 32 bit </a:t>
            </a:r>
            <a:r>
              <a:rPr lang="en-US" dirty="0" err="1" smtClean="0"/>
              <a:t>nữa</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data hazards can come from R-type instructions or </a:t>
            </a:r>
            <a:r>
              <a:rPr lang="en-US" dirty="0" err="1" smtClean="0"/>
              <a:t>lw</a:t>
            </a:r>
            <a:r>
              <a:rPr lang="en-US" dirty="0" smtClean="0"/>
              <a:t> instructions</a:t>
            </a:r>
          </a:p>
          <a:p>
            <a:endParaRPr lang="en-US" dirty="0" smtClean="0"/>
          </a:p>
          <a:p>
            <a:r>
              <a:rPr lang="en-US" dirty="0" smtClean="0"/>
              <a:t>Exceptions can’t be resolved by waiting!</a:t>
            </a:r>
          </a:p>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41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48</a:t>
            </a:fld>
            <a:endParaRPr lang="en-US"/>
          </a:p>
        </p:txBody>
      </p:sp>
    </p:spTree>
    <p:extLst>
      <p:ext uri="{BB962C8B-B14F-4D97-AF65-F5344CB8AC3E}">
        <p14:creationId xmlns:p14="http://schemas.microsoft.com/office/powerpoint/2010/main" val="3294885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lecture</a:t>
            </a:r>
          </a:p>
          <a:p>
            <a:r>
              <a:rPr lang="en-US" dirty="0" smtClean="0"/>
              <a:t>Forwarding paths are valid only if the destination stage is later in time than the source stage.</a:t>
            </a:r>
          </a:p>
          <a:p>
            <a:r>
              <a:rPr lang="en-US" dirty="0" smtClean="0"/>
              <a:t>Forwarding is harder if there are multiple results to forward per instruction or if they need to write a result early in the pipeline.</a:t>
            </a:r>
          </a:p>
          <a:p>
            <a:endParaRPr lang="en-US" dirty="0" smtClean="0"/>
          </a:p>
          <a:p>
            <a:r>
              <a:rPr lang="en-US" dirty="0" smtClean="0"/>
              <a:t>Notice that for now we are showing the forwarded data coming out of the ALU.  After looking at the problem more closely, we will see that it is really supplied by the pipeline register EX/MEM</a:t>
            </a:r>
            <a:r>
              <a:rPr lang="en-US" baseline="0" dirty="0" smtClean="0"/>
              <a:t> or MEM/WB and will depict is as such.</a:t>
            </a:r>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52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931" eaLnBrk="0" fontAlgn="base" hangingPunct="0">
              <a:spcBef>
                <a:spcPct val="30000"/>
              </a:spcBef>
              <a:spcAft>
                <a:spcPct val="0"/>
              </a:spcAft>
              <a:defRPr/>
            </a:pPr>
            <a:r>
              <a:rPr lang="en-US" dirty="0" smtClean="0"/>
              <a:t>Now we see that the</a:t>
            </a:r>
            <a:r>
              <a:rPr lang="en-US" baseline="0" dirty="0" smtClean="0"/>
              <a:t> forwarded data </a:t>
            </a:r>
            <a:r>
              <a:rPr lang="en-US" dirty="0" smtClean="0"/>
              <a:t>is supplied by the pipeline register EX/MEM or MEM/WB.</a:t>
            </a:r>
          </a:p>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53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Giải</a:t>
            </a:r>
            <a:r>
              <a:rPr lang="en-US" dirty="0" smtClean="0"/>
              <a:t> </a:t>
            </a:r>
            <a:r>
              <a:rPr lang="en-US" dirty="0" err="1" smtClean="0"/>
              <a:t>quyết</a:t>
            </a:r>
            <a:r>
              <a:rPr lang="en-US" dirty="0" smtClean="0"/>
              <a:t> </a:t>
            </a:r>
            <a:r>
              <a:rPr lang="en-US" dirty="0" err="1" smtClean="0"/>
              <a:t>bằng</a:t>
            </a:r>
            <a:r>
              <a:rPr lang="en-US" dirty="0" smtClean="0"/>
              <a:t> </a:t>
            </a:r>
            <a:r>
              <a:rPr lang="en-US" dirty="0" err="1" smtClean="0"/>
              <a:t>cách</a:t>
            </a:r>
            <a:r>
              <a:rPr lang="en-US" dirty="0" smtClean="0"/>
              <a:t> : </a:t>
            </a:r>
            <a:r>
              <a:rPr lang="en-US" dirty="0" err="1" smtClean="0"/>
              <a:t>Quy</a:t>
            </a:r>
            <a:r>
              <a:rPr lang="en-US" dirty="0" smtClean="0"/>
              <a:t> </a:t>
            </a:r>
            <a:r>
              <a:rPr lang="en-US" dirty="0" err="1" smtClean="0"/>
              <a:t>định</a:t>
            </a:r>
            <a:r>
              <a:rPr lang="en-US" dirty="0" smtClean="0"/>
              <a:t> </a:t>
            </a:r>
            <a:r>
              <a:rPr lang="en-US" dirty="0" err="1" smtClean="0"/>
              <a:t>thanh</a:t>
            </a:r>
            <a:r>
              <a:rPr lang="en-US" dirty="0" smtClean="0"/>
              <a:t> </a:t>
            </a:r>
            <a:r>
              <a:rPr lang="en-US" dirty="0" err="1" smtClean="0"/>
              <a:t>ghi</a:t>
            </a:r>
            <a:r>
              <a:rPr lang="en-US" dirty="0" smtClean="0"/>
              <a:t> </a:t>
            </a:r>
            <a:r>
              <a:rPr lang="en-US" dirty="0" err="1" smtClean="0"/>
              <a:t>chuyển</a:t>
            </a:r>
            <a:r>
              <a:rPr lang="en-US" dirty="0" smtClean="0"/>
              <a:t> </a:t>
            </a:r>
            <a:r>
              <a:rPr lang="en-US" dirty="0" err="1" smtClean="0"/>
              <a:t>tiếp</a:t>
            </a:r>
            <a:r>
              <a:rPr lang="en-US" dirty="0" smtClean="0"/>
              <a:t> </a:t>
            </a:r>
            <a:r>
              <a:rPr lang="en-US" dirty="0" err="1" smtClean="0"/>
              <a:t>dữ</a:t>
            </a:r>
            <a:r>
              <a:rPr lang="en-US" dirty="0" smtClean="0"/>
              <a:t> </a:t>
            </a:r>
            <a:r>
              <a:rPr lang="en-US" dirty="0" err="1" smtClean="0"/>
              <a:t>liiệu</a:t>
            </a:r>
            <a:r>
              <a:rPr lang="en-US" dirty="0" smtClean="0"/>
              <a:t> EX/MEM hay MEM / WB</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54</a:t>
            </a:fld>
            <a:endParaRPr lang="en-US"/>
          </a:p>
        </p:txBody>
      </p:sp>
    </p:spTree>
    <p:extLst>
      <p:ext uri="{BB962C8B-B14F-4D97-AF65-F5344CB8AC3E}">
        <p14:creationId xmlns:p14="http://schemas.microsoft.com/office/powerpoint/2010/main" val="425095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64931" eaLnBrk="0" fontAlgn="base" hangingPunct="0">
              <a:spcBef>
                <a:spcPct val="30000"/>
              </a:spcBef>
              <a:spcAft>
                <a:spcPct val="0"/>
              </a:spcAft>
              <a:defRPr/>
            </a:pPr>
            <a:r>
              <a:rPr lang="en-US" dirty="0" smtClean="0"/>
              <a:t>Another “solution” is to put in enough extra hardware so that we can test registers, calculate the branch address, and update the PC during the second stage of the pipeline.  That would reduce the number of stalls to only one.</a:t>
            </a:r>
          </a:p>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61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dirty="0" smtClean="0"/>
              <a:t> </a:t>
            </a:r>
            <a:r>
              <a:rPr lang="en-US" dirty="0" err="1" smtClean="0"/>
              <a:t>lệnh</a:t>
            </a:r>
            <a:r>
              <a:rPr lang="en-US" dirty="0" smtClean="0"/>
              <a:t> </a:t>
            </a:r>
            <a:r>
              <a:rPr lang="en-US" dirty="0" err="1" smtClean="0"/>
              <a:t>khác</a:t>
            </a:r>
            <a:r>
              <a:rPr lang="en-US" dirty="0" smtClean="0"/>
              <a:t> </a:t>
            </a:r>
            <a:r>
              <a:rPr lang="en-US" dirty="0" err="1" smtClean="0"/>
              <a:t>nhau</a:t>
            </a:r>
            <a:r>
              <a:rPr lang="en-US" dirty="0" smtClean="0"/>
              <a:t> </a:t>
            </a:r>
            <a:r>
              <a:rPr lang="en-US" dirty="0" err="1" smtClean="0"/>
              <a:t>có</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thực</a:t>
            </a:r>
            <a:r>
              <a:rPr lang="en-US" dirty="0" smtClean="0"/>
              <a:t> </a:t>
            </a:r>
            <a:r>
              <a:rPr lang="en-US" dirty="0" err="1" smtClean="0"/>
              <a:t>thi</a:t>
            </a:r>
            <a:r>
              <a:rPr lang="en-US" dirty="0" smtClean="0"/>
              <a:t> </a:t>
            </a:r>
            <a:r>
              <a:rPr lang="en-US" dirty="0" err="1" smtClean="0"/>
              <a:t>khác</a:t>
            </a:r>
            <a:r>
              <a:rPr lang="en-US" dirty="0" smtClean="0"/>
              <a:t> </a:t>
            </a:r>
            <a:r>
              <a:rPr lang="en-US" dirty="0" err="1" smtClean="0"/>
              <a:t>nhau</a:t>
            </a:r>
            <a:r>
              <a:rPr lang="en-US" dirty="0" smtClean="0"/>
              <a:t> -&gt; </a:t>
            </a:r>
            <a:r>
              <a:rPr lang="en-US" dirty="0" err="1" smtClean="0"/>
              <a:t>lãng</a:t>
            </a:r>
            <a:r>
              <a:rPr lang="en-US" dirty="0" smtClean="0"/>
              <a:t> </a:t>
            </a:r>
            <a:r>
              <a:rPr lang="en-US" dirty="0" err="1" smtClean="0"/>
              <a:t>phí</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và</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lệnh</a:t>
            </a:r>
            <a:r>
              <a:rPr lang="en-US" dirty="0" smtClean="0"/>
              <a:t> </a:t>
            </a:r>
            <a:r>
              <a:rPr lang="en-US" dirty="0" err="1" smtClean="0"/>
              <a:t>ngắn</a:t>
            </a:r>
            <a:r>
              <a:rPr lang="en-US" dirty="0" smtClean="0"/>
              <a:t> </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5</a:t>
            </a:fld>
            <a:endParaRPr lang="en-US"/>
          </a:p>
        </p:txBody>
      </p:sp>
    </p:spTree>
    <p:extLst>
      <p:ext uri="{BB962C8B-B14F-4D97-AF65-F5344CB8AC3E}">
        <p14:creationId xmlns:p14="http://schemas.microsoft.com/office/powerpoint/2010/main" val="3273717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processor uses delayed branches of more than 1 cycle.</a:t>
            </a:r>
          </a:p>
          <a:p>
            <a:r>
              <a:rPr lang="en-US" dirty="0" smtClean="0"/>
              <a:t>For longer branch delays, hardware-based branch prediction is used.</a:t>
            </a:r>
          </a:p>
          <a:p>
            <a:endParaRPr lang="en-US" dirty="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62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Limitations on delayed-branch scheduling come from 1) restrictions on the instructions that can be moved/copied into the delay slot and 2) limited ability to predict at compile time whether a branch is likely to be taken or not.</a:t>
            </a:r>
          </a:p>
          <a:p>
            <a:r>
              <a:rPr lang="en-US" dirty="0" smtClean="0"/>
              <a:t>In B and C, the use of $1 prevents the add instruction from being moved to the delay slot</a:t>
            </a:r>
          </a:p>
          <a:p>
            <a:r>
              <a:rPr lang="en-US" dirty="0" smtClean="0"/>
              <a:t>In B the sub may need to be copied because it could be reached by another path.  B is preferred when the branch is taken with high probability (such as loop branches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A1025169-BB51-4A6F-BBA1-E31079B745F8}" type="slidenum">
              <a:rPr lang="en-US" smtClean="0"/>
              <a:pPr>
                <a:defRPr/>
              </a:pPr>
              <a:t>63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Cpi</a:t>
            </a:r>
            <a:r>
              <a:rPr lang="en-US" dirty="0" smtClean="0"/>
              <a:t>  </a:t>
            </a:r>
            <a:r>
              <a:rPr lang="en-US" dirty="0" err="1" smtClean="0"/>
              <a:t>của</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đơn</a:t>
            </a:r>
            <a:r>
              <a:rPr lang="en-US" dirty="0" smtClean="0"/>
              <a:t> </a:t>
            </a:r>
            <a:r>
              <a:rPr lang="en-US" dirty="0" err="1" smtClean="0"/>
              <a:t>chu</a:t>
            </a:r>
            <a:r>
              <a:rPr lang="en-US" dirty="0" smtClean="0"/>
              <a:t> </a:t>
            </a:r>
            <a:r>
              <a:rPr lang="en-US" dirty="0" err="1" smtClean="0"/>
              <a:t>kỳ</a:t>
            </a:r>
            <a:r>
              <a:rPr lang="en-US" dirty="0" smtClean="0"/>
              <a:t>  = 1;</a:t>
            </a:r>
          </a:p>
          <a:p>
            <a:r>
              <a:rPr lang="en-US" dirty="0" err="1" smtClean="0"/>
              <a:t>Cpi</a:t>
            </a:r>
            <a:r>
              <a:rPr lang="en-US" dirty="0" smtClean="0"/>
              <a:t> </a:t>
            </a:r>
            <a:r>
              <a:rPr lang="en-US" dirty="0" err="1" smtClean="0"/>
              <a:t>của</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đa</a:t>
            </a:r>
            <a:r>
              <a:rPr lang="en-US" dirty="0" smtClean="0"/>
              <a:t> </a:t>
            </a:r>
            <a:r>
              <a:rPr lang="en-US" dirty="0" err="1" smtClean="0"/>
              <a:t>chu</a:t>
            </a:r>
            <a:r>
              <a:rPr lang="en-US" dirty="0" smtClean="0"/>
              <a:t> </a:t>
            </a:r>
            <a:r>
              <a:rPr lang="en-US" dirty="0" err="1" smtClean="0"/>
              <a:t>kỳ</a:t>
            </a:r>
            <a:r>
              <a:rPr lang="en-US" dirty="0" smtClean="0"/>
              <a:t> </a:t>
            </a:r>
            <a:r>
              <a:rPr lang="en-US" dirty="0" err="1" smtClean="0"/>
              <a:t>khác</a:t>
            </a:r>
            <a:r>
              <a:rPr lang="en-US" dirty="0" smtClean="0"/>
              <a:t> …</a:t>
            </a:r>
          </a:p>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6</a:t>
            </a:fld>
            <a:endParaRPr lang="en-US"/>
          </a:p>
        </p:txBody>
      </p:sp>
    </p:spTree>
    <p:extLst>
      <p:ext uri="{BB962C8B-B14F-4D97-AF65-F5344CB8AC3E}">
        <p14:creationId xmlns:p14="http://schemas.microsoft.com/office/powerpoint/2010/main" val="148910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Không</a:t>
            </a:r>
            <a:r>
              <a:rPr lang="en-US" dirty="0" smtClean="0"/>
              <a:t> </a:t>
            </a:r>
            <a:r>
              <a:rPr lang="en-US" dirty="0" err="1" smtClean="0"/>
              <a:t>phải</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lệnh</a:t>
            </a:r>
            <a:r>
              <a:rPr lang="en-US" dirty="0" smtClean="0"/>
              <a:t> </a:t>
            </a:r>
            <a:r>
              <a:rPr lang="en-US" dirty="0" err="1" smtClean="0"/>
              <a:t>đều</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hết</a:t>
            </a:r>
            <a:r>
              <a:rPr lang="en-US" dirty="0" smtClean="0"/>
              <a:t> </a:t>
            </a:r>
            <a:r>
              <a:rPr lang="en-US" dirty="0" err="1" smtClean="0"/>
              <a:t>tất</a:t>
            </a:r>
            <a:r>
              <a:rPr lang="en-US" dirty="0" smtClean="0"/>
              <a:t> </a:t>
            </a:r>
            <a:r>
              <a:rPr lang="en-US" dirty="0" err="1" smtClean="0"/>
              <a:t>cả</a:t>
            </a:r>
            <a:r>
              <a:rPr lang="en-US" dirty="0" smtClean="0"/>
              <a:t> 5 </a:t>
            </a:r>
            <a:r>
              <a:rPr lang="en-US" dirty="0" err="1" smtClean="0"/>
              <a:t>giai</a:t>
            </a:r>
            <a:r>
              <a:rPr lang="en-US" dirty="0" smtClean="0"/>
              <a:t> </a:t>
            </a:r>
            <a:r>
              <a:rPr lang="en-US" dirty="0" err="1" smtClean="0"/>
              <a:t>đoạn</a:t>
            </a:r>
            <a:r>
              <a:rPr lang="en-US" dirty="0" smtClean="0"/>
              <a:t> </a:t>
            </a:r>
            <a:r>
              <a:rPr lang="en-US" dirty="0" err="1" smtClean="0"/>
              <a:t>đường</a:t>
            </a:r>
            <a:r>
              <a:rPr lang="en-US" dirty="0" smtClean="0"/>
              <a:t> </a:t>
            </a:r>
            <a:r>
              <a:rPr lang="en-US" dirty="0" err="1" smtClean="0"/>
              <a:t>ống</a:t>
            </a:r>
            <a:r>
              <a:rPr lang="en-US" dirty="0" smtClean="0"/>
              <a:t>.</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8</a:t>
            </a:fld>
            <a:endParaRPr lang="en-US"/>
          </a:p>
        </p:txBody>
      </p:sp>
    </p:spTree>
    <p:extLst>
      <p:ext uri="{BB962C8B-B14F-4D97-AF65-F5344CB8AC3E}">
        <p14:creationId xmlns:p14="http://schemas.microsoft.com/office/powerpoint/2010/main" val="419404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Lệnh</a:t>
            </a:r>
            <a:r>
              <a:rPr lang="en-US" dirty="0" smtClean="0"/>
              <a:t> – </a:t>
            </a:r>
            <a:r>
              <a:rPr lang="en-US" dirty="0" err="1" smtClean="0"/>
              <a:t>tài</a:t>
            </a:r>
            <a:r>
              <a:rPr lang="en-US" dirty="0" smtClean="0"/>
              <a:t> </a:t>
            </a:r>
            <a:r>
              <a:rPr lang="en-US" dirty="0" err="1" smtClean="0"/>
              <a:t>nguyên</a:t>
            </a:r>
            <a:r>
              <a:rPr lang="en-US" dirty="0" smtClean="0"/>
              <a:t> – </a:t>
            </a:r>
            <a:r>
              <a:rPr lang="en-US" dirty="0" err="1" smtClean="0"/>
              <a:t>chu</a:t>
            </a:r>
            <a:r>
              <a:rPr lang="en-US" dirty="0" smtClean="0"/>
              <a:t> </a:t>
            </a:r>
            <a:r>
              <a:rPr lang="en-US" dirty="0" err="1" smtClean="0"/>
              <a:t>kỳ</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9</a:t>
            </a:fld>
            <a:endParaRPr lang="en-US"/>
          </a:p>
        </p:txBody>
      </p:sp>
    </p:spTree>
    <p:extLst>
      <p:ext uri="{BB962C8B-B14F-4D97-AF65-F5344CB8AC3E}">
        <p14:creationId xmlns:p14="http://schemas.microsoft.com/office/powerpoint/2010/main" val="239253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Pipeline </a:t>
            </a:r>
            <a:r>
              <a:rPr lang="en-US" dirty="0" err="1" smtClean="0"/>
              <a:t>tăng</a:t>
            </a:r>
            <a:r>
              <a:rPr lang="en-US" dirty="0" smtClean="0"/>
              <a:t> </a:t>
            </a:r>
            <a:r>
              <a:rPr lang="en-US" dirty="0" err="1" smtClean="0"/>
              <a:t>thông</a:t>
            </a:r>
            <a:r>
              <a:rPr lang="en-US" dirty="0" smtClean="0"/>
              <a:t> </a:t>
            </a:r>
            <a:r>
              <a:rPr lang="en-US" dirty="0" err="1" smtClean="0"/>
              <a:t>lượng</a:t>
            </a:r>
            <a:r>
              <a:rPr lang="en-US" dirty="0" smtClean="0"/>
              <a:t> :</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lệnh</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đơn</a:t>
            </a:r>
            <a:r>
              <a:rPr lang="en-US" baseline="0" dirty="0" smtClean="0"/>
              <a:t> </a:t>
            </a:r>
            <a:r>
              <a:rPr lang="en-US" baseline="0" dirty="0" err="1" smtClean="0"/>
              <a:t>vị</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thi</a:t>
            </a:r>
            <a:r>
              <a:rPr lang="en-US" baseline="0" dirty="0" smtClean="0"/>
              <a:t> </a:t>
            </a:r>
            <a:r>
              <a:rPr lang="en-US" baseline="0" dirty="0" err="1" smtClean="0"/>
              <a:t>một</a:t>
            </a:r>
            <a:r>
              <a:rPr lang="en-US" baseline="0" dirty="0" smtClean="0"/>
              <a:t> </a:t>
            </a:r>
            <a:r>
              <a:rPr lang="en-US" baseline="0" dirty="0" err="1" smtClean="0"/>
              <a:t>lệnh</a:t>
            </a:r>
            <a:r>
              <a:rPr lang="en-US" baseline="0" dirty="0" smtClean="0"/>
              <a:t> </a:t>
            </a:r>
            <a:r>
              <a:rPr lang="en-US" baseline="0" dirty="0" err="1" smtClean="0"/>
              <a:t>không</a:t>
            </a:r>
            <a:r>
              <a:rPr lang="en-US" baseline="0" dirty="0" smtClean="0"/>
              <a:t> </a:t>
            </a:r>
            <a:r>
              <a:rPr lang="en-US" baseline="0" dirty="0" err="1" smtClean="0"/>
              <a:t>đổi</a:t>
            </a:r>
            <a:r>
              <a:rPr lang="en-US" baseline="0" dirty="0" smtClean="0"/>
              <a:t> </a:t>
            </a:r>
            <a:r>
              <a:rPr lang="en-US" baseline="0" dirty="0" err="1" smtClean="0"/>
              <a:t>bằng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lệnh</a:t>
            </a:r>
            <a:r>
              <a:rPr lang="en-US" baseline="0" dirty="0" smtClean="0"/>
              <a:t> </a:t>
            </a:r>
            <a:r>
              <a:rPr lang="en-US" baseline="0" dirty="0" err="1" smtClean="0"/>
              <a:t>trong</a:t>
            </a:r>
            <a:r>
              <a:rPr lang="en-US" baseline="0" dirty="0" smtClean="0"/>
              <a:t> </a:t>
            </a:r>
            <a:r>
              <a:rPr lang="en-US" baseline="0" dirty="0" err="1" smtClean="0"/>
              <a:t>bộ</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xung</a:t>
            </a:r>
            <a:r>
              <a:rPr lang="en-US" baseline="0" dirty="0" smtClean="0"/>
              <a:t> </a:t>
            </a:r>
            <a:r>
              <a:rPr lang="en-US" baseline="0" dirty="0" err="1" smtClean="0"/>
              <a:t>nhịp</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10</a:t>
            </a:fld>
            <a:endParaRPr lang="en-US"/>
          </a:p>
        </p:txBody>
      </p:sp>
    </p:spTree>
    <p:extLst>
      <p:ext uri="{BB962C8B-B14F-4D97-AF65-F5344CB8AC3E}">
        <p14:creationId xmlns:p14="http://schemas.microsoft.com/office/powerpoint/2010/main" val="212800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Now doing (up to) four things at once, so we need 4 people. This is equivalent to needing control logic for 4 instructions at once.</a:t>
            </a:r>
          </a:p>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13</a:t>
            </a:fld>
            <a:endParaRPr lang="en-US"/>
          </a:p>
        </p:txBody>
      </p:sp>
    </p:spTree>
    <p:extLst>
      <p:ext uri="{BB962C8B-B14F-4D97-AF65-F5344CB8AC3E}">
        <p14:creationId xmlns:p14="http://schemas.microsoft.com/office/powerpoint/2010/main" val="176364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Overhead : </a:t>
            </a:r>
            <a:r>
              <a:rPr lang="en-US" dirty="0" err="1" smtClean="0"/>
              <a:t>tổng</a:t>
            </a:r>
            <a:r>
              <a:rPr lang="en-US" dirty="0" smtClean="0"/>
              <a:t> </a:t>
            </a:r>
            <a:r>
              <a:rPr lang="en-US" dirty="0" err="1" smtClean="0"/>
              <a:t>phí</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21</a:t>
            </a:fld>
            <a:endParaRPr lang="en-US"/>
          </a:p>
        </p:txBody>
      </p:sp>
    </p:spTree>
    <p:extLst>
      <p:ext uri="{BB962C8B-B14F-4D97-AF65-F5344CB8AC3E}">
        <p14:creationId xmlns:p14="http://schemas.microsoft.com/office/powerpoint/2010/main" val="2835742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Track(</a:t>
            </a:r>
            <a:r>
              <a:rPr lang="en-US" dirty="0" err="1" smtClean="0"/>
              <a:t>đường</a:t>
            </a:r>
            <a:r>
              <a:rPr lang="en-US" dirty="0" smtClean="0"/>
              <a:t> </a:t>
            </a:r>
            <a:r>
              <a:rPr lang="en-US" dirty="0" err="1" smtClean="0"/>
              <a:t>mòn</a:t>
            </a:r>
            <a:r>
              <a:rPr lang="en-US" dirty="0" smtClean="0"/>
              <a:t>, </a:t>
            </a:r>
            <a:r>
              <a:rPr lang="en-US" dirty="0" err="1" smtClean="0"/>
              <a:t>dấu</a:t>
            </a:r>
            <a:r>
              <a:rPr lang="en-US" dirty="0" smtClean="0"/>
              <a:t> </a:t>
            </a:r>
            <a:r>
              <a:rPr lang="en-US" dirty="0" err="1" smtClean="0"/>
              <a:t>vết</a:t>
            </a:r>
            <a:r>
              <a:rPr lang="en-US" dirty="0" smtClean="0"/>
              <a:t>) : </a:t>
            </a:r>
            <a:r>
              <a:rPr lang="en-US" dirty="0" err="1" smtClean="0"/>
              <a:t>thông</a:t>
            </a:r>
            <a:r>
              <a:rPr lang="en-US" dirty="0" smtClean="0"/>
              <a:t> tin </a:t>
            </a:r>
            <a:r>
              <a:rPr lang="en-US" dirty="0" err="1" smtClean="0"/>
              <a:t>cho</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tiếp</a:t>
            </a:r>
            <a:r>
              <a:rPr lang="en-US" dirty="0" smtClean="0"/>
              <a:t> </a:t>
            </a:r>
            <a:r>
              <a:rPr lang="en-US" dirty="0" err="1" smtClean="0"/>
              <a:t>theo</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28</a:t>
            </a:fld>
            <a:endParaRPr lang="en-US"/>
          </a:p>
        </p:txBody>
      </p:sp>
    </p:spTree>
    <p:extLst>
      <p:ext uri="{BB962C8B-B14F-4D97-AF65-F5344CB8AC3E}">
        <p14:creationId xmlns:p14="http://schemas.microsoft.com/office/powerpoint/2010/main" val="153502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5573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212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4394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7132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5735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47036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5334000"/>
          </a:xfrm>
        </p:spPr>
        <p:txBody>
          <a:bodyPr/>
          <a:lstStyle>
            <a:lvl1pPr marL="342900" indent="-342900">
              <a:buFont typeface="Wingdings" pitchFamily="2" charset="2"/>
              <a:buChar char="v"/>
              <a:defRPr/>
            </a:lvl1pPr>
            <a:lvl2pPr>
              <a:buFont typeface="Wingdings" pitchFamily="2" charset="2"/>
              <a:buChar char="q"/>
              <a:defRPr/>
            </a:lvl2pPr>
            <a:lvl3pPr>
              <a:buFont typeface="Wingdings" pitchFamily="2" charset="2"/>
              <a:buChar char="Ø"/>
              <a:defRPr/>
            </a:lvl3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6131256" y="6492236"/>
            <a:ext cx="2133600" cy="365125"/>
          </a:xfrm>
        </p:spPr>
        <p:txBody>
          <a:bodyPr/>
          <a:lstStyle/>
          <a:p>
            <a:pPr algn="r"/>
            <a:r>
              <a:rPr lang="en-US" smtClean="0"/>
              <a:t>HUST-FET, </a:t>
            </a:r>
            <a:fld id="{7247B10F-F915-4C1B-B165-4B8EA3CF8261}" type="datetime1">
              <a:rPr lang="vi-VN" smtClean="0"/>
              <a:pPr algn="r"/>
              <a:t>12/2/16</a:t>
            </a:fld>
            <a:endParaRPr lang="en-US" dirty="0"/>
          </a:p>
        </p:txBody>
      </p:sp>
      <p:sp>
        <p:nvSpPr>
          <p:cNvPr id="6" name="Slide Number Placeholder 5"/>
          <p:cNvSpPr>
            <a:spLocks noGrp="1"/>
          </p:cNvSpPr>
          <p:nvPr>
            <p:ph type="sldNum" sz="quarter" idx="11"/>
          </p:nvPr>
        </p:nvSpPr>
        <p:spPr>
          <a:xfrm>
            <a:off x="3352800" y="6490648"/>
            <a:ext cx="2362200" cy="365125"/>
          </a:xfrm>
        </p:spPr>
        <p:txBody>
          <a:bodyPr/>
          <a:lstStyle/>
          <a:p>
            <a:pPr algn="ctr"/>
            <a:fld id="{D2BF57BF-E7CD-45E1-AADF-EBA0643F2BA7}" type="slidenum">
              <a:rPr lang="en-US" smtClean="0"/>
              <a:pPr algn="ctr"/>
              <a:t>‹#›</a:t>
            </a:fld>
            <a:endParaRPr lang="en-US" dirty="0"/>
          </a:p>
        </p:txBody>
      </p:sp>
      <p:sp>
        <p:nvSpPr>
          <p:cNvPr id="7" name="Text Placeholder 7"/>
          <p:cNvSpPr>
            <a:spLocks noGrp="1"/>
          </p:cNvSpPr>
          <p:nvPr>
            <p:ph type="body" sz="quarter" idx="12" hasCustomPrompt="1"/>
          </p:nvPr>
        </p:nvSpPr>
        <p:spPr>
          <a:xfrm>
            <a:off x="381000" y="6492235"/>
            <a:ext cx="7543800" cy="352425"/>
          </a:xfrm>
        </p:spPr>
        <p:txBody>
          <a:bodyPr anchor="ctr" anchorCtr="0"/>
          <a:lstStyle>
            <a:lvl1pPr marL="342900" marR="0" indent="-342900" algn="l" defTabSz="914400" rtl="0" eaLnBrk="0" fontAlgn="base" latinLnBrk="0" hangingPunct="0">
              <a:lnSpc>
                <a:spcPct val="100000"/>
              </a:lnSpc>
              <a:spcBef>
                <a:spcPct val="20000"/>
              </a:spcBef>
              <a:spcAft>
                <a:spcPct val="0"/>
              </a:spcAft>
              <a:buClrTx/>
              <a:buSzTx/>
              <a:buFontTx/>
              <a:buNone/>
              <a:tabLst/>
              <a:defRPr sz="1200"/>
            </a:lvl1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en-US" dirty="0" err="1" smtClean="0"/>
              <a:t>Chương</a:t>
            </a:r>
            <a:r>
              <a:rPr lang="en-US" dirty="0" smtClean="0"/>
              <a:t> 3.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 Processor</a:t>
            </a:r>
          </a:p>
        </p:txBody>
      </p:sp>
    </p:spTree>
    <p:extLst>
      <p:ext uri="{BB962C8B-B14F-4D97-AF65-F5344CB8AC3E}">
        <p14:creationId xmlns:p14="http://schemas.microsoft.com/office/powerpoint/2010/main" val="6854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734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7375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5084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488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073097"/>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7285941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6600" y="3886200"/>
            <a:ext cx="5458968" cy="1048684"/>
          </a:xfrm>
        </p:spPr>
        <p:txBody>
          <a:bodyPr>
            <a:normAutofit/>
          </a:bodyPr>
          <a:lstStyle/>
          <a:p>
            <a:r>
              <a:rPr lang="en-US" sz="2800" b="1" dirty="0" smtClean="0"/>
              <a:t>Processor Pipelining</a:t>
            </a:r>
            <a:endParaRPr lang="en-US" sz="2800" dirty="0"/>
          </a:p>
        </p:txBody>
      </p:sp>
      <p:sp>
        <p:nvSpPr>
          <p:cNvPr id="3" name="Subtitle 2"/>
          <p:cNvSpPr>
            <a:spLocks noGrp="1"/>
          </p:cNvSpPr>
          <p:nvPr>
            <p:ph type="subTitle" idx="1"/>
          </p:nvPr>
        </p:nvSpPr>
        <p:spPr>
          <a:xfrm>
            <a:off x="1371600" y="1752600"/>
            <a:ext cx="6400800" cy="1752600"/>
          </a:xfrm>
        </p:spPr>
        <p:txBody>
          <a:bodyPr>
            <a:normAutofit/>
          </a:bodyPr>
          <a:lstStyle/>
          <a:p>
            <a:r>
              <a:rPr lang="en-US" sz="4800" b="1" dirty="0" err="1" smtClean="0">
                <a:solidFill>
                  <a:schemeClr val="tx1"/>
                </a:solidFill>
              </a:rPr>
              <a:t>Bộ</a:t>
            </a:r>
            <a:r>
              <a:rPr lang="en-US" sz="4800" b="1" dirty="0" smtClean="0">
                <a:solidFill>
                  <a:schemeClr val="tx1"/>
                </a:solidFill>
              </a:rPr>
              <a:t> </a:t>
            </a:r>
            <a:r>
              <a:rPr lang="en-US" sz="4800" b="1" dirty="0" err="1" smtClean="0">
                <a:solidFill>
                  <a:schemeClr val="tx1"/>
                </a:solidFill>
              </a:rPr>
              <a:t>xử</a:t>
            </a:r>
            <a:r>
              <a:rPr lang="en-US" sz="4800" b="1" dirty="0" smtClean="0">
                <a:solidFill>
                  <a:schemeClr val="tx1"/>
                </a:solidFill>
              </a:rPr>
              <a:t> </a:t>
            </a:r>
            <a:r>
              <a:rPr lang="en-US" sz="4800" b="1" dirty="0" err="1" smtClean="0">
                <a:solidFill>
                  <a:schemeClr val="tx1"/>
                </a:solidFill>
              </a:rPr>
              <a:t>lý</a:t>
            </a:r>
            <a:r>
              <a:rPr lang="en-US" sz="4800" b="1" dirty="0" smtClean="0">
                <a:solidFill>
                  <a:schemeClr val="tx1"/>
                </a:solidFill>
              </a:rPr>
              <a:t> </a:t>
            </a:r>
            <a:r>
              <a:rPr lang="en-US" sz="4800" b="1" dirty="0" err="1" smtClean="0">
                <a:solidFill>
                  <a:schemeClr val="tx1"/>
                </a:solidFill>
              </a:rPr>
              <a:t>đường</a:t>
            </a:r>
            <a:r>
              <a:rPr lang="en-US" sz="4800" b="1" dirty="0" smtClean="0">
                <a:solidFill>
                  <a:schemeClr val="tx1"/>
                </a:solidFill>
              </a:rPr>
              <a:t> </a:t>
            </a:r>
            <a:r>
              <a:rPr lang="en-US" sz="4800" b="1" dirty="0" err="1" smtClean="0">
                <a:solidFill>
                  <a:schemeClr val="tx1"/>
                </a:solidFill>
              </a:rPr>
              <a:t>ống</a:t>
            </a:r>
            <a:endParaRPr lang="en-US" sz="4800" b="1" dirty="0" smtClean="0">
              <a:solidFill>
                <a:schemeClr val="tx1"/>
              </a:solidFill>
            </a:endParaRPr>
          </a:p>
        </p:txBody>
      </p:sp>
    </p:spTree>
    <p:extLst>
      <p:ext uri="{BB962C8B-B14F-4D97-AF65-F5344CB8AC3E}">
        <p14:creationId xmlns:p14="http://schemas.microsoft.com/office/powerpoint/2010/main" val="39249262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620001" cy="1143000"/>
          </a:xfrm>
        </p:spPr>
        <p:txBody>
          <a:bodyPr>
            <a:normAutofit fontScale="90000"/>
          </a:bodyPr>
          <a:lstStyle/>
          <a:p>
            <a:r>
              <a:rPr lang="en-US" b="1" dirty="0" err="1" smtClean="0">
                <a:latin typeface="Arial"/>
                <a:cs typeface="Arial"/>
              </a:rPr>
              <a:t>Hoạt</a:t>
            </a:r>
            <a:r>
              <a:rPr lang="en-US" b="1" dirty="0" smtClean="0">
                <a:latin typeface="Arial"/>
                <a:cs typeface="Arial"/>
              </a:rPr>
              <a:t> </a:t>
            </a:r>
            <a:r>
              <a:rPr lang="en-US" b="1" dirty="0" err="1" smtClean="0">
                <a:latin typeface="Arial"/>
                <a:cs typeface="Arial"/>
              </a:rPr>
              <a:t>động</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endParaRPr lang="en-US" dirty="0">
              <a:latin typeface="Arial"/>
              <a:cs typeface="Aria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6517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0"/>
            <a:ext cx="74358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53000" y="3200400"/>
            <a:ext cx="3939139" cy="1323439"/>
          </a:xfrm>
          <a:prstGeom prst="rect">
            <a:avLst/>
          </a:prstGeom>
        </p:spPr>
        <p:txBody>
          <a:bodyPr wrap="square">
            <a:spAutoFit/>
          </a:bodyPr>
          <a:lstStyle/>
          <a:p>
            <a:r>
              <a:rPr lang="en-US" sz="1600" b="1" dirty="0" err="1" smtClean="0">
                <a:latin typeface="Arial"/>
                <a:cs typeface="Arial"/>
              </a:rPr>
              <a:t>Đây</a:t>
            </a:r>
            <a:r>
              <a:rPr lang="en-US" sz="1600" b="1" dirty="0" smtClean="0">
                <a:latin typeface="Arial"/>
                <a:cs typeface="Arial"/>
              </a:rPr>
              <a:t> </a:t>
            </a:r>
            <a:r>
              <a:rPr lang="en-US" sz="1600" b="1" dirty="0" err="1" smtClean="0">
                <a:latin typeface="Arial"/>
                <a:cs typeface="Arial"/>
              </a:rPr>
              <a:t>là</a:t>
            </a:r>
            <a:r>
              <a:rPr lang="en-US" sz="1600" b="1" dirty="0" smtClean="0">
                <a:latin typeface="Arial"/>
                <a:cs typeface="Arial"/>
              </a:rPr>
              <a:t> </a:t>
            </a:r>
            <a:r>
              <a:rPr lang="en-US" sz="1600" b="1" dirty="0" err="1" smtClean="0">
                <a:latin typeface="Arial"/>
                <a:cs typeface="Arial"/>
              </a:rPr>
              <a:t>điều</a:t>
            </a:r>
            <a:r>
              <a:rPr lang="en-US" sz="1600" b="1" dirty="0" smtClean="0">
                <a:latin typeface="Arial"/>
                <a:cs typeface="Arial"/>
              </a:rPr>
              <a:t> </a:t>
            </a:r>
            <a:r>
              <a:rPr lang="en-US" sz="1600" b="1" dirty="0" err="1" smtClean="0">
                <a:latin typeface="Arial"/>
                <a:cs typeface="Arial"/>
              </a:rPr>
              <a:t>chúng</a:t>
            </a:r>
            <a:r>
              <a:rPr lang="en-US" sz="1600" b="1" dirty="0" smtClean="0">
                <a:latin typeface="Arial"/>
                <a:cs typeface="Arial"/>
              </a:rPr>
              <a:t> ta </a:t>
            </a:r>
            <a:r>
              <a:rPr lang="en-US" sz="1600" b="1" dirty="0" err="1" smtClean="0">
                <a:latin typeface="Arial"/>
                <a:cs typeface="Arial"/>
              </a:rPr>
              <a:t>cần</a:t>
            </a:r>
            <a:r>
              <a:rPr lang="en-US" sz="1600" b="1" dirty="0" smtClean="0">
                <a:latin typeface="Arial"/>
                <a:cs typeface="Arial"/>
              </a:rPr>
              <a:t> </a:t>
            </a:r>
            <a:r>
              <a:rPr lang="en-US" sz="1600" b="1" dirty="0" err="1" smtClean="0">
                <a:latin typeface="Arial"/>
                <a:cs typeface="Arial"/>
              </a:rPr>
              <a:t>từ</a:t>
            </a:r>
            <a:r>
              <a:rPr lang="en-US" sz="1600" b="1" dirty="0" smtClean="0">
                <a:latin typeface="Arial"/>
                <a:cs typeface="Arial"/>
              </a:rPr>
              <a:t> </a:t>
            </a:r>
            <a:r>
              <a:rPr lang="en-US" sz="1600" b="1" dirty="0" err="1" smtClean="0">
                <a:latin typeface="Arial"/>
                <a:cs typeface="Arial"/>
              </a:rPr>
              <a:t>đường</a:t>
            </a:r>
            <a:r>
              <a:rPr lang="en-US" sz="1600" b="1" dirty="0" smtClean="0">
                <a:latin typeface="Arial"/>
                <a:cs typeface="Arial"/>
              </a:rPr>
              <a:t> </a:t>
            </a:r>
            <a:r>
              <a:rPr lang="en-US" sz="1600" b="1" dirty="0" err="1" smtClean="0">
                <a:latin typeface="Arial"/>
                <a:cs typeface="Arial"/>
              </a:rPr>
              <a:t>ống</a:t>
            </a:r>
            <a:r>
              <a:rPr lang="en-US" sz="1600" b="1" dirty="0" smtClean="0">
                <a:latin typeface="Arial"/>
                <a:cs typeface="Arial"/>
              </a:rPr>
              <a:t>: </a:t>
            </a:r>
            <a:r>
              <a:rPr lang="en-US" sz="1600" b="1" dirty="0" err="1" smtClean="0">
                <a:latin typeface="Arial"/>
                <a:cs typeface="Arial"/>
              </a:rPr>
              <a:t>sử</a:t>
            </a:r>
            <a:r>
              <a:rPr lang="en-US" sz="1600" b="1" dirty="0" smtClean="0">
                <a:latin typeface="Arial"/>
                <a:cs typeface="Arial"/>
              </a:rPr>
              <a:t> </a:t>
            </a:r>
            <a:r>
              <a:rPr lang="en-US" sz="1600" b="1" dirty="0" err="1" smtClean="0">
                <a:latin typeface="Arial"/>
                <a:cs typeface="Arial"/>
              </a:rPr>
              <a:t>dụng</a:t>
            </a:r>
            <a:r>
              <a:rPr lang="en-US" sz="1600" b="1" dirty="0" smtClean="0">
                <a:latin typeface="Arial"/>
                <a:cs typeface="Arial"/>
              </a:rPr>
              <a:t> </a:t>
            </a:r>
            <a:r>
              <a:rPr lang="en-US" sz="1600" b="1" dirty="0" err="1" smtClean="0">
                <a:latin typeface="Arial"/>
                <a:cs typeface="Arial"/>
              </a:rPr>
              <a:t>tất</a:t>
            </a:r>
            <a:r>
              <a:rPr lang="en-US" sz="1600" b="1" dirty="0" smtClean="0">
                <a:latin typeface="Arial"/>
                <a:cs typeface="Arial"/>
              </a:rPr>
              <a:t> </a:t>
            </a:r>
            <a:r>
              <a:rPr lang="en-US" sz="1600" b="1" dirty="0" err="1" smtClean="0">
                <a:latin typeface="Arial"/>
                <a:cs typeface="Arial"/>
              </a:rPr>
              <a:t>cả</a:t>
            </a:r>
            <a:r>
              <a:rPr lang="en-US" sz="1600" b="1" dirty="0" smtClean="0">
                <a:latin typeface="Arial"/>
                <a:cs typeface="Arial"/>
              </a:rPr>
              <a:t> </a:t>
            </a:r>
            <a:r>
              <a:rPr lang="en-US" sz="1600" b="1" dirty="0" err="1" smtClean="0">
                <a:latin typeface="Arial"/>
                <a:cs typeface="Arial"/>
              </a:rPr>
              <a:t>các</a:t>
            </a:r>
            <a:r>
              <a:rPr lang="en-US" sz="1600" b="1" dirty="0" smtClean="0">
                <a:latin typeface="Arial"/>
                <a:cs typeface="Arial"/>
              </a:rPr>
              <a:t> </a:t>
            </a:r>
            <a:r>
              <a:rPr lang="en-US" sz="1600" b="1" dirty="0" err="1" smtClean="0">
                <a:latin typeface="Arial"/>
                <a:cs typeface="Arial"/>
              </a:rPr>
              <a:t>phần</a:t>
            </a:r>
            <a:r>
              <a:rPr lang="en-US" sz="1600" b="1" dirty="0" smtClean="0">
                <a:latin typeface="Arial"/>
                <a:cs typeface="Arial"/>
              </a:rPr>
              <a:t> </a:t>
            </a:r>
            <a:r>
              <a:rPr lang="en-US" sz="1600" b="1" dirty="0" err="1" smtClean="0">
                <a:latin typeface="Arial"/>
                <a:cs typeface="Arial"/>
              </a:rPr>
              <a:t>của</a:t>
            </a:r>
            <a:r>
              <a:rPr lang="en-US" sz="1600" b="1" dirty="0" smtClean="0">
                <a:latin typeface="Arial"/>
                <a:cs typeface="Arial"/>
              </a:rPr>
              <a:t> </a:t>
            </a:r>
            <a:r>
              <a:rPr lang="en-US" sz="1600" b="1" dirty="0" err="1" smtClean="0">
                <a:latin typeface="Arial"/>
                <a:cs typeface="Arial"/>
              </a:rPr>
              <a:t>bộ</a:t>
            </a:r>
            <a:r>
              <a:rPr lang="en-US" sz="1600" b="1" dirty="0" smtClean="0">
                <a:latin typeface="Arial"/>
                <a:cs typeface="Arial"/>
              </a:rPr>
              <a:t> </a:t>
            </a:r>
            <a:r>
              <a:rPr lang="en-US" sz="1600" b="1" dirty="0" err="1" smtClean="0">
                <a:latin typeface="Arial"/>
                <a:cs typeface="Arial"/>
              </a:rPr>
              <a:t>xử</a:t>
            </a:r>
            <a:r>
              <a:rPr lang="en-US" sz="1600" b="1" dirty="0" smtClean="0">
                <a:latin typeface="Arial"/>
                <a:cs typeface="Arial"/>
              </a:rPr>
              <a:t> </a:t>
            </a:r>
            <a:r>
              <a:rPr lang="en-US" sz="1600" b="1" dirty="0" err="1" smtClean="0">
                <a:latin typeface="Arial"/>
                <a:cs typeface="Arial"/>
              </a:rPr>
              <a:t>lý</a:t>
            </a:r>
            <a:r>
              <a:rPr lang="en-US" sz="1600" b="1" dirty="0" smtClean="0">
                <a:latin typeface="Arial"/>
                <a:cs typeface="Arial"/>
              </a:rPr>
              <a:t> </a:t>
            </a:r>
            <a:r>
              <a:rPr lang="en-US" sz="1600" b="1" dirty="0" err="1" smtClean="0">
                <a:latin typeface="Arial"/>
                <a:cs typeface="Arial"/>
              </a:rPr>
              <a:t>đối</a:t>
            </a:r>
            <a:r>
              <a:rPr lang="en-US" sz="1600" b="1" dirty="0" smtClean="0">
                <a:latin typeface="Arial"/>
                <a:cs typeface="Arial"/>
              </a:rPr>
              <a:t> </a:t>
            </a:r>
            <a:r>
              <a:rPr lang="en-US" sz="1600" b="1" dirty="0" err="1" smtClean="0">
                <a:latin typeface="Arial"/>
                <a:cs typeface="Arial"/>
              </a:rPr>
              <a:t>với</a:t>
            </a:r>
            <a:r>
              <a:rPr lang="en-US" sz="1600" b="1" dirty="0" smtClean="0">
                <a:latin typeface="Arial"/>
                <a:cs typeface="Arial"/>
              </a:rPr>
              <a:t> </a:t>
            </a:r>
            <a:r>
              <a:rPr lang="en-US" sz="1600" b="1" dirty="0" err="1" smtClean="0">
                <a:latin typeface="Arial"/>
                <a:cs typeface="Arial"/>
              </a:rPr>
              <a:t>các</a:t>
            </a:r>
            <a:r>
              <a:rPr lang="en-US" sz="1600" b="1" dirty="0" smtClean="0">
                <a:latin typeface="Arial"/>
                <a:cs typeface="Arial"/>
              </a:rPr>
              <a:t> </a:t>
            </a:r>
            <a:r>
              <a:rPr lang="en-US" sz="1600" b="1" dirty="0" err="1" smtClean="0">
                <a:latin typeface="Arial"/>
                <a:cs typeface="Arial"/>
              </a:rPr>
              <a:t>lệnh</a:t>
            </a:r>
            <a:r>
              <a:rPr lang="en-US" sz="1600" b="1" dirty="0" smtClean="0">
                <a:latin typeface="Arial"/>
                <a:cs typeface="Arial"/>
              </a:rPr>
              <a:t> </a:t>
            </a:r>
            <a:r>
              <a:rPr lang="en-US" sz="1600" b="1" dirty="0" err="1" smtClean="0">
                <a:latin typeface="Arial"/>
                <a:cs typeface="Arial"/>
              </a:rPr>
              <a:t>khác</a:t>
            </a:r>
            <a:r>
              <a:rPr lang="en-US" sz="1600" b="1" dirty="0" smtClean="0">
                <a:latin typeface="Arial"/>
                <a:cs typeface="Arial"/>
              </a:rPr>
              <a:t> </a:t>
            </a:r>
            <a:r>
              <a:rPr lang="en-US" sz="1600" b="1" dirty="0" err="1" smtClean="0">
                <a:latin typeface="Arial"/>
                <a:cs typeface="Arial"/>
              </a:rPr>
              <a:t>nhau</a:t>
            </a:r>
            <a:r>
              <a:rPr lang="en-US" sz="1600" b="1" dirty="0" smtClean="0">
                <a:latin typeface="Arial"/>
                <a:cs typeface="Arial"/>
              </a:rPr>
              <a:t> </a:t>
            </a:r>
            <a:r>
              <a:rPr lang="en-US" sz="1600" b="1" dirty="0" err="1" smtClean="0">
                <a:latin typeface="Arial"/>
                <a:cs typeface="Arial"/>
              </a:rPr>
              <a:t>tại</a:t>
            </a:r>
            <a:r>
              <a:rPr lang="en-US" sz="1600" b="1" dirty="0" smtClean="0">
                <a:latin typeface="Arial"/>
                <a:cs typeface="Arial"/>
              </a:rPr>
              <a:t> </a:t>
            </a:r>
            <a:r>
              <a:rPr lang="en-US" sz="1600" b="1" dirty="0" err="1" smtClean="0">
                <a:latin typeface="Arial"/>
                <a:cs typeface="Arial"/>
              </a:rPr>
              <a:t>cùng</a:t>
            </a:r>
            <a:r>
              <a:rPr lang="en-US" sz="1600" b="1" dirty="0" smtClean="0">
                <a:latin typeface="Arial"/>
                <a:cs typeface="Arial"/>
              </a:rPr>
              <a:t> </a:t>
            </a:r>
            <a:r>
              <a:rPr lang="en-US" sz="1600" b="1" dirty="0" err="1" smtClean="0">
                <a:latin typeface="Arial"/>
                <a:cs typeface="Arial"/>
              </a:rPr>
              <a:t>một</a:t>
            </a:r>
            <a:r>
              <a:rPr lang="en-US" sz="1600" b="1" dirty="0" smtClean="0">
                <a:latin typeface="Arial"/>
                <a:cs typeface="Arial"/>
              </a:rPr>
              <a:t> </a:t>
            </a:r>
            <a:r>
              <a:rPr lang="en-US" sz="1600" b="1" dirty="0" err="1" smtClean="0">
                <a:latin typeface="Arial"/>
                <a:cs typeface="Arial"/>
              </a:rPr>
              <a:t>thời</a:t>
            </a:r>
            <a:r>
              <a:rPr lang="en-US" sz="1600" b="1" dirty="0" smtClean="0">
                <a:latin typeface="Arial"/>
                <a:cs typeface="Arial"/>
              </a:rPr>
              <a:t> </a:t>
            </a:r>
            <a:r>
              <a:rPr lang="en-US" sz="1600" b="1" dirty="0" err="1" smtClean="0">
                <a:latin typeface="Arial"/>
                <a:cs typeface="Arial"/>
              </a:rPr>
              <a:t>điểm</a:t>
            </a:r>
            <a:r>
              <a:rPr lang="en-US" sz="1600" b="1" dirty="0" smtClean="0">
                <a:latin typeface="Arial"/>
                <a:cs typeface="Arial"/>
              </a:rPr>
              <a:t> </a:t>
            </a:r>
            <a:endParaRPr lang="en-US" sz="1600" b="1" dirty="0">
              <a:latin typeface="Arial"/>
              <a:cs typeface="Arial"/>
            </a:endParaRPr>
          </a:p>
          <a:p>
            <a:endParaRPr lang="en-US" sz="1600" dirty="0" smtClean="0">
              <a:latin typeface="Arial"/>
              <a:cs typeface="Arial"/>
            </a:endParaRPr>
          </a:p>
        </p:txBody>
      </p:sp>
    </p:spTree>
    <p:extLst>
      <p:ext uri="{BB962C8B-B14F-4D97-AF65-F5344CB8AC3E}">
        <p14:creationId xmlns:p14="http://schemas.microsoft.com/office/powerpoint/2010/main" val="25893485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Kỹ</a:t>
            </a:r>
            <a:r>
              <a:rPr lang="en-US" b="1" dirty="0" smtClean="0">
                <a:latin typeface="Arial"/>
                <a:cs typeface="Arial"/>
              </a:rPr>
              <a:t> </a:t>
            </a:r>
            <a:r>
              <a:rPr lang="en-US" b="1" dirty="0" err="1" smtClean="0">
                <a:latin typeface="Arial"/>
                <a:cs typeface="Arial"/>
              </a:rPr>
              <a:t>thuật</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r>
              <a:rPr lang="en-US" b="1" dirty="0" err="1" smtClean="0">
                <a:latin typeface="Arial"/>
                <a:cs typeface="Arial"/>
              </a:rPr>
              <a:t>là</a:t>
            </a:r>
            <a:r>
              <a:rPr lang="en-US" b="1" dirty="0" smtClean="0">
                <a:latin typeface="Arial"/>
                <a:cs typeface="Arial"/>
              </a:rPr>
              <a:t> </a:t>
            </a:r>
            <a:r>
              <a:rPr lang="en-US" b="1" dirty="0" err="1" smtClean="0">
                <a:latin typeface="Arial"/>
                <a:cs typeface="Arial"/>
              </a:rPr>
              <a:t>gì</a:t>
            </a:r>
            <a:r>
              <a:rPr lang="en-US" b="1" dirty="0" smtClean="0">
                <a:latin typeface="Arial"/>
                <a:cs typeface="Arial"/>
              </a:rPr>
              <a:t>?</a:t>
            </a:r>
            <a:r>
              <a:rPr lang="en-US" b="1" dirty="0">
                <a:latin typeface="Arial"/>
                <a:cs typeface="Arial"/>
              </a:rPr>
              <a:t/>
            </a:r>
            <a:br>
              <a:rPr lang="en-US" b="1" dirty="0">
                <a:latin typeface="Arial"/>
                <a:cs typeface="Arial"/>
              </a:rPr>
            </a:br>
            <a:r>
              <a:rPr lang="en-US" dirty="0" err="1" smtClean="0">
                <a:latin typeface="Arial"/>
                <a:cs typeface="Arial"/>
              </a:rPr>
              <a:t>Một</a:t>
            </a:r>
            <a:r>
              <a:rPr lang="en-US" dirty="0" smtClean="0">
                <a:latin typeface="Arial"/>
                <a:cs typeface="Arial"/>
              </a:rPr>
              <a:t> </a:t>
            </a:r>
            <a:r>
              <a:rPr lang="en-US" dirty="0" err="1" smtClean="0">
                <a:latin typeface="Arial"/>
                <a:cs typeface="Arial"/>
              </a:rPr>
              <a:t>số</a:t>
            </a:r>
            <a:r>
              <a:rPr lang="en-US" dirty="0" smtClean="0">
                <a:latin typeface="Arial"/>
                <a:cs typeface="Arial"/>
              </a:rPr>
              <a:t> </a:t>
            </a:r>
            <a:r>
              <a:rPr lang="en-US" dirty="0" err="1" smtClean="0">
                <a:latin typeface="Arial"/>
                <a:cs typeface="Arial"/>
              </a:rPr>
              <a:t>ví</a:t>
            </a:r>
            <a:r>
              <a:rPr lang="en-US" dirty="0" smtClean="0">
                <a:latin typeface="Arial"/>
                <a:cs typeface="Arial"/>
              </a:rPr>
              <a:t> </a:t>
            </a:r>
            <a:r>
              <a:rPr lang="en-US" dirty="0" err="1" smtClean="0">
                <a:latin typeface="Arial"/>
                <a:cs typeface="Arial"/>
              </a:rPr>
              <a:t>dụ</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đời</a:t>
            </a:r>
            <a:r>
              <a:rPr lang="en-US" dirty="0" smtClean="0">
                <a:latin typeface="Arial"/>
                <a:cs typeface="Arial"/>
              </a:rPr>
              <a:t> </a:t>
            </a:r>
            <a:r>
              <a:rPr lang="en-US" dirty="0" err="1" smtClean="0">
                <a:latin typeface="Arial"/>
                <a:cs typeface="Arial"/>
              </a:rPr>
              <a:t>sống</a:t>
            </a:r>
            <a:endParaRPr lang="en-US" dirty="0">
              <a:latin typeface="Arial"/>
              <a:cs typeface="Arial"/>
            </a:endParaRPr>
          </a:p>
        </p:txBody>
      </p:sp>
    </p:spTree>
    <p:extLst>
      <p:ext uri="{BB962C8B-B14F-4D97-AF65-F5344CB8AC3E}">
        <p14:creationId xmlns:p14="http://schemas.microsoft.com/office/powerpoint/2010/main" val="3946308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Kỹ</a:t>
            </a:r>
            <a:r>
              <a:rPr lang="en-US" b="1" dirty="0" smtClean="0">
                <a:latin typeface="Arial"/>
                <a:cs typeface="Arial"/>
              </a:rPr>
              <a:t> </a:t>
            </a:r>
            <a:r>
              <a:rPr lang="en-US" b="1" dirty="0" err="1" smtClean="0">
                <a:latin typeface="Arial"/>
                <a:cs typeface="Arial"/>
              </a:rPr>
              <a:t>thuật</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1: </a:t>
            </a:r>
            <a:r>
              <a:rPr lang="en-US" b="1" dirty="0" err="1" smtClean="0">
                <a:latin typeface="Arial"/>
                <a:cs typeface="Arial"/>
              </a:rPr>
              <a:t>quy</a:t>
            </a:r>
            <a:r>
              <a:rPr lang="en-US" b="1" dirty="0" smtClean="0">
                <a:latin typeface="Arial"/>
                <a:cs typeface="Arial"/>
              </a:rPr>
              <a:t> </a:t>
            </a:r>
            <a:r>
              <a:rPr lang="en-US" b="1" dirty="0" err="1" smtClean="0">
                <a:latin typeface="Arial"/>
                <a:cs typeface="Arial"/>
              </a:rPr>
              <a:t>trình</a:t>
            </a:r>
            <a:r>
              <a:rPr lang="en-US" b="1" dirty="0" smtClean="0">
                <a:latin typeface="Arial"/>
                <a:cs typeface="Arial"/>
              </a:rPr>
              <a:t> </a:t>
            </a:r>
            <a:r>
              <a:rPr lang="en-US" b="1" dirty="0" err="1" smtClean="0">
                <a:latin typeface="Arial"/>
                <a:cs typeface="Arial"/>
              </a:rPr>
              <a:t>giặt</a:t>
            </a:r>
            <a:r>
              <a:rPr lang="en-US" b="1" dirty="0" smtClean="0">
                <a:latin typeface="Arial"/>
                <a:cs typeface="Arial"/>
              </a:rPr>
              <a:t> </a:t>
            </a:r>
            <a:r>
              <a:rPr lang="en-US" b="1" dirty="0" err="1" smtClean="0">
                <a:latin typeface="Arial"/>
                <a:cs typeface="Arial"/>
              </a:rPr>
              <a:t>là</a:t>
            </a:r>
            <a:r>
              <a:rPr lang="en-US" b="1" dirty="0" smtClean="0">
                <a:latin typeface="Arial"/>
                <a:cs typeface="Arial"/>
              </a:rPr>
              <a:t> (serial - pipeline)</a:t>
            </a:r>
            <a:endParaRPr lang="en-US" dirty="0">
              <a:latin typeface="Arial"/>
              <a:cs typeface="Arial"/>
            </a:endParaRPr>
          </a:p>
        </p:txBody>
      </p:sp>
      <p:sp>
        <p:nvSpPr>
          <p:cNvPr id="3" name="Rectangle 2"/>
          <p:cNvSpPr/>
          <p:nvPr/>
        </p:nvSpPr>
        <p:spPr>
          <a:xfrm>
            <a:off x="381000" y="2012467"/>
            <a:ext cx="2895600" cy="1600438"/>
          </a:xfrm>
          <a:prstGeom prst="rect">
            <a:avLst/>
          </a:prstGeom>
        </p:spPr>
        <p:txBody>
          <a:bodyPr wrap="square">
            <a:spAutoFit/>
          </a:bodyPr>
          <a:lstStyle/>
          <a:p>
            <a:r>
              <a:rPr lang="en-US" sz="1400" dirty="0">
                <a:latin typeface="Arial"/>
                <a:cs typeface="Arial"/>
              </a:rPr>
              <a:t>• </a:t>
            </a:r>
            <a:r>
              <a:rPr lang="en-US" sz="1400" dirty="0" smtClean="0">
                <a:latin typeface="Arial"/>
                <a:cs typeface="Arial"/>
              </a:rPr>
              <a:t>4 </a:t>
            </a:r>
            <a:r>
              <a:rPr lang="en-US" sz="1400" dirty="0" err="1" smtClean="0">
                <a:latin typeface="Arial"/>
                <a:cs typeface="Arial"/>
              </a:rPr>
              <a:t>hoạt</a:t>
            </a:r>
            <a:r>
              <a:rPr lang="en-US" sz="1400" dirty="0" smtClean="0">
                <a:latin typeface="Arial"/>
                <a:cs typeface="Arial"/>
              </a:rPr>
              <a:t> </a:t>
            </a:r>
            <a:r>
              <a:rPr lang="en-US" sz="1400" dirty="0" err="1" smtClean="0">
                <a:latin typeface="Arial"/>
                <a:cs typeface="Arial"/>
              </a:rPr>
              <a:t>động</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tải</a:t>
            </a:r>
            <a:r>
              <a:rPr lang="en-US" sz="1400" dirty="0" smtClean="0">
                <a:latin typeface="Arial"/>
                <a:cs typeface="Arial"/>
              </a:rPr>
              <a:t>:</a:t>
            </a:r>
            <a:endParaRPr lang="en-US" sz="1400" dirty="0">
              <a:latin typeface="Arial"/>
              <a:cs typeface="Arial"/>
            </a:endParaRPr>
          </a:p>
          <a:p>
            <a:pPr marL="461963"/>
            <a:r>
              <a:rPr lang="en-US" sz="1400" dirty="0" smtClean="0">
                <a:latin typeface="Arial"/>
                <a:cs typeface="Arial"/>
              </a:rPr>
              <a:t>– Wash (1h), Dry (1h), Fold (1h), Put away</a:t>
            </a:r>
            <a:r>
              <a:rPr lang="en-US" sz="1400" dirty="0">
                <a:latin typeface="Arial"/>
                <a:cs typeface="Arial"/>
              </a:rPr>
              <a:t> </a:t>
            </a:r>
            <a:r>
              <a:rPr lang="en-US" sz="1400" dirty="0" smtClean="0">
                <a:latin typeface="Arial"/>
                <a:cs typeface="Arial"/>
              </a:rPr>
              <a:t>(1h</a:t>
            </a:r>
            <a:r>
              <a:rPr lang="en-US" sz="1400" dirty="0">
                <a:latin typeface="Arial"/>
                <a:cs typeface="Arial"/>
              </a:rPr>
              <a:t>)</a:t>
            </a:r>
          </a:p>
          <a:p>
            <a:r>
              <a:rPr lang="en-US" sz="1400" dirty="0">
                <a:latin typeface="Arial"/>
                <a:cs typeface="Arial"/>
              </a:rPr>
              <a:t>• </a:t>
            </a:r>
            <a:r>
              <a:rPr lang="en-US" sz="1400" dirty="0" smtClean="0">
                <a:latin typeface="Arial"/>
                <a:cs typeface="Arial"/>
              </a:rPr>
              <a:t>4 </a:t>
            </a:r>
            <a:r>
              <a:rPr lang="en-US" sz="1400" dirty="0" err="1" smtClean="0">
                <a:latin typeface="Arial"/>
                <a:cs typeface="Arial"/>
              </a:rPr>
              <a:t>tải</a:t>
            </a:r>
            <a:r>
              <a:rPr lang="en-US" sz="1400" dirty="0" smtClean="0">
                <a:latin typeface="Arial"/>
                <a:cs typeface="Arial"/>
              </a:rPr>
              <a:t> </a:t>
            </a:r>
            <a:r>
              <a:rPr lang="en-US" sz="1400" dirty="0" err="1" smtClean="0">
                <a:latin typeface="Arial"/>
                <a:cs typeface="Arial"/>
              </a:rPr>
              <a:t>mất</a:t>
            </a:r>
            <a:r>
              <a:rPr lang="en-US" sz="1400" dirty="0" smtClean="0">
                <a:latin typeface="Arial"/>
                <a:cs typeface="Arial"/>
              </a:rPr>
              <a:t> </a:t>
            </a:r>
            <a:r>
              <a:rPr lang="en-US" sz="1400" dirty="0" err="1" smtClean="0">
                <a:latin typeface="Arial"/>
                <a:cs typeface="Arial"/>
              </a:rPr>
              <a:t>bao</a:t>
            </a:r>
            <a:r>
              <a:rPr lang="en-US" sz="1400" dirty="0" smtClean="0">
                <a:latin typeface="Arial"/>
                <a:cs typeface="Arial"/>
              </a:rPr>
              <a:t> </a:t>
            </a:r>
            <a:r>
              <a:rPr lang="en-US" sz="1400" dirty="0" err="1" smtClean="0">
                <a:latin typeface="Arial"/>
                <a:cs typeface="Arial"/>
              </a:rPr>
              <a:t>lâu</a:t>
            </a:r>
            <a:r>
              <a:rPr lang="en-US" sz="1400" dirty="0" smtClean="0">
                <a:latin typeface="Arial"/>
                <a:cs typeface="Arial"/>
              </a:rPr>
              <a:t>?</a:t>
            </a:r>
            <a:endParaRPr lang="en-US" sz="1400" dirty="0">
              <a:latin typeface="Arial"/>
              <a:cs typeface="Arial"/>
            </a:endParaRPr>
          </a:p>
          <a:p>
            <a:pPr marL="461963"/>
            <a:r>
              <a:rPr lang="en-US" sz="1400" dirty="0" smtClean="0">
                <a:latin typeface="Arial"/>
                <a:cs typeface="Arial"/>
              </a:rPr>
              <a:t>– Wash +</a:t>
            </a:r>
            <a:r>
              <a:rPr lang="en-US" sz="1400" dirty="0">
                <a:latin typeface="Arial"/>
                <a:cs typeface="Arial"/>
              </a:rPr>
              <a:t> </a:t>
            </a:r>
            <a:r>
              <a:rPr lang="en-US" sz="1400" dirty="0" smtClean="0">
                <a:latin typeface="Arial"/>
                <a:cs typeface="Arial"/>
              </a:rPr>
              <a:t>Dray + Fold +</a:t>
            </a:r>
            <a:r>
              <a:rPr lang="en-US" sz="1400" dirty="0">
                <a:latin typeface="Arial"/>
                <a:cs typeface="Arial"/>
              </a:rPr>
              <a:t> </a:t>
            </a:r>
            <a:r>
              <a:rPr lang="en-US" sz="1400" dirty="0" smtClean="0">
                <a:latin typeface="Arial"/>
                <a:cs typeface="Arial"/>
              </a:rPr>
              <a:t>Put away = 4h</a:t>
            </a:r>
            <a:endParaRPr lang="en-US" sz="1400" dirty="0">
              <a:latin typeface="Arial"/>
              <a:cs typeface="Arial"/>
            </a:endParaRPr>
          </a:p>
          <a:p>
            <a:pPr lvl="1"/>
            <a:r>
              <a:rPr lang="en-US" sz="1400" dirty="0">
                <a:latin typeface="Arial"/>
                <a:cs typeface="Arial"/>
              </a:rPr>
              <a:t>– </a:t>
            </a:r>
            <a:r>
              <a:rPr lang="en-US" sz="1400" b="1" dirty="0" smtClean="0">
                <a:latin typeface="Arial"/>
                <a:cs typeface="Arial"/>
              </a:rPr>
              <a:t>4 loads * 4h/load = 16h</a:t>
            </a:r>
            <a:endParaRPr lang="en-US" sz="1400" dirty="0">
              <a:latin typeface="Arial"/>
              <a:cs typeface="Aria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703" y="2012467"/>
            <a:ext cx="5734313" cy="355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3674" y="3612905"/>
            <a:ext cx="2337397" cy="1169551"/>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Bao</a:t>
            </a:r>
            <a:r>
              <a:rPr lang="en-US" sz="1400" b="1" dirty="0" smtClean="0">
                <a:latin typeface="Arial"/>
                <a:cs typeface="Arial"/>
              </a:rPr>
              <a:t> </a:t>
            </a:r>
            <a:r>
              <a:rPr lang="en-US" sz="1400" b="1" dirty="0" err="1" smtClean="0">
                <a:latin typeface="Arial"/>
                <a:cs typeface="Arial"/>
              </a:rPr>
              <a:t>nhiêu</a:t>
            </a:r>
            <a:r>
              <a:rPr lang="en-US" sz="1400" b="1" dirty="0" smtClean="0">
                <a:latin typeface="Arial"/>
                <a:cs typeface="Arial"/>
              </a:rPr>
              <a:t> </a:t>
            </a:r>
            <a:r>
              <a:rPr lang="en-US" sz="1400" b="1" dirty="0" err="1" smtClean="0">
                <a:latin typeface="Arial"/>
                <a:cs typeface="Arial"/>
              </a:rPr>
              <a:t>phần</a:t>
            </a:r>
            <a:r>
              <a:rPr lang="en-US" sz="1400" b="1" dirty="0" smtClean="0">
                <a:latin typeface="Arial"/>
                <a:cs typeface="Arial"/>
              </a:rPr>
              <a:t> </a:t>
            </a:r>
            <a:r>
              <a:rPr lang="en-US" sz="1400" b="1" dirty="0" err="1" smtClean="0">
                <a:latin typeface="Arial"/>
                <a:cs typeface="Arial"/>
              </a:rPr>
              <a:t>trăm</a:t>
            </a:r>
            <a:r>
              <a:rPr lang="en-US" sz="1400" b="1" dirty="0" smtClean="0">
                <a:latin typeface="Arial"/>
                <a:cs typeface="Arial"/>
              </a:rPr>
              <a:t> </a:t>
            </a:r>
            <a:r>
              <a:rPr lang="en-US" sz="1400" b="1" dirty="0" err="1" smtClean="0">
                <a:latin typeface="Arial"/>
                <a:cs typeface="Arial"/>
              </a:rPr>
              <a:t>tài</a:t>
            </a:r>
            <a:r>
              <a:rPr lang="en-US" sz="1400" b="1" dirty="0" smtClean="0">
                <a:latin typeface="Arial"/>
                <a:cs typeface="Arial"/>
              </a:rPr>
              <a:t> </a:t>
            </a:r>
            <a:r>
              <a:rPr lang="en-US" sz="1400" b="1" dirty="0" err="1" smtClean="0">
                <a:latin typeface="Arial"/>
                <a:cs typeface="Arial"/>
              </a:rPr>
              <a:t>nguyên</a:t>
            </a:r>
            <a:r>
              <a:rPr lang="en-US" sz="1400" b="1" dirty="0" smtClean="0">
                <a:latin typeface="Arial"/>
                <a:cs typeface="Arial"/>
              </a:rPr>
              <a:t> </a:t>
            </a:r>
            <a:r>
              <a:rPr lang="en-US" sz="1400" b="1" dirty="0" err="1" smtClean="0">
                <a:latin typeface="Arial"/>
                <a:cs typeface="Arial"/>
              </a:rPr>
              <a:t>đã</a:t>
            </a:r>
            <a:r>
              <a:rPr lang="en-US" sz="1400" b="1" dirty="0" smtClean="0">
                <a:latin typeface="Arial"/>
                <a:cs typeface="Arial"/>
              </a:rPr>
              <a:t> </a:t>
            </a:r>
            <a:r>
              <a:rPr lang="en-US" sz="1400" b="1" dirty="0" err="1" smtClean="0">
                <a:latin typeface="Arial"/>
                <a:cs typeface="Arial"/>
              </a:rPr>
              <a:t>sử</a:t>
            </a:r>
            <a:r>
              <a:rPr lang="en-US" sz="1400" b="1" dirty="0" smtClean="0">
                <a:latin typeface="Arial"/>
                <a:cs typeface="Arial"/>
              </a:rPr>
              <a:t> dụng?1. </a:t>
            </a:r>
            <a:r>
              <a:rPr lang="en-US" sz="1400" dirty="0" smtClean="0">
                <a:latin typeface="Arial"/>
                <a:cs typeface="Arial"/>
              </a:rPr>
              <a:t>100</a:t>
            </a:r>
            <a:r>
              <a:rPr lang="en-US" sz="1400" dirty="0">
                <a:latin typeface="Arial"/>
                <a:cs typeface="Arial"/>
              </a:rPr>
              <a:t>%</a:t>
            </a:r>
          </a:p>
          <a:p>
            <a:r>
              <a:rPr lang="en-US" sz="1400" dirty="0" smtClean="0">
                <a:latin typeface="Arial"/>
                <a:cs typeface="Arial"/>
              </a:rPr>
              <a:t>2. 50</a:t>
            </a:r>
            <a:r>
              <a:rPr lang="en-US" sz="1400" dirty="0">
                <a:latin typeface="Arial"/>
                <a:cs typeface="Arial"/>
              </a:rPr>
              <a:t>%</a:t>
            </a:r>
          </a:p>
          <a:p>
            <a:r>
              <a:rPr lang="en-US" sz="1400" dirty="0" smtClean="0">
                <a:latin typeface="Arial"/>
                <a:cs typeface="Arial"/>
              </a:rPr>
              <a:t>3. 25</a:t>
            </a:r>
            <a:r>
              <a:rPr lang="en-US" sz="1400" dirty="0">
                <a:latin typeface="Arial"/>
                <a:cs typeface="Arial"/>
              </a:rPr>
              <a:t>%</a:t>
            </a:r>
          </a:p>
        </p:txBody>
      </p:sp>
      <p:sp>
        <p:nvSpPr>
          <p:cNvPr id="5" name="Rectangle 4"/>
          <p:cNvSpPr/>
          <p:nvPr/>
        </p:nvSpPr>
        <p:spPr>
          <a:xfrm>
            <a:off x="473674" y="5030955"/>
            <a:ext cx="2681006" cy="1169551"/>
          </a:xfrm>
          <a:prstGeom prst="rect">
            <a:avLst/>
          </a:prstGeom>
        </p:spPr>
        <p:txBody>
          <a:bodyPr wrap="square">
            <a:spAutoFit/>
          </a:bodyPr>
          <a:lstStyle/>
          <a:p>
            <a:r>
              <a:rPr lang="en-US" sz="1400" b="1" dirty="0" smtClean="0">
                <a:latin typeface="Arial"/>
                <a:cs typeface="Arial"/>
              </a:rPr>
              <a:t>A: 25</a:t>
            </a:r>
            <a:r>
              <a:rPr lang="en-US" sz="1400" b="1" dirty="0">
                <a:latin typeface="Arial"/>
                <a:cs typeface="Arial"/>
              </a:rPr>
              <a:t>%</a:t>
            </a:r>
          </a:p>
          <a:p>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sử</a:t>
            </a:r>
            <a:r>
              <a:rPr lang="en-US" sz="1400" dirty="0" smtClean="0">
                <a:latin typeface="Arial"/>
                <a:cs typeface="Arial"/>
              </a:rPr>
              <a:t> </a:t>
            </a:r>
            <a:r>
              <a:rPr lang="en-US" sz="1400" dirty="0" err="1" smtClean="0">
                <a:latin typeface="Arial"/>
                <a:cs typeface="Arial"/>
              </a:rPr>
              <a:t>dụng</a:t>
            </a:r>
            <a:r>
              <a:rPr lang="en-US" sz="1400" dirty="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pha</a:t>
            </a:r>
            <a:r>
              <a:rPr lang="en-US" sz="1400" dirty="0" smtClean="0">
                <a:latin typeface="Arial"/>
                <a:cs typeface="Arial"/>
              </a:rPr>
              <a:t>: wash, dry, fold, </a:t>
            </a:r>
            <a:r>
              <a:rPr lang="en-US" sz="1400" dirty="0" err="1" smtClean="0">
                <a:latin typeface="Arial"/>
                <a:cs typeface="Arial"/>
              </a:rPr>
              <a:t>và</a:t>
            </a:r>
            <a:r>
              <a:rPr lang="en-US" sz="1400" dirty="0" smtClean="0">
                <a:latin typeface="Arial"/>
                <a:cs typeface="Arial"/>
              </a:rPr>
              <a:t> put</a:t>
            </a:r>
            <a:r>
              <a:rPr lang="en-US" sz="1400" dirty="0">
                <a:latin typeface="Arial"/>
                <a:cs typeface="Arial"/>
              </a:rPr>
              <a:t> </a:t>
            </a:r>
            <a:r>
              <a:rPr lang="en-US" sz="1400" dirty="0" smtClean="0">
                <a:latin typeface="Arial"/>
                <a:cs typeface="Arial"/>
              </a:rPr>
              <a:t>away </a:t>
            </a:r>
            <a:r>
              <a:rPr lang="en-US" sz="1400" dirty="0" err="1" smtClean="0">
                <a:latin typeface="Arial"/>
                <a:cs typeface="Arial"/>
              </a:rPr>
              <a:t>ở</a:t>
            </a:r>
            <a:r>
              <a:rPr lang="en-US" sz="1400" dirty="0">
                <a:latin typeface="Arial"/>
                <a:cs typeface="Arial"/>
              </a:rPr>
              <a:t> </a:t>
            </a:r>
            <a:r>
              <a:rPr lang="en-US" sz="1400" dirty="0" err="1" smtClean="0">
                <a:latin typeface="Arial"/>
                <a:cs typeface="Arial"/>
              </a:rPr>
              <a:t>mỗi</a:t>
            </a:r>
            <a:r>
              <a:rPr lang="en-US" sz="1400" dirty="0" smtClean="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điểm</a:t>
            </a:r>
            <a:r>
              <a:rPr lang="en-US" sz="1400" dirty="0" smtClean="0">
                <a:latin typeface="Arial"/>
                <a:cs typeface="Arial"/>
              </a:rPr>
              <a:t>. </a:t>
            </a:r>
            <a:r>
              <a:rPr lang="en-US" sz="1400" dirty="0" err="1" smtClean="0">
                <a:latin typeface="Arial"/>
                <a:cs typeface="Arial"/>
              </a:rPr>
              <a:t>Còn</a:t>
            </a:r>
            <a:r>
              <a:rPr lang="en-US" sz="1400" dirty="0" smtClean="0">
                <a:latin typeface="Arial"/>
                <a:cs typeface="Arial"/>
              </a:rPr>
              <a:t> 3 </a:t>
            </a:r>
            <a:r>
              <a:rPr lang="en-US" sz="1400" dirty="0" err="1" smtClean="0">
                <a:latin typeface="Arial"/>
                <a:cs typeface="Arial"/>
              </a:rPr>
              <a:t>pha</a:t>
            </a:r>
            <a:r>
              <a:rPr lang="en-US" sz="1400" dirty="0" smtClean="0">
                <a:latin typeface="Arial"/>
                <a:cs typeface="Arial"/>
              </a:rPr>
              <a:t> </a:t>
            </a:r>
            <a:r>
              <a:rPr lang="en-US" sz="1400" dirty="0" err="1" smtClean="0">
                <a:latin typeface="Arial"/>
                <a:cs typeface="Arial"/>
              </a:rPr>
              <a:t>khác</a:t>
            </a:r>
            <a:r>
              <a:rPr lang="en-US" sz="1400" dirty="0" smtClean="0">
                <a:latin typeface="Arial"/>
                <a:cs typeface="Arial"/>
              </a:rPr>
              <a:t> </a:t>
            </a:r>
            <a:r>
              <a:rPr lang="en-US" sz="1400" dirty="0" err="1" smtClean="0">
                <a:latin typeface="Arial"/>
                <a:cs typeface="Arial"/>
              </a:rPr>
              <a:t>là</a:t>
            </a:r>
            <a:r>
              <a:rPr lang="en-US" sz="1400" dirty="0" smtClean="0">
                <a:latin typeface="Arial"/>
                <a:cs typeface="Arial"/>
              </a:rPr>
              <a:t> </a:t>
            </a:r>
            <a:r>
              <a:rPr lang="en-US" sz="1400" dirty="0" err="1" smtClean="0">
                <a:latin typeface="Arial"/>
                <a:cs typeface="Arial"/>
              </a:rPr>
              <a:t>nhàn</a:t>
            </a:r>
            <a:r>
              <a:rPr lang="en-US" sz="1400" dirty="0" smtClean="0">
                <a:latin typeface="Arial"/>
                <a:cs typeface="Arial"/>
              </a:rPr>
              <a:t> </a:t>
            </a:r>
            <a:r>
              <a:rPr lang="en-US" sz="1400" dirty="0" err="1" smtClean="0">
                <a:latin typeface="Arial"/>
                <a:cs typeface="Arial"/>
              </a:rPr>
              <a:t>rỗi</a:t>
            </a:r>
            <a:r>
              <a:rPr lang="en-US" sz="1400" dirty="0">
                <a:latin typeface="Arial"/>
                <a:cs typeface="Arial"/>
              </a:rPr>
              <a:t>.</a:t>
            </a:r>
            <a:endParaRPr lang="en-US" sz="1400" dirty="0" smtClean="0">
              <a:latin typeface="Arial"/>
              <a:cs typeface="Arial"/>
            </a:endParaRPr>
          </a:p>
        </p:txBody>
      </p:sp>
      <p:sp>
        <p:nvSpPr>
          <p:cNvPr id="6" name="Rectangle 5"/>
          <p:cNvSpPr/>
          <p:nvPr/>
        </p:nvSpPr>
        <p:spPr>
          <a:xfrm>
            <a:off x="3505200" y="5538787"/>
            <a:ext cx="4572000" cy="307777"/>
          </a:xfrm>
          <a:prstGeom prst="rect">
            <a:avLst/>
          </a:prstGeom>
        </p:spPr>
        <p:txBody>
          <a:bodyPr>
            <a:spAutoFit/>
          </a:bodyPr>
          <a:lstStyle/>
          <a:p>
            <a:pPr algn="ctr"/>
            <a:r>
              <a:rPr lang="en-US" sz="1400" dirty="0" smtClean="0"/>
              <a:t>How can</a:t>
            </a:r>
            <a:r>
              <a:rPr lang="en-US" sz="1400" dirty="0"/>
              <a:t> </a:t>
            </a:r>
            <a:r>
              <a:rPr lang="en-US" sz="1400" dirty="0" smtClean="0"/>
              <a:t>pipelining</a:t>
            </a:r>
            <a:r>
              <a:rPr lang="en-US" sz="1400" dirty="0"/>
              <a:t> </a:t>
            </a:r>
            <a:r>
              <a:rPr lang="en-US" sz="1400" dirty="0" smtClean="0"/>
              <a:t>help</a:t>
            </a:r>
            <a:r>
              <a:rPr lang="en-US" sz="1400" dirty="0"/>
              <a:t>?</a:t>
            </a:r>
          </a:p>
        </p:txBody>
      </p:sp>
    </p:spTree>
    <p:extLst>
      <p:ext uri="{BB962C8B-B14F-4D97-AF65-F5344CB8AC3E}">
        <p14:creationId xmlns:p14="http://schemas.microsoft.com/office/powerpoint/2010/main" val="3162231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305800" cy="1143000"/>
          </a:xfrm>
        </p:spPr>
        <p:txBody>
          <a:bodyPr>
            <a:normAutofit fontScale="90000"/>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r>
              <a:rPr lang="en-US" b="1" dirty="0" err="1" smtClean="0">
                <a:latin typeface="Arial"/>
                <a:cs typeface="Arial"/>
              </a:rPr>
              <a:t>Quy</a:t>
            </a:r>
            <a:r>
              <a:rPr lang="en-US" b="1" dirty="0" smtClean="0">
                <a:latin typeface="Arial"/>
                <a:cs typeface="Arial"/>
              </a:rPr>
              <a:t> </a:t>
            </a:r>
            <a:r>
              <a:rPr lang="en-US" b="1" dirty="0" err="1" smtClean="0">
                <a:latin typeface="Arial"/>
                <a:cs typeface="Arial"/>
              </a:rPr>
              <a:t>trình</a:t>
            </a:r>
            <a:r>
              <a:rPr lang="en-US" b="1" dirty="0" smtClean="0">
                <a:latin typeface="Arial"/>
                <a:cs typeface="Arial"/>
              </a:rPr>
              <a:t> </a:t>
            </a:r>
            <a:r>
              <a:rPr lang="en-US" b="1" dirty="0" err="1" smtClean="0">
                <a:latin typeface="Arial"/>
                <a:cs typeface="Arial"/>
              </a:rPr>
              <a:t>giặt</a:t>
            </a:r>
            <a:r>
              <a:rPr lang="en-US" b="1" dirty="0" smtClean="0">
                <a:latin typeface="Arial"/>
                <a:cs typeface="Arial"/>
              </a:rPr>
              <a:t> </a:t>
            </a:r>
            <a:r>
              <a:rPr lang="en-US" b="1" dirty="0" err="1" smtClean="0">
                <a:latin typeface="Arial"/>
                <a:cs typeface="Arial"/>
              </a:rPr>
              <a:t>là</a:t>
            </a:r>
            <a:r>
              <a:rPr lang="en-US" b="1" dirty="0" smtClean="0">
                <a:latin typeface="Arial"/>
                <a:cs typeface="Arial"/>
              </a:rPr>
              <a:t> (pipelined</a:t>
            </a:r>
            <a:r>
              <a:rPr lang="en-US" b="1" dirty="0">
                <a:latin typeface="Arial"/>
                <a:cs typeface="Arial"/>
              </a:rPr>
              <a:t>)</a:t>
            </a:r>
            <a:endParaRPr lang="en-US" dirty="0">
              <a:latin typeface="Arial"/>
              <a:cs typeface="Arial"/>
            </a:endParaRPr>
          </a:p>
        </p:txBody>
      </p:sp>
      <p:sp>
        <p:nvSpPr>
          <p:cNvPr id="3" name="Rectangle 2"/>
          <p:cNvSpPr/>
          <p:nvPr/>
        </p:nvSpPr>
        <p:spPr>
          <a:xfrm>
            <a:off x="506127" y="2239707"/>
            <a:ext cx="3075273" cy="1384995"/>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Hãy</a:t>
            </a:r>
            <a:r>
              <a:rPr lang="en-US" sz="1400" dirty="0" smtClean="0">
                <a:latin typeface="Arial"/>
                <a:cs typeface="Arial"/>
              </a:rPr>
              <a:t> </a:t>
            </a:r>
            <a:r>
              <a:rPr lang="en-US" sz="1400" dirty="0" err="1" smtClean="0">
                <a:latin typeface="Arial"/>
                <a:cs typeface="Arial"/>
              </a:rPr>
              <a:t>thử</a:t>
            </a:r>
            <a:r>
              <a:rPr lang="en-US" sz="1400" dirty="0" smtClean="0">
                <a:latin typeface="Arial"/>
                <a:cs typeface="Arial"/>
              </a:rPr>
              <a:t> </a:t>
            </a:r>
            <a:r>
              <a:rPr lang="en-US" sz="1400" dirty="0" err="1" smtClean="0">
                <a:latin typeface="Arial"/>
                <a:cs typeface="Arial"/>
              </a:rPr>
              <a:t>xếp</a:t>
            </a:r>
            <a:r>
              <a:rPr lang="en-US" sz="1400" dirty="0" smtClean="0">
                <a:latin typeface="Arial"/>
                <a:cs typeface="Arial"/>
              </a:rPr>
              <a:t> </a:t>
            </a:r>
            <a:r>
              <a:rPr lang="en-US" sz="1400" dirty="0" err="1" smtClean="0">
                <a:latin typeface="Arial"/>
                <a:cs typeface="Arial"/>
              </a:rPr>
              <a:t>chồng</a:t>
            </a:r>
            <a:r>
              <a:rPr lang="en-US" sz="1400" dirty="0" smtClean="0">
                <a:latin typeface="Arial"/>
                <a:cs typeface="Arial"/>
              </a:rPr>
              <a:t> </a:t>
            </a:r>
            <a:r>
              <a:rPr lang="en-US" sz="1400" dirty="0" err="1" smtClean="0">
                <a:latin typeface="Arial"/>
                <a:cs typeface="Arial"/>
              </a:rPr>
              <a:t>các</a:t>
            </a:r>
            <a:r>
              <a:rPr lang="en-US" sz="1400" dirty="0" smtClean="0">
                <a:latin typeface="Arial"/>
                <a:cs typeface="Arial"/>
              </a:rPr>
              <a:t> </a:t>
            </a:r>
            <a:r>
              <a:rPr lang="en-US" sz="1400" dirty="0" err="1" smtClean="0">
                <a:latin typeface="Arial"/>
                <a:cs typeface="Arial"/>
              </a:rPr>
              <a:t>hoạt</a:t>
            </a:r>
            <a:r>
              <a:rPr lang="en-US" sz="1400" dirty="0" smtClean="0">
                <a:latin typeface="Arial"/>
                <a:cs typeface="Arial"/>
              </a:rPr>
              <a:t> </a:t>
            </a:r>
            <a:r>
              <a:rPr lang="en-US" sz="1400" dirty="0" err="1" smtClean="0">
                <a:latin typeface="Arial"/>
                <a:cs typeface="Arial"/>
              </a:rPr>
              <a:t>động</a:t>
            </a:r>
            <a:endParaRPr lang="en-US" sz="1400" dirty="0">
              <a:latin typeface="Arial"/>
              <a:cs typeface="Arial"/>
            </a:endParaRPr>
          </a:p>
          <a:p>
            <a:r>
              <a:rPr lang="en-US" sz="1400" dirty="0">
                <a:latin typeface="Arial"/>
                <a:cs typeface="Arial"/>
              </a:rPr>
              <a:t>• </a:t>
            </a:r>
            <a:r>
              <a:rPr lang="en-US" sz="1400" dirty="0" err="1" smtClean="0">
                <a:latin typeface="Arial"/>
                <a:cs typeface="Arial"/>
              </a:rPr>
              <a:t>Bao</a:t>
            </a:r>
            <a:r>
              <a:rPr lang="en-US" sz="1400" dirty="0" smtClean="0">
                <a:latin typeface="Arial"/>
                <a:cs typeface="Arial"/>
              </a:rPr>
              <a:t> </a:t>
            </a:r>
            <a:r>
              <a:rPr lang="en-US" sz="1400" dirty="0" err="1" smtClean="0">
                <a:latin typeface="Arial"/>
                <a:cs typeface="Arial"/>
              </a:rPr>
              <a:t>lâu</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4 </a:t>
            </a:r>
            <a:r>
              <a:rPr lang="en-US" sz="1400" dirty="0" err="1" smtClean="0">
                <a:latin typeface="Arial"/>
                <a:cs typeface="Arial"/>
              </a:rPr>
              <a:t>lần</a:t>
            </a:r>
            <a:r>
              <a:rPr lang="en-US" sz="1400" dirty="0" smtClean="0">
                <a:latin typeface="Arial"/>
                <a:cs typeface="Arial"/>
              </a:rPr>
              <a:t> </a:t>
            </a:r>
            <a:r>
              <a:rPr lang="en-US" sz="1400" dirty="0" err="1" smtClean="0">
                <a:latin typeface="Arial"/>
                <a:cs typeface="Arial"/>
              </a:rPr>
              <a:t>tải</a:t>
            </a:r>
            <a:r>
              <a:rPr lang="en-US" sz="1400" dirty="0" smtClean="0">
                <a:latin typeface="Arial"/>
                <a:cs typeface="Arial"/>
              </a:rPr>
              <a:t>?</a:t>
            </a:r>
            <a:endParaRPr lang="en-US" sz="1400" dirty="0">
              <a:latin typeface="Arial"/>
              <a:cs typeface="Arial"/>
            </a:endParaRPr>
          </a:p>
          <a:p>
            <a:pPr indent="461963"/>
            <a:r>
              <a:rPr lang="en-US" sz="1400" dirty="0" smtClean="0">
                <a:latin typeface="Arial"/>
                <a:cs typeface="Arial"/>
              </a:rPr>
              <a:t>– </a:t>
            </a:r>
            <a:r>
              <a:rPr lang="en-US" sz="1400" b="1" dirty="0" smtClean="0">
                <a:latin typeface="Arial"/>
                <a:cs typeface="Arial"/>
              </a:rPr>
              <a:t>4 </a:t>
            </a:r>
            <a:r>
              <a:rPr lang="en-US" sz="1400" b="1" dirty="0" err="1" smtClean="0">
                <a:latin typeface="Arial"/>
                <a:cs typeface="Arial"/>
              </a:rPr>
              <a:t>lần</a:t>
            </a:r>
            <a:r>
              <a:rPr lang="en-US" sz="1400" b="1" dirty="0" smtClean="0">
                <a:latin typeface="Arial"/>
                <a:cs typeface="Arial"/>
              </a:rPr>
              <a:t> </a:t>
            </a:r>
            <a:r>
              <a:rPr lang="en-US" sz="1400" b="1" dirty="0" err="1" smtClean="0">
                <a:latin typeface="Arial"/>
                <a:cs typeface="Arial"/>
              </a:rPr>
              <a:t>tải</a:t>
            </a:r>
            <a:r>
              <a:rPr lang="en-US" sz="1400" b="1" dirty="0" smtClean="0">
                <a:latin typeface="Arial"/>
                <a:cs typeface="Arial"/>
              </a:rPr>
              <a:t> </a:t>
            </a:r>
            <a:r>
              <a:rPr lang="en-US" sz="1400" b="1" dirty="0" err="1" smtClean="0">
                <a:latin typeface="Arial"/>
                <a:cs typeface="Arial"/>
              </a:rPr>
              <a:t>trong</a:t>
            </a:r>
            <a:r>
              <a:rPr lang="en-US" sz="1400" b="1" dirty="0" smtClean="0">
                <a:latin typeface="Arial"/>
                <a:cs typeface="Arial"/>
              </a:rPr>
              <a:t> 7</a:t>
            </a:r>
            <a:r>
              <a:rPr lang="en-US" sz="1400" b="1" dirty="0">
                <a:latin typeface="Arial"/>
                <a:cs typeface="Arial"/>
              </a:rPr>
              <a:t> </a:t>
            </a:r>
            <a:r>
              <a:rPr lang="en-US" sz="1400" b="1" dirty="0" err="1" smtClean="0">
                <a:latin typeface="Arial"/>
                <a:cs typeface="Arial"/>
              </a:rPr>
              <a:t>giờ</a:t>
            </a:r>
            <a:r>
              <a:rPr lang="en-US" sz="1400" b="1" dirty="0" smtClean="0">
                <a:latin typeface="Arial"/>
                <a:cs typeface="Arial"/>
              </a:rPr>
              <a:t> </a:t>
            </a:r>
            <a:r>
              <a:rPr lang="en-US" sz="1400" dirty="0" smtClean="0">
                <a:latin typeface="Arial"/>
                <a:cs typeface="Arial"/>
              </a:rPr>
              <a:t> </a:t>
            </a:r>
            <a:r>
              <a:rPr lang="en-US" sz="1400" b="1" dirty="0" smtClean="0">
                <a:latin typeface="Arial"/>
                <a:cs typeface="Arial"/>
              </a:rPr>
              <a:t>(</a:t>
            </a:r>
            <a:r>
              <a:rPr lang="en-US" sz="1400" b="1" dirty="0" err="1" smtClean="0">
                <a:latin typeface="Arial"/>
                <a:cs typeface="Arial"/>
              </a:rPr>
              <a:t>mỗi</a:t>
            </a:r>
            <a:r>
              <a:rPr lang="en-US" sz="1400" b="1" dirty="0" smtClean="0">
                <a:latin typeface="Arial"/>
                <a:cs typeface="Arial"/>
              </a:rPr>
              <a:t> </a:t>
            </a:r>
            <a:r>
              <a:rPr lang="en-US" sz="1400" b="1" dirty="0" err="1" smtClean="0">
                <a:latin typeface="Arial"/>
                <a:cs typeface="Arial"/>
              </a:rPr>
              <a:t>lần</a:t>
            </a:r>
            <a:r>
              <a:rPr lang="en-US" sz="1400" b="1" dirty="0" smtClean="0">
                <a:latin typeface="Arial"/>
                <a:cs typeface="Arial"/>
              </a:rPr>
              <a:t> </a:t>
            </a:r>
            <a:r>
              <a:rPr lang="en-US" sz="1400" b="1" dirty="0" err="1" smtClean="0">
                <a:latin typeface="Arial"/>
                <a:cs typeface="Arial"/>
              </a:rPr>
              <a:t>tải</a:t>
            </a:r>
            <a:r>
              <a:rPr lang="en-US" sz="1400" b="1" dirty="0" smtClean="0">
                <a:latin typeface="Arial"/>
                <a:cs typeface="Arial"/>
              </a:rPr>
              <a:t> </a:t>
            </a:r>
            <a:r>
              <a:rPr lang="en-US" sz="1400" b="1" dirty="0" err="1" smtClean="0">
                <a:latin typeface="Arial"/>
                <a:cs typeface="Arial"/>
              </a:rPr>
              <a:t>trong</a:t>
            </a:r>
            <a:r>
              <a:rPr lang="en-US" sz="1400" b="1" dirty="0" smtClean="0">
                <a:latin typeface="Arial"/>
                <a:cs typeface="Arial"/>
              </a:rPr>
              <a:t> 4h</a:t>
            </a:r>
            <a:r>
              <a:rPr lang="en-US" sz="1400" b="1" dirty="0">
                <a:latin typeface="Arial"/>
                <a:cs typeface="Arial"/>
              </a:rPr>
              <a:t>)</a:t>
            </a:r>
          </a:p>
          <a:p>
            <a:pPr indent="461963"/>
            <a:r>
              <a:rPr lang="en-US" sz="1400" dirty="0">
                <a:latin typeface="Arial"/>
                <a:cs typeface="Arial"/>
              </a:rPr>
              <a:t>– </a:t>
            </a:r>
            <a:r>
              <a:rPr lang="en-US" sz="1400" b="1" dirty="0" smtClean="0">
                <a:latin typeface="Arial"/>
                <a:cs typeface="Arial"/>
              </a:rPr>
              <a:t>7h vs. 16h </a:t>
            </a:r>
            <a:r>
              <a:rPr lang="en-US" sz="1400" b="1" dirty="0" err="1" smtClean="0">
                <a:latin typeface="Arial"/>
                <a:cs typeface="Arial"/>
              </a:rPr>
              <a:t>nhanh</a:t>
            </a:r>
            <a:r>
              <a:rPr lang="en-US" sz="1400" b="1" dirty="0" smtClean="0">
                <a:latin typeface="Arial"/>
                <a:cs typeface="Arial"/>
              </a:rPr>
              <a:t> </a:t>
            </a:r>
            <a:r>
              <a:rPr lang="en-US" sz="1400" b="1" dirty="0" err="1" smtClean="0">
                <a:latin typeface="Arial"/>
                <a:cs typeface="Arial"/>
              </a:rPr>
              <a:t>hơn</a:t>
            </a:r>
            <a:r>
              <a:rPr lang="en-US" sz="1400" b="1" dirty="0" smtClean="0">
                <a:latin typeface="Arial"/>
                <a:cs typeface="Arial"/>
              </a:rPr>
              <a:t> 2.3x!</a:t>
            </a:r>
            <a:endParaRPr lang="en-US" sz="1400" dirty="0">
              <a:latin typeface="Arial"/>
              <a:cs typeface="Arial"/>
            </a:endParaRPr>
          </a:p>
        </p:txBody>
      </p:sp>
      <p:sp>
        <p:nvSpPr>
          <p:cNvPr id="5" name="Rectangle 4"/>
          <p:cNvSpPr/>
          <p:nvPr/>
        </p:nvSpPr>
        <p:spPr>
          <a:xfrm>
            <a:off x="3429000" y="6019800"/>
            <a:ext cx="5486400" cy="523220"/>
          </a:xfrm>
          <a:prstGeom prst="rect">
            <a:avLst/>
          </a:prstGeom>
        </p:spPr>
        <p:txBody>
          <a:bodyPr wrap="square">
            <a:spAutoFit/>
          </a:bodyPr>
          <a:lstStyle/>
          <a:p>
            <a:r>
              <a:rPr lang="en-US" sz="1400" dirty="0" err="1" smtClean="0">
                <a:latin typeface="Arial"/>
                <a:cs typeface="Arial"/>
              </a:rPr>
              <a:t>Đường</a:t>
            </a:r>
            <a:r>
              <a:rPr lang="en-US" sz="1400" dirty="0" smtClean="0">
                <a:latin typeface="Arial"/>
                <a:cs typeface="Arial"/>
              </a:rPr>
              <a:t> </a:t>
            </a:r>
            <a:r>
              <a:rPr lang="en-US" sz="1400" dirty="0" err="1" smtClean="0">
                <a:latin typeface="Arial"/>
                <a:cs typeface="Arial"/>
              </a:rPr>
              <a:t>ống</a:t>
            </a:r>
            <a:r>
              <a:rPr lang="en-US" sz="1400" dirty="0" smtClean="0">
                <a:latin typeface="Arial"/>
                <a:cs typeface="Arial"/>
              </a:rPr>
              <a:t> </a:t>
            </a:r>
            <a:r>
              <a:rPr lang="en-US" sz="1400" dirty="0" err="1" smtClean="0">
                <a:latin typeface="Arial"/>
                <a:cs typeface="Arial"/>
              </a:rPr>
              <a:t>hóa</a:t>
            </a:r>
            <a:r>
              <a:rPr lang="en-US" sz="1400" dirty="0" smtClean="0">
                <a:latin typeface="Arial"/>
                <a:cs typeface="Arial"/>
              </a:rPr>
              <a:t> </a:t>
            </a:r>
            <a:r>
              <a:rPr lang="en-US" sz="1400" dirty="0" err="1" smtClean="0">
                <a:latin typeface="Arial"/>
                <a:cs typeface="Arial"/>
              </a:rPr>
              <a:t>giúp</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a:t>
            </a:r>
            <a:r>
              <a:rPr lang="en-US" sz="1400" b="1" dirty="0" err="1" smtClean="0">
                <a:latin typeface="Arial"/>
                <a:cs typeface="Arial"/>
              </a:rPr>
              <a:t>việc</a:t>
            </a:r>
            <a:r>
              <a:rPr lang="en-US" sz="1400" b="1" dirty="0" smtClean="0">
                <a:latin typeface="Arial"/>
                <a:cs typeface="Arial"/>
              </a:rPr>
              <a:t> </a:t>
            </a:r>
            <a:r>
              <a:rPr lang="en-US" sz="1400" b="1" dirty="0" err="1" smtClean="0">
                <a:latin typeface="Arial"/>
                <a:cs typeface="Arial"/>
              </a:rPr>
              <a:t>sử</a:t>
            </a:r>
            <a:r>
              <a:rPr lang="en-US" sz="1400" b="1" dirty="0" smtClean="0">
                <a:latin typeface="Arial"/>
                <a:cs typeface="Arial"/>
              </a:rPr>
              <a:t> </a:t>
            </a:r>
            <a:r>
              <a:rPr lang="en-US" sz="1400" b="1" dirty="0" err="1" smtClean="0">
                <a:latin typeface="Arial"/>
                <a:cs typeface="Arial"/>
              </a:rPr>
              <a:t>dụng</a:t>
            </a:r>
            <a:r>
              <a:rPr lang="en-US" sz="1400" b="1" dirty="0" smtClean="0">
                <a:latin typeface="Arial"/>
                <a:cs typeface="Arial"/>
              </a:rPr>
              <a:t> </a:t>
            </a:r>
            <a:r>
              <a:rPr lang="en-US" sz="1400" b="1" dirty="0" err="1" smtClean="0">
                <a:latin typeface="Arial"/>
                <a:cs typeface="Arial"/>
              </a:rPr>
              <a:t>tất</a:t>
            </a:r>
            <a:r>
              <a:rPr lang="en-US" sz="1400" b="1" dirty="0" smtClean="0">
                <a:latin typeface="Arial"/>
                <a:cs typeface="Arial"/>
              </a:rPr>
              <a:t> </a:t>
            </a:r>
            <a:r>
              <a:rPr lang="en-US" sz="1400" b="1" dirty="0" err="1" smtClean="0">
                <a:latin typeface="Arial"/>
                <a:cs typeface="Arial"/>
              </a:rPr>
              <a:t>cả</a:t>
            </a:r>
            <a:r>
              <a:rPr lang="en-US" sz="1400" b="1" dirty="0" smtClean="0">
                <a:latin typeface="Arial"/>
                <a:cs typeface="Arial"/>
              </a:rPr>
              <a:t> </a:t>
            </a:r>
            <a:r>
              <a:rPr lang="en-US" sz="1400" b="1" dirty="0" err="1" smtClean="0">
                <a:latin typeface="Arial"/>
                <a:cs typeface="Arial"/>
              </a:rPr>
              <a:t>các</a:t>
            </a:r>
            <a:r>
              <a:rPr lang="en-US" sz="1400" b="1" dirty="0" smtClean="0">
                <a:latin typeface="Arial"/>
                <a:cs typeface="Arial"/>
              </a:rPr>
              <a:t> </a:t>
            </a:r>
            <a:r>
              <a:rPr lang="en-US" sz="1400" b="1" dirty="0" err="1" smtClean="0">
                <a:latin typeface="Arial"/>
                <a:cs typeface="Arial"/>
              </a:rPr>
              <a:t>tài</a:t>
            </a:r>
            <a:r>
              <a:rPr lang="en-US" sz="1400" b="1" dirty="0" smtClean="0">
                <a:latin typeface="Arial"/>
                <a:cs typeface="Arial"/>
              </a:rPr>
              <a:t> </a:t>
            </a:r>
            <a:r>
              <a:rPr lang="en-US" sz="1400" b="1" dirty="0" err="1" smtClean="0">
                <a:latin typeface="Arial"/>
                <a:cs typeface="Arial"/>
              </a:rPr>
              <a:t>nguyên</a:t>
            </a:r>
            <a:r>
              <a:rPr lang="en-US" sz="1400" b="1" dirty="0" smtClean="0">
                <a:latin typeface="Arial"/>
                <a:cs typeface="Arial"/>
              </a:rPr>
              <a:t> </a:t>
            </a:r>
            <a:r>
              <a:rPr lang="en-US" sz="1400" b="1" dirty="0" err="1" smtClean="0">
                <a:latin typeface="Arial"/>
                <a:cs typeface="Arial"/>
              </a:rPr>
              <a:t>tại</a:t>
            </a:r>
            <a:r>
              <a:rPr lang="en-US" sz="1400" b="1" dirty="0" smtClean="0">
                <a:latin typeface="Arial"/>
                <a:cs typeface="Arial"/>
              </a:rPr>
              <a:t> </a:t>
            </a:r>
            <a:r>
              <a:rPr lang="en-US" sz="1400" b="1" dirty="0" err="1" smtClean="0">
                <a:latin typeface="Arial"/>
                <a:cs typeface="Arial"/>
              </a:rPr>
              <a:t>cùng</a:t>
            </a:r>
            <a:r>
              <a:rPr lang="en-US" sz="1400" b="1" dirty="0" smtClean="0">
                <a:latin typeface="Arial"/>
                <a:cs typeface="Arial"/>
              </a:rPr>
              <a:t> </a:t>
            </a:r>
            <a:r>
              <a:rPr lang="en-US" sz="1400" b="1" dirty="0" err="1" smtClean="0">
                <a:latin typeface="Arial"/>
                <a:cs typeface="Arial"/>
              </a:rPr>
              <a:t>một</a:t>
            </a:r>
            <a:r>
              <a:rPr lang="en-US" sz="1400" b="1" dirty="0" smtClean="0">
                <a:latin typeface="Arial"/>
                <a:cs typeface="Arial"/>
              </a:rPr>
              <a:t> </a:t>
            </a:r>
            <a:r>
              <a:rPr lang="en-US" sz="1400" b="1" dirty="0" err="1" smtClean="0">
                <a:latin typeface="Arial"/>
                <a:cs typeface="Arial"/>
              </a:rPr>
              <a:t>thời</a:t>
            </a:r>
            <a:r>
              <a:rPr lang="en-US" sz="1400" b="1" dirty="0" smtClean="0">
                <a:latin typeface="Arial"/>
                <a:cs typeface="Arial"/>
              </a:rPr>
              <a:t> </a:t>
            </a:r>
            <a:r>
              <a:rPr lang="en-US" sz="1400" b="1" dirty="0" err="1" smtClean="0">
                <a:latin typeface="Arial"/>
                <a:cs typeface="Arial"/>
              </a:rPr>
              <a:t>điểm</a:t>
            </a:r>
            <a:r>
              <a:rPr lang="en-US" sz="1400" b="1" dirty="0" smtClean="0">
                <a:latin typeface="Arial"/>
                <a:cs typeface="Arial"/>
              </a:rPr>
              <a:t> </a:t>
            </a:r>
            <a:r>
              <a:rPr lang="en-US" sz="1400" b="1" dirty="0" err="1" smtClean="0">
                <a:latin typeface="Arial"/>
                <a:cs typeface="Arial"/>
              </a:rPr>
              <a:t>khi</a:t>
            </a:r>
            <a:r>
              <a:rPr lang="en-US" sz="1400" b="1" dirty="0" smtClean="0">
                <a:latin typeface="Arial"/>
                <a:cs typeface="Arial"/>
              </a:rPr>
              <a:t> </a:t>
            </a:r>
            <a:r>
              <a:rPr lang="en-US" sz="1400" b="1" dirty="0" err="1" smtClean="0">
                <a:latin typeface="Arial"/>
                <a:cs typeface="Arial"/>
              </a:rPr>
              <a:t>thực</a:t>
            </a:r>
            <a:r>
              <a:rPr lang="en-US" sz="1400" b="1" dirty="0" smtClean="0">
                <a:latin typeface="Arial"/>
                <a:cs typeface="Arial"/>
              </a:rPr>
              <a:t> </a:t>
            </a:r>
            <a:r>
              <a:rPr lang="en-US" sz="1400" b="1" dirty="0" err="1" smtClean="0">
                <a:latin typeface="Arial"/>
                <a:cs typeface="Arial"/>
              </a:rPr>
              <a:t>hiện</a:t>
            </a:r>
            <a:r>
              <a:rPr lang="en-US" sz="1400" b="1" dirty="0" smtClean="0">
                <a:latin typeface="Arial"/>
                <a:cs typeface="Arial"/>
              </a:rPr>
              <a:t> </a:t>
            </a:r>
            <a:r>
              <a:rPr lang="en-US" sz="1400" b="1" dirty="0" err="1" smtClean="0">
                <a:latin typeface="Arial"/>
                <a:cs typeface="Arial"/>
              </a:rPr>
              <a:t>nhiều</a:t>
            </a:r>
            <a:r>
              <a:rPr lang="en-US" sz="1400" b="1" dirty="0" smtClean="0">
                <a:latin typeface="Arial"/>
                <a:cs typeface="Arial"/>
              </a:rPr>
              <a:t> </a:t>
            </a:r>
            <a:r>
              <a:rPr lang="en-US" sz="1400" b="1" dirty="0" err="1" smtClean="0">
                <a:latin typeface="Arial"/>
                <a:cs typeface="Arial"/>
              </a:rPr>
              <a:t>hoạt</a:t>
            </a:r>
            <a:r>
              <a:rPr lang="en-US" sz="1400" b="1" dirty="0" smtClean="0">
                <a:latin typeface="Arial"/>
                <a:cs typeface="Arial"/>
              </a:rPr>
              <a:t> </a:t>
            </a:r>
            <a:r>
              <a:rPr lang="en-US" sz="1400" b="1" dirty="0" err="1" smtClean="0">
                <a:latin typeface="Arial"/>
                <a:cs typeface="Arial"/>
              </a:rPr>
              <a:t>động</a:t>
            </a:r>
            <a:r>
              <a:rPr lang="en-US" sz="1400" b="1" dirty="0" smtClean="0">
                <a:latin typeface="Arial"/>
                <a:cs typeface="Arial"/>
              </a:rPr>
              <a:t> </a:t>
            </a:r>
            <a:r>
              <a:rPr lang="en-US" sz="1400" b="1" dirty="0" err="1" smtClean="0">
                <a:latin typeface="Arial"/>
                <a:cs typeface="Arial"/>
              </a:rPr>
              <a:t>khác</a:t>
            </a:r>
            <a:r>
              <a:rPr lang="en-US" sz="1400" b="1" dirty="0" smtClean="0">
                <a:latin typeface="Arial"/>
                <a:cs typeface="Arial"/>
              </a:rPr>
              <a:t> </a:t>
            </a:r>
            <a:r>
              <a:rPr lang="en-US" sz="1400" b="1" dirty="0" err="1" smtClean="0">
                <a:latin typeface="Arial"/>
                <a:cs typeface="Arial"/>
              </a:rPr>
              <a:t>nhau</a:t>
            </a:r>
            <a:r>
              <a:rPr lang="en-US" sz="1400" dirty="0" smtClean="0">
                <a:latin typeface="Arial"/>
                <a:cs typeface="Arial"/>
              </a:rPr>
              <a:t>.</a:t>
            </a:r>
            <a:endParaRPr lang="en-US" sz="1400" dirty="0">
              <a:latin typeface="Arial"/>
              <a:cs typeface="Aria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162" y="2457248"/>
            <a:ext cx="5486400" cy="36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985" y="2833306"/>
            <a:ext cx="2819400" cy="324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87142" y="3782638"/>
            <a:ext cx="2660583" cy="1384995"/>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Cần</a:t>
            </a:r>
            <a:r>
              <a:rPr lang="en-US" sz="1400" b="1" dirty="0" smtClean="0">
                <a:latin typeface="Arial"/>
                <a:cs typeface="Arial"/>
              </a:rPr>
              <a:t> </a:t>
            </a:r>
            <a:r>
              <a:rPr lang="en-US" sz="1400" b="1" dirty="0" err="1" smtClean="0">
                <a:latin typeface="Arial"/>
                <a:cs typeface="Arial"/>
              </a:rPr>
              <a:t>bao</a:t>
            </a:r>
            <a:r>
              <a:rPr lang="en-US" sz="1400" b="1" dirty="0" smtClean="0">
                <a:latin typeface="Arial"/>
                <a:cs typeface="Arial"/>
              </a:rPr>
              <a:t> </a:t>
            </a:r>
            <a:r>
              <a:rPr lang="en-US" sz="1400" b="1" dirty="0" err="1" smtClean="0">
                <a:latin typeface="Arial"/>
                <a:cs typeface="Arial"/>
              </a:rPr>
              <a:t>nhiêu</a:t>
            </a:r>
            <a:r>
              <a:rPr lang="en-US" sz="1400" b="1" dirty="0" smtClean="0">
                <a:latin typeface="Arial"/>
                <a:cs typeface="Arial"/>
              </a:rPr>
              <a:t> </a:t>
            </a:r>
            <a:r>
              <a:rPr lang="en-US" sz="1400" b="1" dirty="0" err="1" smtClean="0">
                <a:latin typeface="Arial"/>
                <a:cs typeface="Arial"/>
              </a:rPr>
              <a:t>người</a:t>
            </a:r>
            <a:r>
              <a:rPr lang="en-US" sz="1400" b="1" dirty="0" smtClean="0">
                <a:latin typeface="Arial"/>
                <a:cs typeface="Arial"/>
              </a:rPr>
              <a:t> </a:t>
            </a:r>
            <a:r>
              <a:rPr lang="en-US" sz="1400" b="1" dirty="0" err="1" smtClean="0">
                <a:latin typeface="Arial"/>
                <a:cs typeface="Arial"/>
              </a:rPr>
              <a:t>để</a:t>
            </a:r>
            <a:r>
              <a:rPr lang="en-US" sz="1400" b="1" dirty="0" smtClean="0">
                <a:latin typeface="Arial"/>
                <a:cs typeface="Arial"/>
              </a:rPr>
              <a:t> </a:t>
            </a:r>
            <a:r>
              <a:rPr lang="en-US" sz="1400" b="1" dirty="0" err="1" smtClean="0">
                <a:latin typeface="Arial"/>
                <a:cs typeface="Arial"/>
              </a:rPr>
              <a:t>thực</a:t>
            </a:r>
            <a:r>
              <a:rPr lang="en-US" sz="1400" b="1" dirty="0" smtClean="0">
                <a:latin typeface="Arial"/>
                <a:cs typeface="Arial"/>
              </a:rPr>
              <a:t> </a:t>
            </a:r>
            <a:r>
              <a:rPr lang="en-US" sz="1400" b="1" dirty="0" err="1" smtClean="0">
                <a:latin typeface="Arial"/>
                <a:cs typeface="Arial"/>
              </a:rPr>
              <a:t>hiện</a:t>
            </a:r>
            <a:r>
              <a:rPr lang="en-US" sz="1400" b="1" dirty="0" smtClean="0">
                <a:latin typeface="Arial"/>
                <a:cs typeface="Arial"/>
              </a:rPr>
              <a:t> 4 </a:t>
            </a:r>
            <a:r>
              <a:rPr lang="en-US" sz="1400" b="1" dirty="0" err="1" smtClean="0">
                <a:latin typeface="Arial"/>
                <a:cs typeface="Arial"/>
              </a:rPr>
              <a:t>hoạt</a:t>
            </a:r>
            <a:r>
              <a:rPr lang="en-US" sz="1400" b="1" dirty="0" smtClean="0">
                <a:latin typeface="Arial"/>
                <a:cs typeface="Arial"/>
              </a:rPr>
              <a:t> </a:t>
            </a:r>
            <a:r>
              <a:rPr lang="en-US" sz="1400" b="1" dirty="0" err="1" smtClean="0">
                <a:latin typeface="Arial"/>
                <a:cs typeface="Arial"/>
              </a:rPr>
              <a:t>động</a:t>
            </a:r>
            <a:r>
              <a:rPr lang="en-US" sz="1400" b="1" dirty="0" smtClean="0">
                <a:latin typeface="Arial"/>
                <a:cs typeface="Arial"/>
              </a:rPr>
              <a:t> </a:t>
            </a:r>
            <a:r>
              <a:rPr lang="en-US" sz="1400" b="1" dirty="0" err="1" smtClean="0">
                <a:latin typeface="Arial"/>
                <a:cs typeface="Arial"/>
              </a:rPr>
              <a:t>trong</a:t>
            </a:r>
            <a:r>
              <a:rPr lang="en-US" sz="1400" b="1" dirty="0" smtClean="0">
                <a:latin typeface="Arial"/>
                <a:cs typeface="Arial"/>
              </a:rPr>
              <a:t> </a:t>
            </a:r>
            <a:r>
              <a:rPr lang="en-US" sz="1400" b="1" dirty="0" err="1" smtClean="0">
                <a:latin typeface="Arial"/>
                <a:cs typeface="Arial"/>
              </a:rPr>
              <a:t>cùng</a:t>
            </a:r>
            <a:r>
              <a:rPr lang="en-US" sz="1400" b="1" dirty="0" smtClean="0">
                <a:latin typeface="Arial"/>
                <a:cs typeface="Arial"/>
              </a:rPr>
              <a:t> </a:t>
            </a:r>
            <a:r>
              <a:rPr lang="en-US" sz="1400" b="1" dirty="0" err="1" smtClean="0">
                <a:latin typeface="Arial"/>
                <a:cs typeface="Arial"/>
              </a:rPr>
              <a:t>một</a:t>
            </a:r>
            <a:r>
              <a:rPr lang="en-US" sz="1400" b="1" dirty="0" smtClean="0">
                <a:latin typeface="Arial"/>
                <a:cs typeface="Arial"/>
              </a:rPr>
              <a:t> </a:t>
            </a:r>
            <a:r>
              <a:rPr lang="en-US" sz="1400" b="1" dirty="0" err="1" smtClean="0">
                <a:latin typeface="Arial"/>
                <a:cs typeface="Arial"/>
              </a:rPr>
              <a:t>thời</a:t>
            </a:r>
            <a:r>
              <a:rPr lang="en-US" sz="1400" b="1" dirty="0" smtClean="0">
                <a:latin typeface="Arial"/>
                <a:cs typeface="Arial"/>
              </a:rPr>
              <a:t> </a:t>
            </a:r>
            <a:r>
              <a:rPr lang="en-US" sz="1400" b="1" dirty="0" err="1" smtClean="0">
                <a:latin typeface="Arial"/>
                <a:cs typeface="Arial"/>
              </a:rPr>
              <a:t>điểm</a:t>
            </a:r>
            <a:r>
              <a:rPr lang="en-US" sz="1400" b="1" dirty="0" smtClean="0">
                <a:latin typeface="Arial"/>
                <a:cs typeface="Arial"/>
              </a:rPr>
              <a:t> ?</a:t>
            </a:r>
            <a:endParaRPr lang="en-US" sz="1400" b="1" dirty="0">
              <a:latin typeface="Arial"/>
              <a:cs typeface="Arial"/>
            </a:endParaRPr>
          </a:p>
          <a:p>
            <a:pPr marL="342900" indent="-342900">
              <a:buAutoNum type="arabicPeriod"/>
            </a:pPr>
            <a:r>
              <a:rPr lang="en-US" sz="1400" dirty="0" smtClean="0">
                <a:latin typeface="Arial"/>
                <a:cs typeface="Arial"/>
              </a:rPr>
              <a:t>1</a:t>
            </a:r>
            <a:endParaRPr lang="en-US" sz="1400" dirty="0">
              <a:latin typeface="Arial"/>
              <a:cs typeface="Arial"/>
            </a:endParaRPr>
          </a:p>
          <a:p>
            <a:pPr marL="342900" indent="-342900">
              <a:buAutoNum type="arabicPeriod"/>
            </a:pPr>
            <a:r>
              <a:rPr lang="en-US" sz="1400" dirty="0" smtClean="0">
                <a:latin typeface="Arial"/>
                <a:cs typeface="Arial"/>
              </a:rPr>
              <a:t>2</a:t>
            </a:r>
            <a:endParaRPr lang="en-US" sz="1400" dirty="0">
              <a:latin typeface="Arial"/>
              <a:cs typeface="Arial"/>
            </a:endParaRPr>
          </a:p>
          <a:p>
            <a:pPr marL="342900" indent="-342900">
              <a:buAutoNum type="arabicPeriod"/>
            </a:pPr>
            <a:r>
              <a:rPr lang="en-US" sz="1400" dirty="0" smtClean="0">
                <a:latin typeface="Arial"/>
                <a:cs typeface="Arial"/>
              </a:rPr>
              <a:t>4</a:t>
            </a:r>
          </a:p>
        </p:txBody>
      </p:sp>
      <p:sp>
        <p:nvSpPr>
          <p:cNvPr id="4" name="Rectangular Callout 3"/>
          <p:cNvSpPr/>
          <p:nvPr/>
        </p:nvSpPr>
        <p:spPr>
          <a:xfrm>
            <a:off x="6629400" y="3733800"/>
            <a:ext cx="2209801" cy="1143000"/>
          </a:xfrm>
          <a:prstGeom prst="wedgeRectCallout">
            <a:avLst>
              <a:gd name="adj1" fmla="val -102830"/>
              <a:gd name="adj2" fmla="val 4891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smtClean="0">
                <a:solidFill>
                  <a:schemeClr val="tx1"/>
                </a:solidFill>
                <a:latin typeface="Arial"/>
                <a:cs typeface="Arial"/>
              </a:rPr>
              <a:t>Đạt</a:t>
            </a:r>
            <a:r>
              <a:rPr lang="en-US" sz="1400" dirty="0" smtClean="0">
                <a:solidFill>
                  <a:schemeClr val="tx1"/>
                </a:solidFill>
                <a:latin typeface="Arial"/>
                <a:cs typeface="Arial"/>
              </a:rPr>
              <a:t> </a:t>
            </a:r>
            <a:r>
              <a:rPr lang="en-US" sz="1400" dirty="0" err="1" smtClean="0">
                <a:solidFill>
                  <a:schemeClr val="tx1"/>
                </a:solidFill>
                <a:latin typeface="Arial"/>
                <a:cs typeface="Arial"/>
              </a:rPr>
              <a:t>được</a:t>
            </a:r>
            <a:r>
              <a:rPr lang="en-US" sz="1400" dirty="0" smtClean="0">
                <a:solidFill>
                  <a:schemeClr val="tx1"/>
                </a:solidFill>
                <a:latin typeface="Arial"/>
                <a:cs typeface="Arial"/>
              </a:rPr>
              <a:t> </a:t>
            </a:r>
            <a:r>
              <a:rPr lang="en-US" sz="1400" dirty="0" err="1" smtClean="0">
                <a:solidFill>
                  <a:schemeClr val="tx1"/>
                </a:solidFill>
                <a:latin typeface="Arial"/>
                <a:cs typeface="Arial"/>
              </a:rPr>
              <a:t>hiệu</a:t>
            </a:r>
            <a:r>
              <a:rPr lang="en-US" sz="1400" dirty="0" smtClean="0">
                <a:solidFill>
                  <a:schemeClr val="tx1"/>
                </a:solidFill>
                <a:latin typeface="Arial"/>
                <a:cs typeface="Arial"/>
              </a:rPr>
              <a:t> </a:t>
            </a:r>
            <a:r>
              <a:rPr lang="en-US" sz="1400" dirty="0" err="1" smtClean="0">
                <a:solidFill>
                  <a:schemeClr val="tx1"/>
                </a:solidFill>
                <a:latin typeface="Arial"/>
                <a:cs typeface="Arial"/>
              </a:rPr>
              <a:t>xuất</a:t>
            </a:r>
            <a:r>
              <a:rPr lang="en-US" sz="1400" dirty="0" smtClean="0">
                <a:solidFill>
                  <a:schemeClr val="tx1"/>
                </a:solidFill>
                <a:latin typeface="Arial"/>
                <a:cs typeface="Arial"/>
              </a:rPr>
              <a:t> </a:t>
            </a:r>
            <a:r>
              <a:rPr lang="en-US" sz="1400" dirty="0" err="1" smtClean="0">
                <a:solidFill>
                  <a:schemeClr val="tx1"/>
                </a:solidFill>
                <a:latin typeface="Arial"/>
                <a:cs typeface="Arial"/>
              </a:rPr>
              <a:t>cao</a:t>
            </a:r>
            <a:r>
              <a:rPr lang="en-US" sz="1400" dirty="0" smtClean="0">
                <a:solidFill>
                  <a:schemeClr val="tx1"/>
                </a:solidFill>
                <a:latin typeface="Arial"/>
                <a:cs typeface="Arial"/>
              </a:rPr>
              <a:t> </a:t>
            </a:r>
            <a:r>
              <a:rPr lang="en-US" sz="1400" dirty="0" err="1" smtClean="0">
                <a:solidFill>
                  <a:schemeClr val="tx1"/>
                </a:solidFill>
                <a:latin typeface="Arial"/>
                <a:cs typeface="Arial"/>
              </a:rPr>
              <a:t>hơn</a:t>
            </a:r>
            <a:r>
              <a:rPr lang="en-US" sz="1400" dirty="0" smtClean="0">
                <a:solidFill>
                  <a:schemeClr val="tx1"/>
                </a:solidFill>
                <a:latin typeface="Arial"/>
                <a:cs typeface="Arial"/>
              </a:rPr>
              <a:t>. </a:t>
            </a:r>
            <a:r>
              <a:rPr lang="en-US" sz="1400" dirty="0" err="1" smtClean="0">
                <a:solidFill>
                  <a:schemeClr val="tx1"/>
                </a:solidFill>
                <a:latin typeface="Arial"/>
                <a:cs typeface="Arial"/>
              </a:rPr>
              <a:t>Khi</a:t>
            </a:r>
            <a:r>
              <a:rPr lang="en-US" sz="1400" dirty="0" smtClean="0">
                <a:solidFill>
                  <a:schemeClr val="tx1"/>
                </a:solidFill>
                <a:latin typeface="Arial"/>
                <a:cs typeface="Arial"/>
              </a:rPr>
              <a:t> </a:t>
            </a:r>
            <a:r>
              <a:rPr lang="en-US" sz="1400" dirty="0" err="1" smtClean="0">
                <a:solidFill>
                  <a:schemeClr val="tx1"/>
                </a:solidFill>
                <a:latin typeface="Arial"/>
                <a:cs typeface="Arial"/>
              </a:rPr>
              <a:t>cần</a:t>
            </a:r>
            <a:r>
              <a:rPr lang="en-US" sz="1400" dirty="0" smtClean="0">
                <a:solidFill>
                  <a:schemeClr val="tx1"/>
                </a:solidFill>
                <a:latin typeface="Arial"/>
                <a:cs typeface="Arial"/>
              </a:rPr>
              <a:t> 4 </a:t>
            </a:r>
            <a:r>
              <a:rPr lang="en-US" sz="1400" dirty="0" err="1" smtClean="0">
                <a:solidFill>
                  <a:schemeClr val="tx1"/>
                </a:solidFill>
                <a:latin typeface="Arial"/>
                <a:cs typeface="Arial"/>
              </a:rPr>
              <a:t>tải</a:t>
            </a:r>
            <a:r>
              <a:rPr lang="en-US" sz="1400" dirty="0" smtClean="0">
                <a:solidFill>
                  <a:schemeClr val="tx1"/>
                </a:solidFill>
                <a:latin typeface="Arial"/>
                <a:cs typeface="Arial"/>
              </a:rPr>
              <a:t> </a:t>
            </a:r>
            <a:r>
              <a:rPr lang="en-US" sz="1400" dirty="0" err="1" smtClean="0">
                <a:solidFill>
                  <a:schemeClr val="tx1"/>
                </a:solidFill>
                <a:latin typeface="Arial"/>
                <a:cs typeface="Arial"/>
              </a:rPr>
              <a:t>tại</a:t>
            </a:r>
            <a:r>
              <a:rPr lang="en-US" sz="1400" dirty="0" smtClean="0">
                <a:solidFill>
                  <a:schemeClr val="tx1"/>
                </a:solidFill>
                <a:latin typeface="Arial"/>
                <a:cs typeface="Arial"/>
              </a:rPr>
              <a:t> </a:t>
            </a:r>
            <a:r>
              <a:rPr lang="en-US" sz="1400" dirty="0" err="1" smtClean="0">
                <a:solidFill>
                  <a:schemeClr val="tx1"/>
                </a:solidFill>
                <a:latin typeface="Arial"/>
                <a:cs typeface="Arial"/>
              </a:rPr>
              <a:t>một</a:t>
            </a:r>
            <a:r>
              <a:rPr lang="en-US" sz="1400" dirty="0" smtClean="0">
                <a:solidFill>
                  <a:schemeClr val="tx1"/>
                </a:solidFill>
                <a:latin typeface="Arial"/>
                <a:cs typeface="Arial"/>
              </a:rPr>
              <a:t> </a:t>
            </a:r>
            <a:r>
              <a:rPr lang="en-US" sz="1400" dirty="0" err="1" smtClean="0">
                <a:solidFill>
                  <a:schemeClr val="tx1"/>
                </a:solidFill>
                <a:latin typeface="Arial"/>
                <a:cs typeface="Arial"/>
              </a:rPr>
              <a:t>thời</a:t>
            </a:r>
            <a:r>
              <a:rPr lang="en-US" sz="1400" dirty="0" smtClean="0">
                <a:solidFill>
                  <a:schemeClr val="tx1"/>
                </a:solidFill>
                <a:latin typeface="Arial"/>
                <a:cs typeface="Arial"/>
              </a:rPr>
              <a:t> </a:t>
            </a:r>
            <a:r>
              <a:rPr lang="en-US" sz="1400" dirty="0" err="1" smtClean="0">
                <a:solidFill>
                  <a:schemeClr val="tx1"/>
                </a:solidFill>
                <a:latin typeface="Arial"/>
                <a:cs typeface="Arial"/>
              </a:rPr>
              <a:t>điểm</a:t>
            </a:r>
            <a:r>
              <a:rPr lang="en-US" sz="1400" dirty="0" smtClean="0">
                <a:solidFill>
                  <a:schemeClr val="tx1"/>
                </a:solidFill>
                <a:latin typeface="Arial"/>
                <a:cs typeface="Arial"/>
              </a:rPr>
              <a:t> </a:t>
            </a:r>
            <a:r>
              <a:rPr lang="en-US" sz="1400" dirty="0" err="1" smtClean="0">
                <a:solidFill>
                  <a:schemeClr val="tx1"/>
                </a:solidFill>
                <a:latin typeface="Arial"/>
                <a:cs typeface="Arial"/>
              </a:rPr>
              <a:t>sử</a:t>
            </a:r>
            <a:r>
              <a:rPr lang="en-US" sz="1400" dirty="0" smtClean="0">
                <a:solidFill>
                  <a:schemeClr val="tx1"/>
                </a:solidFill>
                <a:latin typeface="Arial"/>
                <a:cs typeface="Arial"/>
              </a:rPr>
              <a:t> </a:t>
            </a:r>
            <a:r>
              <a:rPr lang="en-US" sz="1400" dirty="0" err="1" smtClean="0">
                <a:solidFill>
                  <a:schemeClr val="tx1"/>
                </a:solidFill>
                <a:latin typeface="Arial"/>
                <a:cs typeface="Arial"/>
              </a:rPr>
              <a:t>dụng</a:t>
            </a:r>
            <a:r>
              <a:rPr lang="en-US" sz="1400" dirty="0" smtClean="0">
                <a:solidFill>
                  <a:schemeClr val="tx1"/>
                </a:solidFill>
                <a:latin typeface="Arial"/>
                <a:cs typeface="Arial"/>
              </a:rPr>
              <a:t> </a:t>
            </a:r>
            <a:r>
              <a:rPr lang="en-US" sz="1400" dirty="0" err="1" smtClean="0">
                <a:solidFill>
                  <a:schemeClr val="tx1"/>
                </a:solidFill>
                <a:latin typeface="Arial"/>
                <a:cs typeface="Arial"/>
              </a:rPr>
              <a:t>toàn</a:t>
            </a:r>
            <a:r>
              <a:rPr lang="en-US" sz="1400" dirty="0" smtClean="0">
                <a:solidFill>
                  <a:schemeClr val="tx1"/>
                </a:solidFill>
                <a:latin typeface="Arial"/>
                <a:cs typeface="Arial"/>
              </a:rPr>
              <a:t> </a:t>
            </a:r>
            <a:r>
              <a:rPr lang="en-US" sz="1400" dirty="0" err="1" smtClean="0">
                <a:solidFill>
                  <a:schemeClr val="tx1"/>
                </a:solidFill>
                <a:latin typeface="Arial"/>
                <a:cs typeface="Arial"/>
              </a:rPr>
              <a:t>bộ</a:t>
            </a:r>
            <a:r>
              <a:rPr lang="en-US" sz="1400" dirty="0" smtClean="0">
                <a:solidFill>
                  <a:schemeClr val="tx1"/>
                </a:solidFill>
                <a:latin typeface="Arial"/>
                <a:cs typeface="Arial"/>
              </a:rPr>
              <a:t> </a:t>
            </a:r>
            <a:r>
              <a:rPr lang="en-US" sz="1400" dirty="0" err="1" smtClean="0">
                <a:solidFill>
                  <a:schemeClr val="tx1"/>
                </a:solidFill>
                <a:latin typeface="Arial"/>
                <a:cs typeface="Arial"/>
              </a:rPr>
              <a:t>tài</a:t>
            </a:r>
            <a:r>
              <a:rPr lang="en-US" sz="1400" dirty="0" smtClean="0">
                <a:solidFill>
                  <a:schemeClr val="tx1"/>
                </a:solidFill>
                <a:latin typeface="Arial"/>
                <a:cs typeface="Arial"/>
              </a:rPr>
              <a:t> </a:t>
            </a:r>
            <a:r>
              <a:rPr lang="en-US" sz="1400" dirty="0" err="1" smtClean="0">
                <a:solidFill>
                  <a:schemeClr val="tx1"/>
                </a:solidFill>
                <a:latin typeface="Arial"/>
                <a:cs typeface="Arial"/>
              </a:rPr>
              <a:t>nguyên</a:t>
            </a:r>
            <a:r>
              <a:rPr lang="en-US" sz="1400" dirty="0" smtClean="0">
                <a:solidFill>
                  <a:schemeClr val="tx1"/>
                </a:solidFill>
                <a:latin typeface="Arial"/>
                <a:cs typeface="Arial"/>
              </a:rPr>
              <a:t>.</a:t>
            </a:r>
            <a:endParaRPr lang="en-US" sz="1400" dirty="0">
              <a:solidFill>
                <a:schemeClr val="tx1"/>
              </a:solidFill>
              <a:latin typeface="Arial"/>
              <a:cs typeface="Arial"/>
            </a:endParaRPr>
          </a:p>
        </p:txBody>
      </p:sp>
      <p:sp>
        <p:nvSpPr>
          <p:cNvPr id="6" name="Rectangle 5"/>
          <p:cNvSpPr/>
          <p:nvPr/>
        </p:nvSpPr>
        <p:spPr>
          <a:xfrm>
            <a:off x="609600" y="5334000"/>
            <a:ext cx="2514600" cy="1384995"/>
          </a:xfrm>
          <a:prstGeom prst="rect">
            <a:avLst/>
          </a:prstGeom>
        </p:spPr>
        <p:txBody>
          <a:bodyPr wrap="square">
            <a:spAutoFit/>
          </a:bodyPr>
          <a:lstStyle/>
          <a:p>
            <a:r>
              <a:rPr lang="en-US" sz="1400" b="1" dirty="0">
                <a:latin typeface="Arial"/>
                <a:cs typeface="Arial"/>
              </a:rPr>
              <a:t>A: 4</a:t>
            </a:r>
          </a:p>
          <a:p>
            <a:r>
              <a:rPr lang="en-US" sz="1400" b="1" dirty="0" err="1">
                <a:latin typeface="Arial"/>
                <a:cs typeface="Arial"/>
              </a:rPr>
              <a:t>Để</a:t>
            </a:r>
            <a:r>
              <a:rPr lang="en-US" sz="1400" b="1" dirty="0">
                <a:latin typeface="Arial"/>
                <a:cs typeface="Arial"/>
              </a:rPr>
              <a:t> </a:t>
            </a:r>
            <a:r>
              <a:rPr lang="en-US" sz="1400" b="1" dirty="0" err="1">
                <a:latin typeface="Arial"/>
                <a:cs typeface="Arial"/>
              </a:rPr>
              <a:t>thực</a:t>
            </a:r>
            <a:r>
              <a:rPr lang="en-US" sz="1400" b="1" dirty="0">
                <a:latin typeface="Arial"/>
                <a:cs typeface="Arial"/>
              </a:rPr>
              <a:t> </a:t>
            </a:r>
            <a:r>
              <a:rPr lang="en-US" sz="1400" b="1" dirty="0" err="1">
                <a:latin typeface="Arial"/>
                <a:cs typeface="Arial"/>
              </a:rPr>
              <a:t>hiện</a:t>
            </a:r>
            <a:r>
              <a:rPr lang="en-US" sz="1400" b="1" dirty="0">
                <a:latin typeface="Arial"/>
                <a:cs typeface="Arial"/>
              </a:rPr>
              <a:t> 4 </a:t>
            </a:r>
            <a:r>
              <a:rPr lang="en-US" sz="1400" b="1" dirty="0" err="1">
                <a:latin typeface="Arial"/>
                <a:cs typeface="Arial"/>
              </a:rPr>
              <a:t>thao</a:t>
            </a:r>
            <a:r>
              <a:rPr lang="en-US" sz="1400" b="1" dirty="0">
                <a:latin typeface="Arial"/>
                <a:cs typeface="Arial"/>
              </a:rPr>
              <a:t> </a:t>
            </a:r>
            <a:r>
              <a:rPr lang="en-US" sz="1400" b="1" dirty="0" err="1">
                <a:latin typeface="Arial"/>
                <a:cs typeface="Arial"/>
              </a:rPr>
              <a:t>tác</a:t>
            </a:r>
            <a:r>
              <a:rPr lang="en-US" sz="1400" b="1" dirty="0">
                <a:latin typeface="Arial"/>
                <a:cs typeface="Arial"/>
              </a:rPr>
              <a:t> </a:t>
            </a:r>
            <a:r>
              <a:rPr lang="en-US" sz="1400" b="1" dirty="0" err="1">
                <a:latin typeface="Arial"/>
                <a:cs typeface="Arial"/>
              </a:rPr>
              <a:t>một</a:t>
            </a:r>
            <a:r>
              <a:rPr lang="en-US" sz="1400" b="1" dirty="0">
                <a:latin typeface="Arial"/>
                <a:cs typeface="Arial"/>
              </a:rPr>
              <a:t> </a:t>
            </a:r>
            <a:r>
              <a:rPr lang="en-US" sz="1400" b="1" dirty="0" err="1">
                <a:latin typeface="Arial"/>
                <a:cs typeface="Arial"/>
              </a:rPr>
              <a:t>lúc</a:t>
            </a:r>
            <a:r>
              <a:rPr lang="en-US" sz="1400" b="1" dirty="0">
                <a:latin typeface="Arial"/>
                <a:cs typeface="Arial"/>
              </a:rPr>
              <a:t> </a:t>
            </a:r>
            <a:r>
              <a:rPr lang="en-US" sz="1400" b="1" dirty="0" err="1">
                <a:latin typeface="Arial"/>
                <a:cs typeface="Arial"/>
              </a:rPr>
              <a:t>cần</a:t>
            </a:r>
            <a:r>
              <a:rPr lang="en-US" sz="1400" b="1" dirty="0">
                <a:latin typeface="Arial"/>
                <a:cs typeface="Arial"/>
              </a:rPr>
              <a:t> 4 </a:t>
            </a:r>
            <a:r>
              <a:rPr lang="en-US" sz="1400" b="1" dirty="0" err="1">
                <a:latin typeface="Arial"/>
                <a:cs typeface="Arial"/>
              </a:rPr>
              <a:t>người</a:t>
            </a:r>
            <a:r>
              <a:rPr lang="en-US" sz="1400" b="1" dirty="0">
                <a:latin typeface="Arial"/>
                <a:cs typeface="Arial"/>
              </a:rPr>
              <a:t>. </a:t>
            </a:r>
            <a:r>
              <a:rPr lang="en-US" sz="1400" b="1" dirty="0" err="1">
                <a:latin typeface="Arial"/>
                <a:cs typeface="Arial"/>
              </a:rPr>
              <a:t>Tương</a:t>
            </a:r>
            <a:r>
              <a:rPr lang="en-US" sz="1400" b="1" dirty="0">
                <a:latin typeface="Arial"/>
                <a:cs typeface="Arial"/>
              </a:rPr>
              <a:t> </a:t>
            </a:r>
            <a:r>
              <a:rPr lang="en-US" sz="1400" b="1" dirty="0" err="1">
                <a:latin typeface="Arial"/>
                <a:cs typeface="Arial"/>
              </a:rPr>
              <a:t>đương</a:t>
            </a:r>
            <a:r>
              <a:rPr lang="en-US" sz="1400" b="1" dirty="0">
                <a:latin typeface="Arial"/>
                <a:cs typeface="Arial"/>
              </a:rPr>
              <a:t> </a:t>
            </a:r>
            <a:r>
              <a:rPr lang="en-US" sz="1400" b="1" dirty="0" err="1">
                <a:latin typeface="Arial"/>
                <a:cs typeface="Arial"/>
              </a:rPr>
              <a:t>với</a:t>
            </a:r>
            <a:r>
              <a:rPr lang="en-US" sz="1400" b="1" dirty="0">
                <a:latin typeface="Arial"/>
                <a:cs typeface="Arial"/>
              </a:rPr>
              <a:t> </a:t>
            </a:r>
            <a:r>
              <a:rPr lang="en-US" sz="1400" b="1" dirty="0" err="1">
                <a:latin typeface="Arial"/>
                <a:cs typeface="Arial"/>
              </a:rPr>
              <a:t>việc</a:t>
            </a:r>
            <a:r>
              <a:rPr lang="en-US" sz="1400" b="1" dirty="0">
                <a:latin typeface="Arial"/>
                <a:cs typeface="Arial"/>
              </a:rPr>
              <a:t> </a:t>
            </a:r>
            <a:r>
              <a:rPr lang="en-US" sz="1400" b="1" dirty="0" err="1">
                <a:latin typeface="Arial"/>
                <a:cs typeface="Arial"/>
              </a:rPr>
              <a:t>cần</a:t>
            </a:r>
            <a:r>
              <a:rPr lang="en-US" sz="1400" b="1" dirty="0">
                <a:latin typeface="Arial"/>
                <a:cs typeface="Arial"/>
              </a:rPr>
              <a:t> </a:t>
            </a:r>
            <a:r>
              <a:rPr lang="en-US" sz="1400" b="1" dirty="0" err="1">
                <a:latin typeface="Arial"/>
                <a:cs typeface="Arial"/>
              </a:rPr>
              <a:t>điều</a:t>
            </a:r>
            <a:r>
              <a:rPr lang="en-US" sz="1400" b="1" dirty="0">
                <a:latin typeface="Arial"/>
                <a:cs typeface="Arial"/>
              </a:rPr>
              <a:t> </a:t>
            </a:r>
            <a:r>
              <a:rPr lang="en-US" sz="1400" b="1" dirty="0" err="1">
                <a:latin typeface="Arial"/>
                <a:cs typeface="Arial"/>
              </a:rPr>
              <a:t>khiển</a:t>
            </a:r>
            <a:r>
              <a:rPr lang="en-US" sz="1400" b="1" dirty="0">
                <a:latin typeface="Arial"/>
                <a:cs typeface="Arial"/>
              </a:rPr>
              <a:t> logic </a:t>
            </a:r>
            <a:r>
              <a:rPr lang="en-US" sz="1400" b="1" dirty="0" err="1">
                <a:latin typeface="Arial"/>
                <a:cs typeface="Arial"/>
              </a:rPr>
              <a:t>cho</a:t>
            </a:r>
            <a:r>
              <a:rPr lang="en-US" sz="1400" b="1" dirty="0">
                <a:latin typeface="Arial"/>
                <a:cs typeface="Arial"/>
              </a:rPr>
              <a:t> 4 </a:t>
            </a:r>
            <a:r>
              <a:rPr lang="en-US" sz="1400" b="1" dirty="0" err="1">
                <a:latin typeface="Arial"/>
                <a:cs typeface="Arial"/>
              </a:rPr>
              <a:t>lệnh</a:t>
            </a:r>
            <a:r>
              <a:rPr lang="en-US" sz="1400" b="1" dirty="0">
                <a:latin typeface="Arial"/>
                <a:cs typeface="Arial"/>
              </a:rPr>
              <a:t> </a:t>
            </a:r>
            <a:r>
              <a:rPr lang="en-US" sz="1400" b="1" dirty="0" err="1">
                <a:latin typeface="Arial"/>
                <a:cs typeface="Arial"/>
              </a:rPr>
              <a:t>tại</a:t>
            </a:r>
            <a:r>
              <a:rPr lang="en-US" sz="1400" b="1" dirty="0">
                <a:latin typeface="Arial"/>
                <a:cs typeface="Arial"/>
              </a:rPr>
              <a:t> </a:t>
            </a:r>
            <a:r>
              <a:rPr lang="en-US" sz="1400" b="1" dirty="0" err="1">
                <a:latin typeface="Arial"/>
                <a:cs typeface="Arial"/>
              </a:rPr>
              <a:t>một</a:t>
            </a:r>
            <a:r>
              <a:rPr lang="en-US" sz="1400" b="1" dirty="0">
                <a:latin typeface="Arial"/>
                <a:cs typeface="Arial"/>
              </a:rPr>
              <a:t> </a:t>
            </a:r>
            <a:r>
              <a:rPr lang="en-US" sz="1400" b="1" dirty="0" err="1">
                <a:latin typeface="Arial"/>
                <a:cs typeface="Arial"/>
              </a:rPr>
              <a:t>thời</a:t>
            </a:r>
            <a:r>
              <a:rPr lang="en-US" sz="1400" b="1" dirty="0">
                <a:latin typeface="Arial"/>
                <a:cs typeface="Arial"/>
              </a:rPr>
              <a:t> </a:t>
            </a:r>
            <a:r>
              <a:rPr lang="en-US" sz="1400" b="1" dirty="0" err="1">
                <a:latin typeface="Arial"/>
                <a:cs typeface="Arial"/>
              </a:rPr>
              <a:t>điểm</a:t>
            </a:r>
            <a:r>
              <a:rPr lang="en-US" sz="1400" b="1" dirty="0">
                <a:latin typeface="Arial"/>
                <a:cs typeface="Arial"/>
              </a:rPr>
              <a:t>.</a:t>
            </a:r>
          </a:p>
        </p:txBody>
      </p:sp>
    </p:spTree>
    <p:extLst>
      <p:ext uri="{BB962C8B-B14F-4D97-AF65-F5344CB8AC3E}">
        <p14:creationId xmlns:p14="http://schemas.microsoft.com/office/powerpoint/2010/main" val="1004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r>
              <a:rPr lang="en-US" b="1" dirty="0" err="1" smtClean="0">
                <a:latin typeface="Arial"/>
                <a:cs typeface="Arial"/>
              </a:rPr>
              <a:t>về</a:t>
            </a:r>
            <a:r>
              <a:rPr lang="en-US" b="1" dirty="0" smtClean="0">
                <a:latin typeface="Arial"/>
                <a:cs typeface="Arial"/>
              </a:rPr>
              <a:t> </a:t>
            </a:r>
            <a:r>
              <a:rPr lang="en-US" b="1" dirty="0" err="1" smtClean="0">
                <a:latin typeface="Arial"/>
                <a:cs typeface="Arial"/>
              </a:rPr>
              <a:t>kỹ</a:t>
            </a:r>
            <a:r>
              <a:rPr lang="en-US" b="1" dirty="0" smtClean="0">
                <a:latin typeface="Arial"/>
                <a:cs typeface="Arial"/>
              </a:rPr>
              <a:t> </a:t>
            </a:r>
            <a:r>
              <a:rPr lang="en-US" b="1" dirty="0" err="1" smtClean="0">
                <a:latin typeface="Arial"/>
                <a:cs typeface="Arial"/>
              </a:rPr>
              <a:t>thuật</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2: </a:t>
            </a:r>
            <a:r>
              <a:rPr lang="en-US" b="1" dirty="0" err="1" smtClean="0">
                <a:latin typeface="Arial"/>
                <a:cs typeface="Arial"/>
              </a:rPr>
              <a:t>lắp</a:t>
            </a:r>
            <a:r>
              <a:rPr lang="en-US" b="1" dirty="0" smtClean="0">
                <a:latin typeface="Arial"/>
                <a:cs typeface="Arial"/>
              </a:rPr>
              <a:t> </a:t>
            </a:r>
            <a:r>
              <a:rPr lang="en-US" b="1" dirty="0" err="1" smtClean="0">
                <a:latin typeface="Arial"/>
                <a:cs typeface="Arial"/>
              </a:rPr>
              <a:t>ráp</a:t>
            </a:r>
            <a:r>
              <a:rPr lang="en-US" b="1" dirty="0" smtClean="0">
                <a:latin typeface="Arial"/>
                <a:cs typeface="Arial"/>
              </a:rPr>
              <a:t> </a:t>
            </a:r>
            <a:r>
              <a:rPr lang="en-US" b="1" dirty="0" err="1" smtClean="0">
                <a:latin typeface="Arial"/>
                <a:cs typeface="Arial"/>
              </a:rPr>
              <a:t>xe</a:t>
            </a:r>
            <a:r>
              <a:rPr lang="en-US" b="1" dirty="0" smtClean="0">
                <a:latin typeface="Arial"/>
                <a:cs typeface="Arial"/>
              </a:rPr>
              <a:t> (serial</a:t>
            </a:r>
            <a:r>
              <a:rPr lang="en-US" b="1" dirty="0">
                <a:latin typeface="Arial"/>
                <a:cs typeface="Arial"/>
              </a:rPr>
              <a:t>)</a:t>
            </a:r>
            <a:endParaRPr lang="en-US" dirty="0">
              <a:latin typeface="Arial"/>
              <a:cs typeface="Arial"/>
            </a:endParaRPr>
          </a:p>
        </p:txBody>
      </p:sp>
      <p:sp>
        <p:nvSpPr>
          <p:cNvPr id="3" name="Rectangle 2"/>
          <p:cNvSpPr/>
          <p:nvPr/>
        </p:nvSpPr>
        <p:spPr>
          <a:xfrm>
            <a:off x="533400" y="2425195"/>
            <a:ext cx="4572000" cy="646331"/>
          </a:xfrm>
          <a:prstGeom prst="rect">
            <a:avLst/>
          </a:prstGeom>
        </p:spPr>
        <p:txBody>
          <a:bodyPr>
            <a:spAutoFit/>
          </a:bodyPr>
          <a:lstStyle/>
          <a:p>
            <a:r>
              <a:rPr lang="en-US" dirty="0">
                <a:latin typeface="Arial"/>
                <a:cs typeface="Arial"/>
              </a:rPr>
              <a:t>• </a:t>
            </a:r>
            <a:r>
              <a:rPr lang="en-US" dirty="0" err="1" smtClean="0">
                <a:latin typeface="Arial"/>
                <a:cs typeface="Arial"/>
              </a:rPr>
              <a:t>Công</a:t>
            </a:r>
            <a:r>
              <a:rPr lang="en-US" dirty="0" smtClean="0">
                <a:latin typeface="Arial"/>
                <a:cs typeface="Arial"/>
              </a:rPr>
              <a:t> </a:t>
            </a:r>
            <a:r>
              <a:rPr lang="en-US" dirty="0" err="1" smtClean="0">
                <a:latin typeface="Arial"/>
                <a:cs typeface="Arial"/>
              </a:rPr>
              <a:t>nghệ</a:t>
            </a:r>
            <a:r>
              <a:rPr lang="en-US" dirty="0" smtClean="0">
                <a:latin typeface="Arial"/>
                <a:cs typeface="Arial"/>
              </a:rPr>
              <a:t> </a:t>
            </a:r>
            <a:r>
              <a:rPr lang="en-US" dirty="0" err="1" smtClean="0">
                <a:latin typeface="Arial"/>
                <a:cs typeface="Arial"/>
              </a:rPr>
              <a:t>của</a:t>
            </a:r>
            <a:r>
              <a:rPr lang="en-US" dirty="0" smtClean="0">
                <a:latin typeface="Arial"/>
                <a:cs typeface="Arial"/>
              </a:rPr>
              <a:t> Henry Ford</a:t>
            </a:r>
            <a:endParaRPr lang="en-US" dirty="0">
              <a:latin typeface="Arial"/>
              <a:cs typeface="Arial"/>
            </a:endParaRPr>
          </a:p>
          <a:p>
            <a:r>
              <a:rPr lang="en-US" dirty="0">
                <a:latin typeface="Arial"/>
                <a:cs typeface="Arial"/>
              </a:rPr>
              <a:t>• </a:t>
            </a:r>
            <a:r>
              <a:rPr lang="en-US" dirty="0" err="1" smtClean="0">
                <a:latin typeface="Arial"/>
                <a:cs typeface="Arial"/>
              </a:rPr>
              <a:t>Sản</a:t>
            </a:r>
            <a:r>
              <a:rPr lang="en-US" dirty="0" smtClean="0">
                <a:latin typeface="Arial"/>
                <a:cs typeface="Arial"/>
              </a:rPr>
              <a:t> </a:t>
            </a:r>
            <a:r>
              <a:rPr lang="en-US" dirty="0" err="1" smtClean="0">
                <a:latin typeface="Arial"/>
                <a:cs typeface="Arial"/>
              </a:rPr>
              <a:t>xuất</a:t>
            </a:r>
            <a:r>
              <a:rPr lang="en-US" dirty="0" smtClean="0">
                <a:latin typeface="Arial"/>
                <a:cs typeface="Arial"/>
              </a:rPr>
              <a:t> </a:t>
            </a:r>
            <a:r>
              <a:rPr lang="en-US" dirty="0" err="1" smtClean="0">
                <a:latin typeface="Arial"/>
                <a:cs typeface="Arial"/>
              </a:rPr>
              <a:t>theo</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endParaRPr lang="en-US" dirty="0">
              <a:latin typeface="Arial"/>
              <a:cs typeface="Aria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964228"/>
            <a:ext cx="8348178" cy="118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992" y="1981200"/>
            <a:ext cx="4426117" cy="298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596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7620000" cy="685800"/>
          </a:xfrm>
        </p:spPr>
        <p:txBody>
          <a:bodyPr/>
          <a:lstStyle/>
          <a:p>
            <a:r>
              <a:rPr lang="en-US" sz="2800" b="1" dirty="0" smtClean="0"/>
              <a:t>Pipelining example</a:t>
            </a:r>
            <a:r>
              <a:rPr lang="en-US" sz="2800" b="1" dirty="0"/>
              <a:t> </a:t>
            </a:r>
            <a:r>
              <a:rPr lang="en-US" sz="2800" b="1" dirty="0" smtClean="0"/>
              <a:t>2: car</a:t>
            </a:r>
            <a:r>
              <a:rPr lang="en-US" sz="2800" b="1" dirty="0"/>
              <a:t> </a:t>
            </a:r>
            <a:r>
              <a:rPr lang="en-US" sz="2800" b="1" dirty="0" smtClean="0"/>
              <a:t>assembly (serial</a:t>
            </a:r>
            <a:r>
              <a:rPr lang="en-US" sz="2800" b="1" dirty="0"/>
              <a:t>)</a:t>
            </a:r>
            <a:endParaRPr lang="en-US" sz="28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408" y="1481345"/>
            <a:ext cx="4322542" cy="1054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969" y="2525339"/>
            <a:ext cx="4378521" cy="9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2201" y="3508418"/>
            <a:ext cx="4336181" cy="104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009" y="4575140"/>
            <a:ext cx="4330566" cy="995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1949238"/>
            <a:ext cx="2699886" cy="1384995"/>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Hiệu</a:t>
            </a:r>
            <a:r>
              <a:rPr lang="en-US" sz="1400" b="1" dirty="0" smtClean="0">
                <a:latin typeface="Arial"/>
                <a:cs typeface="Arial"/>
              </a:rPr>
              <a:t> </a:t>
            </a:r>
            <a:r>
              <a:rPr lang="en-US" sz="1400" b="1" dirty="0" err="1" smtClean="0">
                <a:latin typeface="Arial"/>
                <a:cs typeface="Arial"/>
              </a:rPr>
              <a:t>xuất</a:t>
            </a:r>
            <a:r>
              <a:rPr lang="en-US" sz="1400" b="1" dirty="0" smtClean="0">
                <a:latin typeface="Arial"/>
                <a:cs typeface="Arial"/>
              </a:rPr>
              <a:t> </a:t>
            </a:r>
            <a:r>
              <a:rPr lang="en-US" sz="1400" b="1" dirty="0" err="1" smtClean="0">
                <a:latin typeface="Arial"/>
                <a:cs typeface="Arial"/>
              </a:rPr>
              <a:t>hoạt</a:t>
            </a:r>
            <a:r>
              <a:rPr lang="en-US" sz="1400" b="1" dirty="0" smtClean="0">
                <a:latin typeface="Arial"/>
                <a:cs typeface="Arial"/>
              </a:rPr>
              <a:t> </a:t>
            </a:r>
            <a:r>
              <a:rPr lang="en-US" sz="1400" b="1" dirty="0" err="1" smtClean="0">
                <a:latin typeface="Arial"/>
                <a:cs typeface="Arial"/>
              </a:rPr>
              <a:t>động</a:t>
            </a:r>
            <a:r>
              <a:rPr lang="en-US" sz="1400" b="1" dirty="0" smtClean="0">
                <a:latin typeface="Arial"/>
                <a:cs typeface="Arial"/>
              </a:rPr>
              <a:t> </a:t>
            </a:r>
            <a:r>
              <a:rPr lang="en-US" sz="1400" b="1" dirty="0" err="1" smtClean="0">
                <a:latin typeface="Arial"/>
                <a:cs typeface="Arial"/>
              </a:rPr>
              <a:t>sẽ</a:t>
            </a:r>
            <a:r>
              <a:rPr lang="en-US" sz="1400" b="1" dirty="0" smtClean="0">
                <a:latin typeface="Arial"/>
                <a:cs typeface="Arial"/>
              </a:rPr>
              <a:t> </a:t>
            </a:r>
            <a:r>
              <a:rPr lang="en-US" sz="1400" b="1" dirty="0" err="1" smtClean="0">
                <a:latin typeface="Arial"/>
                <a:cs typeface="Arial"/>
              </a:rPr>
              <a:t>như</a:t>
            </a:r>
            <a:r>
              <a:rPr lang="en-US" sz="1400" b="1" dirty="0" smtClean="0">
                <a:latin typeface="Arial"/>
                <a:cs typeface="Arial"/>
              </a:rPr>
              <a:t> </a:t>
            </a:r>
            <a:r>
              <a:rPr lang="en-US" sz="1400" b="1" dirty="0" err="1" smtClean="0">
                <a:latin typeface="Arial"/>
                <a:cs typeface="Arial"/>
              </a:rPr>
              <a:t>thế</a:t>
            </a:r>
            <a:r>
              <a:rPr lang="en-US" sz="1400" b="1" dirty="0" smtClean="0">
                <a:latin typeface="Arial"/>
                <a:cs typeface="Arial"/>
              </a:rPr>
              <a:t> </a:t>
            </a:r>
            <a:r>
              <a:rPr lang="en-US" sz="1400" b="1" dirty="0" err="1" smtClean="0">
                <a:latin typeface="Arial"/>
                <a:cs typeface="Arial"/>
              </a:rPr>
              <a:t>nào</a:t>
            </a:r>
            <a:r>
              <a:rPr lang="en-US" sz="1400" b="1" dirty="0" smtClean="0">
                <a:latin typeface="Arial"/>
                <a:cs typeface="Arial"/>
              </a:rPr>
              <a:t> </a:t>
            </a:r>
            <a:r>
              <a:rPr lang="en-US" sz="1400" b="1" dirty="0" err="1" smtClean="0">
                <a:latin typeface="Arial"/>
                <a:cs typeface="Arial"/>
              </a:rPr>
              <a:t>nếu</a:t>
            </a:r>
            <a:r>
              <a:rPr lang="en-US" sz="1400" b="1" dirty="0" smtClean="0">
                <a:latin typeface="Arial"/>
                <a:cs typeface="Arial"/>
              </a:rPr>
              <a:t> </a:t>
            </a:r>
            <a:r>
              <a:rPr lang="en-US" sz="1400" b="1" dirty="0" err="1" smtClean="0">
                <a:latin typeface="Arial"/>
                <a:cs typeface="Arial"/>
              </a:rPr>
              <a:t>đường</a:t>
            </a:r>
            <a:r>
              <a:rPr lang="en-US" sz="1400" b="1" dirty="0" smtClean="0">
                <a:latin typeface="Arial"/>
                <a:cs typeface="Arial"/>
              </a:rPr>
              <a:t> </a:t>
            </a:r>
            <a:r>
              <a:rPr lang="en-US" sz="1400" b="1" dirty="0" err="1" smtClean="0">
                <a:latin typeface="Arial"/>
                <a:cs typeface="Arial"/>
              </a:rPr>
              <a:t>ống</a:t>
            </a:r>
            <a:r>
              <a:rPr lang="en-US" sz="1400" b="1" dirty="0" smtClean="0">
                <a:latin typeface="Arial"/>
                <a:cs typeface="Arial"/>
              </a:rPr>
              <a:t> </a:t>
            </a:r>
            <a:r>
              <a:rPr lang="en-US" sz="1400" b="1" dirty="0" err="1" smtClean="0">
                <a:latin typeface="Arial"/>
                <a:cs typeface="Arial"/>
              </a:rPr>
              <a:t>không</a:t>
            </a:r>
            <a:r>
              <a:rPr lang="en-US" sz="1400" b="1" dirty="0" smtClean="0">
                <a:latin typeface="Arial"/>
                <a:cs typeface="Arial"/>
              </a:rPr>
              <a:t> </a:t>
            </a:r>
            <a:r>
              <a:rPr lang="en-US" sz="1400" b="1" dirty="0" err="1" smtClean="0">
                <a:latin typeface="Arial"/>
                <a:cs typeface="Arial"/>
              </a:rPr>
              <a:t>đầy</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smtClean="0">
                <a:latin typeface="Arial"/>
                <a:cs typeface="Arial"/>
              </a:rPr>
              <a:t>Goes up</a:t>
            </a:r>
            <a:endParaRPr lang="en-US" sz="1400" dirty="0">
              <a:latin typeface="Arial"/>
              <a:cs typeface="Arial"/>
            </a:endParaRPr>
          </a:p>
          <a:p>
            <a:pPr marL="342900" indent="-342900">
              <a:buAutoNum type="arabicPeriod"/>
            </a:pPr>
            <a:r>
              <a:rPr lang="en-US" sz="1400" dirty="0" smtClean="0">
                <a:latin typeface="Arial"/>
                <a:cs typeface="Arial"/>
              </a:rPr>
              <a:t>Stays the same</a:t>
            </a:r>
            <a:endParaRPr lang="en-US" sz="1400" dirty="0">
              <a:latin typeface="Arial"/>
              <a:cs typeface="Arial"/>
            </a:endParaRPr>
          </a:p>
          <a:p>
            <a:pPr marL="342900" indent="-342900">
              <a:buAutoNum type="arabicPeriod"/>
            </a:pPr>
            <a:r>
              <a:rPr lang="en-US" sz="1400" dirty="0" smtClean="0">
                <a:latin typeface="Arial"/>
                <a:cs typeface="Arial"/>
              </a:rPr>
              <a:t>Goes down</a:t>
            </a:r>
            <a:endParaRPr lang="en-US" sz="1400" dirty="0">
              <a:latin typeface="Arial"/>
              <a:cs typeface="Arial"/>
            </a:endParaRPr>
          </a:p>
        </p:txBody>
      </p:sp>
      <p:sp>
        <p:nvSpPr>
          <p:cNvPr id="5" name="Rectangle 4"/>
          <p:cNvSpPr/>
          <p:nvPr/>
        </p:nvSpPr>
        <p:spPr>
          <a:xfrm>
            <a:off x="381000" y="3363915"/>
            <a:ext cx="2014086" cy="1169551"/>
          </a:xfrm>
          <a:prstGeom prst="rect">
            <a:avLst/>
          </a:prstGeom>
        </p:spPr>
        <p:txBody>
          <a:bodyPr wrap="square">
            <a:spAutoFit/>
          </a:bodyPr>
          <a:lstStyle/>
          <a:p>
            <a:r>
              <a:rPr lang="en-US" sz="1400" b="1" dirty="0" smtClean="0">
                <a:latin typeface="Arial"/>
                <a:cs typeface="Arial"/>
              </a:rPr>
              <a:t>A: Goes</a:t>
            </a:r>
            <a:r>
              <a:rPr lang="en-US" sz="1400" b="1" dirty="0">
                <a:latin typeface="Arial"/>
                <a:cs typeface="Arial"/>
              </a:rPr>
              <a:t> </a:t>
            </a:r>
            <a:r>
              <a:rPr lang="en-US" sz="1400" b="1" dirty="0" smtClean="0">
                <a:latin typeface="Arial"/>
                <a:cs typeface="Arial"/>
              </a:rPr>
              <a:t>down</a:t>
            </a:r>
            <a:r>
              <a:rPr lang="en-US" sz="1400" b="1" dirty="0">
                <a:latin typeface="Arial"/>
                <a:cs typeface="Arial"/>
              </a:rPr>
              <a:t> </a:t>
            </a:r>
            <a:endParaRPr lang="en-US" sz="1400" b="1" dirty="0" smtClean="0">
              <a:latin typeface="Arial"/>
              <a:cs typeface="Arial"/>
            </a:endParaRPr>
          </a:p>
          <a:p>
            <a:r>
              <a:rPr lang="en-US" sz="1400" dirty="0" err="1" smtClean="0">
                <a:latin typeface="Arial"/>
                <a:cs typeface="Arial"/>
              </a:rPr>
              <a:t>Nếu</a:t>
            </a:r>
            <a:r>
              <a:rPr lang="en-US" sz="1400" dirty="0" smtClean="0">
                <a:latin typeface="Arial"/>
                <a:cs typeface="Arial"/>
              </a:rPr>
              <a:t> </a:t>
            </a:r>
            <a:r>
              <a:rPr lang="en-US" sz="1400" dirty="0" err="1" smtClean="0">
                <a:latin typeface="Arial"/>
                <a:cs typeface="Arial"/>
              </a:rPr>
              <a:t>đường</a:t>
            </a:r>
            <a:r>
              <a:rPr lang="en-US" sz="1400" dirty="0" smtClean="0">
                <a:latin typeface="Arial"/>
                <a:cs typeface="Arial"/>
              </a:rPr>
              <a:t> </a:t>
            </a:r>
            <a:r>
              <a:rPr lang="en-US" sz="1400" dirty="0" err="1" smtClean="0">
                <a:latin typeface="Arial"/>
                <a:cs typeface="Arial"/>
              </a:rPr>
              <a:t>ống</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đầy</a:t>
            </a:r>
            <a:r>
              <a:rPr lang="en-US" sz="1400" dirty="0" smtClean="0">
                <a:latin typeface="Arial"/>
                <a:cs typeface="Arial"/>
              </a:rPr>
              <a:t>, </a:t>
            </a:r>
            <a:r>
              <a:rPr lang="en-US" sz="1400" dirty="0" err="1" smtClean="0">
                <a:latin typeface="Arial"/>
                <a:cs typeface="Arial"/>
              </a:rPr>
              <a:t>sẽ</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sử</a:t>
            </a:r>
            <a:r>
              <a:rPr lang="en-US" sz="1400" dirty="0" smtClean="0">
                <a:latin typeface="Arial"/>
                <a:cs typeface="Arial"/>
              </a:rPr>
              <a:t> </a:t>
            </a:r>
            <a:r>
              <a:rPr lang="en-US" sz="1400" dirty="0" err="1" smtClean="0">
                <a:latin typeface="Arial"/>
                <a:cs typeface="Arial"/>
              </a:rPr>
              <a:t>dụng</a:t>
            </a:r>
            <a:r>
              <a:rPr lang="en-US" sz="1400" dirty="0" smtClean="0">
                <a:latin typeface="Arial"/>
                <a:cs typeface="Arial"/>
              </a:rPr>
              <a:t> </a:t>
            </a:r>
            <a:r>
              <a:rPr lang="en-US" sz="1400" dirty="0" err="1" smtClean="0">
                <a:latin typeface="Arial"/>
                <a:cs typeface="Arial"/>
              </a:rPr>
              <a:t>hết</a:t>
            </a:r>
            <a:r>
              <a:rPr lang="en-US" sz="1400" dirty="0" smtClean="0">
                <a:latin typeface="Arial"/>
                <a:cs typeface="Arial"/>
              </a:rPr>
              <a:t> </a:t>
            </a:r>
            <a:r>
              <a:rPr lang="en-US" sz="1400" dirty="0" err="1" smtClean="0">
                <a:latin typeface="Arial"/>
                <a:cs typeface="Arial"/>
              </a:rPr>
              <a:t>tài</a:t>
            </a:r>
            <a:r>
              <a:rPr lang="en-US" sz="1400" dirty="0" smtClean="0">
                <a:latin typeface="Arial"/>
                <a:cs typeface="Arial"/>
              </a:rPr>
              <a:t> </a:t>
            </a:r>
            <a:r>
              <a:rPr lang="en-US" sz="1400" dirty="0" err="1" smtClean="0">
                <a:latin typeface="Arial"/>
                <a:cs typeface="Arial"/>
              </a:rPr>
              <a:t>nguyên</a:t>
            </a:r>
            <a:r>
              <a:rPr lang="en-US" sz="1400" dirty="0" smtClean="0">
                <a:latin typeface="Arial"/>
                <a:cs typeface="Arial"/>
              </a:rPr>
              <a:t> </a:t>
            </a:r>
            <a:r>
              <a:rPr lang="en-US" sz="1400" dirty="0" err="1" smtClean="0">
                <a:latin typeface="Arial"/>
                <a:cs typeface="Arial"/>
              </a:rPr>
              <a:t>làm</a:t>
            </a:r>
            <a:r>
              <a:rPr lang="en-US" sz="1400" dirty="0" smtClean="0">
                <a:latin typeface="Arial"/>
                <a:cs typeface="Arial"/>
              </a:rPr>
              <a:t> </a:t>
            </a:r>
            <a:r>
              <a:rPr lang="en-US" sz="1400" dirty="0" err="1" smtClean="0">
                <a:latin typeface="Arial"/>
                <a:cs typeface="Arial"/>
              </a:rPr>
              <a:t>hiệu</a:t>
            </a:r>
            <a:r>
              <a:rPr lang="en-US" sz="1400" dirty="0" smtClean="0">
                <a:latin typeface="Arial"/>
                <a:cs typeface="Arial"/>
              </a:rPr>
              <a:t> </a:t>
            </a:r>
            <a:r>
              <a:rPr lang="en-US" sz="1400" dirty="0" err="1" smtClean="0">
                <a:latin typeface="Arial"/>
                <a:cs typeface="Arial"/>
              </a:rPr>
              <a:t>năng</a:t>
            </a:r>
            <a:r>
              <a:rPr lang="en-US" sz="1400" dirty="0" smtClean="0">
                <a:latin typeface="Arial"/>
                <a:cs typeface="Arial"/>
              </a:rPr>
              <a:t> </a:t>
            </a:r>
            <a:r>
              <a:rPr lang="en-US" sz="1400" dirty="0" err="1" smtClean="0">
                <a:latin typeface="Arial"/>
                <a:cs typeface="Arial"/>
              </a:rPr>
              <a:t>giảm</a:t>
            </a:r>
            <a:r>
              <a:rPr lang="en-US" sz="1400" dirty="0" smtClean="0">
                <a:latin typeface="Arial"/>
                <a:cs typeface="Arial"/>
              </a:rPr>
              <a:t> </a:t>
            </a:r>
            <a:r>
              <a:rPr lang="en-US" sz="1400" dirty="0" err="1" smtClean="0">
                <a:latin typeface="Arial"/>
                <a:cs typeface="Arial"/>
              </a:rPr>
              <a:t>xuống</a:t>
            </a:r>
            <a:r>
              <a:rPr lang="en-US" sz="1400" dirty="0" smtClean="0">
                <a:latin typeface="Arial"/>
                <a:cs typeface="Arial"/>
              </a:rPr>
              <a:t>.</a:t>
            </a:r>
            <a:endParaRPr lang="en-US" sz="1400" dirty="0">
              <a:latin typeface="Arial"/>
              <a:cs typeface="Arial"/>
            </a:endParaRPr>
          </a:p>
        </p:txBody>
      </p:sp>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4634" y="5607120"/>
            <a:ext cx="5910414" cy="1035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loud Callout 5"/>
          <p:cNvSpPr/>
          <p:nvPr/>
        </p:nvSpPr>
        <p:spPr>
          <a:xfrm>
            <a:off x="7086301" y="2894295"/>
            <a:ext cx="2057699" cy="1601505"/>
          </a:xfrm>
          <a:prstGeom prst="cloudCallout">
            <a:avLst>
              <a:gd name="adj1" fmla="val -58158"/>
              <a:gd name="adj2" fmla="val 1499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100" dirty="0" err="1" smtClean="0">
                <a:solidFill>
                  <a:schemeClr val="tx1"/>
                </a:solidFill>
                <a:latin typeface="Arial"/>
                <a:cs typeface="Arial"/>
              </a:rPr>
              <a:t>Đường</a:t>
            </a:r>
            <a:r>
              <a:rPr lang="en-US" sz="1100" dirty="0" smtClean="0">
                <a:solidFill>
                  <a:schemeClr val="tx1"/>
                </a:solidFill>
                <a:latin typeface="Arial"/>
                <a:cs typeface="Arial"/>
              </a:rPr>
              <a:t> </a:t>
            </a:r>
            <a:r>
              <a:rPr lang="en-US" sz="1100" dirty="0" err="1" smtClean="0">
                <a:solidFill>
                  <a:schemeClr val="tx1"/>
                </a:solidFill>
                <a:latin typeface="Arial"/>
                <a:cs typeface="Arial"/>
              </a:rPr>
              <a:t>ống</a:t>
            </a:r>
            <a:r>
              <a:rPr lang="en-US" sz="1100" dirty="0" smtClean="0">
                <a:solidFill>
                  <a:schemeClr val="tx1"/>
                </a:solidFill>
                <a:latin typeface="Arial"/>
                <a:cs typeface="Arial"/>
              </a:rPr>
              <a:t> </a:t>
            </a:r>
            <a:r>
              <a:rPr lang="en-US" sz="1100" dirty="0" err="1" smtClean="0">
                <a:solidFill>
                  <a:schemeClr val="tx1"/>
                </a:solidFill>
                <a:latin typeface="Arial"/>
                <a:cs typeface="Arial"/>
              </a:rPr>
              <a:t>đầy</a:t>
            </a:r>
            <a:r>
              <a:rPr lang="en-US" sz="1100" dirty="0" smtClean="0">
                <a:solidFill>
                  <a:schemeClr val="tx1"/>
                </a:solidFill>
                <a:latin typeface="Arial"/>
                <a:cs typeface="Arial"/>
              </a:rPr>
              <a:t>. </a:t>
            </a:r>
            <a:r>
              <a:rPr lang="en-US" sz="1100" dirty="0" err="1" smtClean="0">
                <a:solidFill>
                  <a:schemeClr val="tx1"/>
                </a:solidFill>
                <a:latin typeface="Arial"/>
                <a:cs typeface="Arial"/>
              </a:rPr>
              <a:t>Hiệu</a:t>
            </a:r>
            <a:r>
              <a:rPr lang="en-US" sz="1100" dirty="0" smtClean="0">
                <a:solidFill>
                  <a:schemeClr val="tx1"/>
                </a:solidFill>
                <a:latin typeface="Arial"/>
                <a:cs typeface="Arial"/>
              </a:rPr>
              <a:t> </a:t>
            </a:r>
            <a:r>
              <a:rPr lang="en-US" sz="1100" dirty="0" err="1" smtClean="0">
                <a:solidFill>
                  <a:schemeClr val="tx1"/>
                </a:solidFill>
                <a:latin typeface="Arial"/>
                <a:cs typeface="Arial"/>
              </a:rPr>
              <a:t>năng</a:t>
            </a:r>
            <a:r>
              <a:rPr lang="en-US" sz="1100" dirty="0" smtClean="0">
                <a:solidFill>
                  <a:schemeClr val="tx1"/>
                </a:solidFill>
                <a:latin typeface="Arial"/>
                <a:cs typeface="Arial"/>
              </a:rPr>
              <a:t> </a:t>
            </a:r>
            <a:r>
              <a:rPr lang="en-US" sz="1100" dirty="0" err="1" smtClean="0">
                <a:solidFill>
                  <a:schemeClr val="tx1"/>
                </a:solidFill>
                <a:latin typeface="Arial"/>
                <a:cs typeface="Arial"/>
              </a:rPr>
              <a:t>tối</a:t>
            </a:r>
            <a:r>
              <a:rPr lang="en-US" sz="1100" dirty="0">
                <a:solidFill>
                  <a:schemeClr val="tx1"/>
                </a:solidFill>
                <a:latin typeface="Arial"/>
                <a:cs typeface="Arial"/>
              </a:rPr>
              <a:t> </a:t>
            </a:r>
            <a:r>
              <a:rPr lang="en-US" sz="1100" dirty="0" err="1" smtClean="0">
                <a:solidFill>
                  <a:schemeClr val="tx1"/>
                </a:solidFill>
                <a:latin typeface="Arial"/>
                <a:cs typeface="Arial"/>
              </a:rPr>
              <a:t>ưu</a:t>
            </a:r>
            <a:r>
              <a:rPr lang="en-US" sz="1100" dirty="0" smtClean="0">
                <a:solidFill>
                  <a:schemeClr val="tx1"/>
                </a:solidFill>
                <a:latin typeface="Arial"/>
                <a:cs typeface="Arial"/>
              </a:rPr>
              <a:t> </a:t>
            </a:r>
            <a:r>
              <a:rPr lang="en-US" sz="1100" dirty="0" err="1" smtClean="0">
                <a:solidFill>
                  <a:schemeClr val="tx1"/>
                </a:solidFill>
                <a:latin typeface="Arial"/>
                <a:cs typeface="Arial"/>
              </a:rPr>
              <a:t>bởi</a:t>
            </a:r>
            <a:r>
              <a:rPr lang="en-US" sz="1100" dirty="0" smtClean="0">
                <a:solidFill>
                  <a:schemeClr val="tx1"/>
                </a:solidFill>
                <a:latin typeface="Arial"/>
                <a:cs typeface="Arial"/>
              </a:rPr>
              <a:t> </a:t>
            </a:r>
            <a:r>
              <a:rPr lang="en-US" sz="1100" dirty="0" err="1" smtClean="0">
                <a:solidFill>
                  <a:schemeClr val="tx1"/>
                </a:solidFill>
                <a:latin typeface="Arial"/>
                <a:cs typeface="Arial"/>
              </a:rPr>
              <a:t>vì</a:t>
            </a:r>
            <a:r>
              <a:rPr lang="en-US" sz="1100" dirty="0" smtClean="0">
                <a:solidFill>
                  <a:schemeClr val="tx1"/>
                </a:solidFill>
                <a:latin typeface="Arial"/>
                <a:cs typeface="Arial"/>
              </a:rPr>
              <a:t> </a:t>
            </a:r>
            <a:r>
              <a:rPr lang="en-US" sz="1100" dirty="0" err="1" smtClean="0">
                <a:solidFill>
                  <a:schemeClr val="tx1"/>
                </a:solidFill>
                <a:latin typeface="Arial"/>
                <a:cs typeface="Arial"/>
              </a:rPr>
              <a:t>tất</a:t>
            </a:r>
            <a:r>
              <a:rPr lang="en-US" sz="1100" dirty="0" smtClean="0">
                <a:solidFill>
                  <a:schemeClr val="tx1"/>
                </a:solidFill>
                <a:latin typeface="Arial"/>
                <a:cs typeface="Arial"/>
              </a:rPr>
              <a:t> </a:t>
            </a:r>
            <a:r>
              <a:rPr lang="en-US" sz="1100" dirty="0" err="1" smtClean="0">
                <a:solidFill>
                  <a:schemeClr val="tx1"/>
                </a:solidFill>
                <a:latin typeface="Arial"/>
                <a:cs typeface="Arial"/>
              </a:rPr>
              <a:t>cả</a:t>
            </a:r>
            <a:r>
              <a:rPr lang="en-US" sz="1100" dirty="0" smtClean="0">
                <a:solidFill>
                  <a:schemeClr val="tx1"/>
                </a:solidFill>
                <a:latin typeface="Arial"/>
                <a:cs typeface="Arial"/>
              </a:rPr>
              <a:t> </a:t>
            </a:r>
            <a:r>
              <a:rPr lang="en-US" sz="1100" dirty="0" err="1" smtClean="0">
                <a:solidFill>
                  <a:schemeClr val="tx1"/>
                </a:solidFill>
                <a:latin typeface="Arial"/>
                <a:cs typeface="Arial"/>
              </a:rPr>
              <a:t>tài</a:t>
            </a:r>
            <a:r>
              <a:rPr lang="en-US" sz="1100" dirty="0" smtClean="0">
                <a:solidFill>
                  <a:schemeClr val="tx1"/>
                </a:solidFill>
                <a:latin typeface="Arial"/>
                <a:cs typeface="Arial"/>
              </a:rPr>
              <a:t> </a:t>
            </a:r>
            <a:r>
              <a:rPr lang="en-US" sz="1100" dirty="0" err="1" smtClean="0">
                <a:solidFill>
                  <a:schemeClr val="tx1"/>
                </a:solidFill>
                <a:latin typeface="Arial"/>
                <a:cs typeface="Arial"/>
              </a:rPr>
              <a:t>nguyên</a:t>
            </a:r>
            <a:r>
              <a:rPr lang="en-US" sz="1100" dirty="0" smtClean="0">
                <a:solidFill>
                  <a:schemeClr val="tx1"/>
                </a:solidFill>
                <a:latin typeface="Arial"/>
                <a:cs typeface="Arial"/>
              </a:rPr>
              <a:t> </a:t>
            </a:r>
            <a:r>
              <a:rPr lang="en-US" sz="1100" dirty="0" err="1" smtClean="0">
                <a:solidFill>
                  <a:schemeClr val="tx1"/>
                </a:solidFill>
                <a:latin typeface="Arial"/>
                <a:cs typeface="Arial"/>
              </a:rPr>
              <a:t>đều</a:t>
            </a:r>
            <a:r>
              <a:rPr lang="en-US" sz="1100" dirty="0" smtClean="0">
                <a:solidFill>
                  <a:schemeClr val="tx1"/>
                </a:solidFill>
                <a:latin typeface="Arial"/>
                <a:cs typeface="Arial"/>
              </a:rPr>
              <a:t> </a:t>
            </a:r>
            <a:r>
              <a:rPr lang="en-US" sz="1100" dirty="0" err="1" smtClean="0">
                <a:solidFill>
                  <a:schemeClr val="tx1"/>
                </a:solidFill>
                <a:latin typeface="Arial"/>
                <a:cs typeface="Arial"/>
              </a:rPr>
              <a:t>được</a:t>
            </a:r>
            <a:r>
              <a:rPr lang="en-US" sz="1100" dirty="0" smtClean="0">
                <a:solidFill>
                  <a:schemeClr val="tx1"/>
                </a:solidFill>
                <a:latin typeface="Arial"/>
                <a:cs typeface="Arial"/>
              </a:rPr>
              <a:t> </a:t>
            </a:r>
            <a:r>
              <a:rPr lang="en-US" sz="1100" dirty="0" err="1" smtClean="0">
                <a:solidFill>
                  <a:schemeClr val="tx1"/>
                </a:solidFill>
                <a:latin typeface="Arial"/>
                <a:cs typeface="Arial"/>
              </a:rPr>
              <a:t>sử</a:t>
            </a:r>
            <a:r>
              <a:rPr lang="en-US" sz="1100" dirty="0" smtClean="0">
                <a:solidFill>
                  <a:schemeClr val="tx1"/>
                </a:solidFill>
                <a:latin typeface="Arial"/>
                <a:cs typeface="Arial"/>
              </a:rPr>
              <a:t> </a:t>
            </a:r>
            <a:r>
              <a:rPr lang="en-US" sz="1100" dirty="0" err="1" smtClean="0">
                <a:solidFill>
                  <a:schemeClr val="tx1"/>
                </a:solidFill>
                <a:latin typeface="Arial"/>
                <a:cs typeface="Arial"/>
              </a:rPr>
              <a:t>dụng</a:t>
            </a:r>
            <a:r>
              <a:rPr lang="en-US" sz="1100" dirty="0" smtClean="0">
                <a:solidFill>
                  <a:schemeClr val="tx1"/>
                </a:solidFill>
                <a:latin typeface="Arial"/>
                <a:cs typeface="Arial"/>
              </a:rPr>
              <a:t> </a:t>
            </a:r>
            <a:r>
              <a:rPr lang="en-US" sz="1100" dirty="0" err="1" smtClean="0">
                <a:solidFill>
                  <a:schemeClr val="tx1"/>
                </a:solidFill>
                <a:latin typeface="Arial"/>
                <a:cs typeface="Arial"/>
              </a:rPr>
              <a:t>trong</a:t>
            </a:r>
            <a:r>
              <a:rPr lang="en-US" sz="1100" dirty="0" smtClean="0">
                <a:solidFill>
                  <a:schemeClr val="tx1"/>
                </a:solidFill>
                <a:latin typeface="Arial"/>
                <a:cs typeface="Arial"/>
              </a:rPr>
              <a:t> </a:t>
            </a:r>
            <a:r>
              <a:rPr lang="en-US" sz="1100" dirty="0" err="1" smtClean="0">
                <a:solidFill>
                  <a:schemeClr val="tx1"/>
                </a:solidFill>
                <a:latin typeface="Arial"/>
                <a:cs typeface="Arial"/>
              </a:rPr>
              <a:t>cùng</a:t>
            </a:r>
            <a:r>
              <a:rPr lang="en-US" sz="1100" dirty="0" smtClean="0">
                <a:solidFill>
                  <a:schemeClr val="tx1"/>
                </a:solidFill>
                <a:latin typeface="Arial"/>
                <a:cs typeface="Arial"/>
              </a:rPr>
              <a:t> </a:t>
            </a:r>
            <a:r>
              <a:rPr lang="en-US" sz="1100" dirty="0" err="1" smtClean="0">
                <a:solidFill>
                  <a:schemeClr val="tx1"/>
                </a:solidFill>
                <a:latin typeface="Arial"/>
                <a:cs typeface="Arial"/>
              </a:rPr>
              <a:t>một</a:t>
            </a:r>
            <a:r>
              <a:rPr lang="en-US" sz="1100" dirty="0" smtClean="0">
                <a:solidFill>
                  <a:schemeClr val="tx1"/>
                </a:solidFill>
                <a:latin typeface="Arial"/>
                <a:cs typeface="Arial"/>
              </a:rPr>
              <a:t> </a:t>
            </a:r>
            <a:r>
              <a:rPr lang="en-US" sz="1100" dirty="0" err="1" smtClean="0">
                <a:solidFill>
                  <a:schemeClr val="tx1"/>
                </a:solidFill>
                <a:latin typeface="Arial"/>
                <a:cs typeface="Arial"/>
              </a:rPr>
              <a:t>khoảng</a:t>
            </a:r>
            <a:r>
              <a:rPr lang="en-US" sz="1100" dirty="0" smtClean="0">
                <a:solidFill>
                  <a:schemeClr val="tx1"/>
                </a:solidFill>
                <a:latin typeface="Arial"/>
                <a:cs typeface="Arial"/>
              </a:rPr>
              <a:t> </a:t>
            </a:r>
            <a:r>
              <a:rPr lang="en-US" sz="1100" dirty="0" err="1" smtClean="0">
                <a:solidFill>
                  <a:schemeClr val="tx1"/>
                </a:solidFill>
                <a:latin typeface="Arial"/>
                <a:cs typeface="Arial"/>
              </a:rPr>
              <a:t>thời</a:t>
            </a:r>
            <a:r>
              <a:rPr lang="en-US" sz="1100" dirty="0" smtClean="0">
                <a:solidFill>
                  <a:schemeClr val="tx1"/>
                </a:solidFill>
                <a:latin typeface="Arial"/>
                <a:cs typeface="Arial"/>
              </a:rPr>
              <a:t> </a:t>
            </a:r>
            <a:r>
              <a:rPr lang="en-US" sz="1100" dirty="0" err="1" smtClean="0">
                <a:solidFill>
                  <a:schemeClr val="tx1"/>
                </a:solidFill>
                <a:latin typeface="Arial"/>
                <a:cs typeface="Arial"/>
              </a:rPr>
              <a:t>gian</a:t>
            </a:r>
            <a:r>
              <a:rPr lang="en-US" sz="1100" dirty="0" smtClean="0">
                <a:solidFill>
                  <a:schemeClr val="tx1"/>
                </a:solidFill>
                <a:latin typeface="Arial"/>
                <a:cs typeface="Arial"/>
              </a:rPr>
              <a:t>.</a:t>
            </a:r>
            <a:r>
              <a:rPr lang="en-US" sz="1100" dirty="0" smtClean="0">
                <a:latin typeface="Arial"/>
                <a:cs typeface="Arial"/>
              </a:rPr>
              <a:t>.</a:t>
            </a:r>
            <a:endParaRPr lang="en-US" sz="1100" dirty="0">
              <a:latin typeface="Arial"/>
              <a:cs typeface="Arial"/>
            </a:endParaRPr>
          </a:p>
        </p:txBody>
      </p:sp>
    </p:spTree>
    <p:extLst>
      <p:ext uri="{BB962C8B-B14F-4D97-AF65-F5344CB8AC3E}">
        <p14:creationId xmlns:p14="http://schemas.microsoft.com/office/powerpoint/2010/main" val="304955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239001" cy="1143000"/>
          </a:xfrm>
        </p:spPr>
        <p:txBody>
          <a:bodyPr>
            <a:normAutofit fontScale="90000"/>
          </a:bodyPr>
          <a:lstStyle/>
          <a:p>
            <a:r>
              <a:rPr lang="en-US" b="1" dirty="0" err="1" smtClean="0">
                <a:latin typeface="Arial"/>
                <a:cs typeface="Arial"/>
              </a:rPr>
              <a:t>Tại</a:t>
            </a:r>
            <a:r>
              <a:rPr lang="en-US" b="1" dirty="0" smtClean="0">
                <a:latin typeface="Arial"/>
                <a:cs typeface="Arial"/>
              </a:rPr>
              <a:t> </a:t>
            </a:r>
            <a:r>
              <a:rPr lang="en-US" b="1" dirty="0" err="1" smtClean="0">
                <a:latin typeface="Arial"/>
                <a:cs typeface="Arial"/>
              </a:rPr>
              <a:t>sao</a:t>
            </a:r>
            <a:r>
              <a:rPr lang="en-US" b="1" dirty="0" smtClean="0">
                <a:latin typeface="Arial"/>
                <a:cs typeface="Arial"/>
              </a:rPr>
              <a:t> </a:t>
            </a:r>
            <a:r>
              <a:rPr lang="en-US" b="1" dirty="0" err="1" smtClean="0">
                <a:latin typeface="Arial"/>
                <a:cs typeface="Arial"/>
              </a:rPr>
              <a:t>lại</a:t>
            </a:r>
            <a:r>
              <a:rPr lang="en-US" b="1" dirty="0" smtClean="0">
                <a:latin typeface="Arial"/>
                <a:cs typeface="Arial"/>
              </a:rPr>
              <a:t> </a:t>
            </a:r>
            <a:r>
              <a:rPr lang="en-US" b="1" dirty="0" err="1" smtClean="0">
                <a:latin typeface="Arial"/>
                <a:cs typeface="Arial"/>
              </a:rPr>
              <a:t>sử</a:t>
            </a:r>
            <a:r>
              <a:rPr lang="en-US" b="1" dirty="0" smtClean="0">
                <a:latin typeface="Arial"/>
                <a:cs typeface="Arial"/>
              </a:rPr>
              <a:t> </a:t>
            </a:r>
            <a:r>
              <a:rPr lang="en-US" b="1" dirty="0" err="1" smtClean="0">
                <a:latin typeface="Arial"/>
                <a:cs typeface="Arial"/>
              </a:rPr>
              <a:t>dụng</a:t>
            </a:r>
            <a:r>
              <a:rPr lang="en-US" b="1" dirty="0" smtClean="0">
                <a:latin typeface="Arial"/>
                <a:cs typeface="Arial"/>
              </a:rPr>
              <a:t> Pipeline ?</a:t>
            </a:r>
            <a:r>
              <a:rPr lang="en-US" b="1" dirty="0">
                <a:latin typeface="Arial"/>
                <a:cs typeface="Arial"/>
              </a:rPr>
              <a:t/>
            </a:r>
            <a:br>
              <a:rPr lang="en-US" b="1" dirty="0">
                <a:latin typeface="Arial"/>
                <a:cs typeface="Arial"/>
              </a:rPr>
            </a:br>
            <a:r>
              <a:rPr lang="en-US" dirty="0">
                <a:latin typeface="Arial"/>
                <a:cs typeface="Arial"/>
              </a:rPr>
              <a:t>(</a:t>
            </a:r>
            <a:r>
              <a:rPr lang="en-US" dirty="0" smtClean="0">
                <a:latin typeface="Arial"/>
                <a:cs typeface="Arial"/>
              </a:rPr>
              <a:t>Hint: performance</a:t>
            </a:r>
            <a:r>
              <a:rPr lang="en-US" dirty="0">
                <a:latin typeface="Arial"/>
                <a:cs typeface="Arial"/>
              </a:rPr>
              <a:t>)</a:t>
            </a:r>
          </a:p>
        </p:txBody>
      </p:sp>
    </p:spTree>
    <p:extLst>
      <p:ext uri="{BB962C8B-B14F-4D97-AF65-F5344CB8AC3E}">
        <p14:creationId xmlns:p14="http://schemas.microsoft.com/office/powerpoint/2010/main" val="1494806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Tại</a:t>
            </a:r>
            <a:r>
              <a:rPr lang="en-US" b="1" dirty="0" smtClean="0">
                <a:latin typeface="Arial"/>
                <a:cs typeface="Arial"/>
              </a:rPr>
              <a:t> </a:t>
            </a:r>
            <a:r>
              <a:rPr lang="en-US" b="1" dirty="0" err="1" smtClean="0">
                <a:latin typeface="Arial"/>
                <a:cs typeface="Arial"/>
              </a:rPr>
              <a:t>sao</a:t>
            </a:r>
            <a:r>
              <a:rPr lang="en-US" b="1" dirty="0" smtClean="0">
                <a:latin typeface="Arial"/>
                <a:cs typeface="Arial"/>
              </a:rPr>
              <a:t> </a:t>
            </a:r>
            <a:r>
              <a:rPr lang="en-US" b="1" dirty="0" err="1" smtClean="0">
                <a:latin typeface="Arial"/>
                <a:cs typeface="Arial"/>
              </a:rPr>
              <a:t>lựa</a:t>
            </a:r>
            <a:r>
              <a:rPr lang="en-US" b="1" dirty="0" smtClean="0">
                <a:latin typeface="Arial"/>
                <a:cs typeface="Arial"/>
              </a:rPr>
              <a:t> </a:t>
            </a:r>
            <a:r>
              <a:rPr lang="en-US" b="1" dirty="0" err="1" smtClean="0">
                <a:latin typeface="Arial"/>
                <a:cs typeface="Arial"/>
              </a:rPr>
              <a:t>chọn</a:t>
            </a:r>
            <a:r>
              <a:rPr lang="en-US" b="1" dirty="0" smtClean="0">
                <a:latin typeface="Arial"/>
                <a:cs typeface="Arial"/>
              </a:rPr>
              <a:t> pipeline</a:t>
            </a:r>
            <a:r>
              <a:rPr lang="en-US" b="1" dirty="0">
                <a:latin typeface="Arial"/>
                <a:cs typeface="Arial"/>
              </a:rPr>
              <a:t>?</a:t>
            </a:r>
            <a:endParaRPr lang="en-US" dirty="0">
              <a:latin typeface="Arial"/>
              <a:cs typeface="Arial"/>
            </a:endParaRPr>
          </a:p>
        </p:txBody>
      </p:sp>
      <p:sp>
        <p:nvSpPr>
          <p:cNvPr id="3" name="Rectangle 2"/>
          <p:cNvSpPr/>
          <p:nvPr/>
        </p:nvSpPr>
        <p:spPr>
          <a:xfrm>
            <a:off x="457200" y="2034227"/>
            <a:ext cx="8305800" cy="4247317"/>
          </a:xfrm>
          <a:prstGeom prst="rect">
            <a:avLst/>
          </a:prstGeom>
        </p:spPr>
        <p:txBody>
          <a:bodyPr wrap="square">
            <a:spAutoFit/>
          </a:bodyPr>
          <a:lstStyle/>
          <a:p>
            <a:r>
              <a:rPr lang="en-US" dirty="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giữ</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r>
              <a:rPr lang="en-US" dirty="0" err="1" smtClean="0">
                <a:latin typeface="Arial"/>
                <a:cs typeface="Arial"/>
              </a:rPr>
              <a:t>luôn</a:t>
            </a:r>
            <a:r>
              <a:rPr lang="en-US" dirty="0" smtClean="0">
                <a:latin typeface="Arial"/>
                <a:cs typeface="Arial"/>
              </a:rPr>
              <a:t> </a:t>
            </a:r>
            <a:r>
              <a:rPr lang="en-US" dirty="0" err="1" smtClean="0">
                <a:latin typeface="Arial"/>
                <a:cs typeface="Arial"/>
              </a:rPr>
              <a:t>đầy</a:t>
            </a:r>
            <a:r>
              <a:rPr lang="en-US" dirty="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b="1" dirty="0" smtClean="0">
                <a:latin typeface="Arial"/>
                <a:cs typeface="Arial"/>
              </a:rPr>
              <a:t>throughput (</a:t>
            </a:r>
            <a:r>
              <a:rPr lang="en-US" b="1" dirty="0" err="1" smtClean="0">
                <a:latin typeface="Arial"/>
                <a:cs typeface="Arial"/>
              </a:rPr>
              <a:t>số</a:t>
            </a:r>
            <a:r>
              <a:rPr lang="en-US" b="1" dirty="0" smtClean="0">
                <a:latin typeface="Arial"/>
                <a:cs typeface="Arial"/>
              </a:rPr>
              <a:t> </a:t>
            </a:r>
            <a:r>
              <a:rPr lang="en-US" b="1" dirty="0" err="1" smtClean="0">
                <a:latin typeface="Arial"/>
                <a:cs typeface="Arial"/>
              </a:rPr>
              <a:t>công</a:t>
            </a:r>
            <a:r>
              <a:rPr lang="en-US" b="1" dirty="0" smtClean="0">
                <a:latin typeface="Arial"/>
                <a:cs typeface="Arial"/>
              </a:rPr>
              <a:t> </a:t>
            </a:r>
            <a:r>
              <a:rPr lang="en-US" b="1" dirty="0" err="1" smtClean="0">
                <a:latin typeface="Arial"/>
                <a:cs typeface="Arial"/>
              </a:rPr>
              <a:t>việc</a:t>
            </a:r>
            <a:r>
              <a:rPr lang="en-US" b="1" dirty="0" smtClean="0">
                <a:latin typeface="Arial"/>
                <a:cs typeface="Arial"/>
              </a:rPr>
              <a:t> </a:t>
            </a:r>
            <a:r>
              <a:rPr lang="en-US" b="1" dirty="0" err="1" smtClean="0">
                <a:latin typeface="Arial"/>
                <a:cs typeface="Arial"/>
              </a:rPr>
              <a:t>thực</a:t>
            </a:r>
            <a:r>
              <a:rPr lang="en-US" b="1" dirty="0" smtClean="0">
                <a:latin typeface="Arial"/>
                <a:cs typeface="Arial"/>
              </a:rPr>
              <a:t> </a:t>
            </a:r>
            <a:r>
              <a:rPr lang="en-US" b="1" dirty="0" err="1" smtClean="0">
                <a:latin typeface="Arial"/>
                <a:cs typeface="Arial"/>
              </a:rPr>
              <a:t>hiện</a:t>
            </a:r>
            <a:r>
              <a:rPr lang="en-US" b="1" dirty="0" smtClean="0">
                <a:latin typeface="Arial"/>
                <a:cs typeface="Arial"/>
              </a:rPr>
              <a:t> </a:t>
            </a:r>
            <a:r>
              <a:rPr lang="en-US" b="1" dirty="0" err="1" smtClean="0">
                <a:latin typeface="Arial"/>
                <a:cs typeface="Arial"/>
              </a:rPr>
              <a:t>được</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một</a:t>
            </a:r>
            <a:r>
              <a:rPr lang="en-US" b="1" dirty="0" smtClean="0">
                <a:latin typeface="Arial"/>
                <a:cs typeface="Arial"/>
              </a:rPr>
              <a:t> </a:t>
            </a:r>
            <a:r>
              <a:rPr lang="en-US" b="1" dirty="0" err="1" smtClean="0">
                <a:latin typeface="Arial"/>
                <a:cs typeface="Arial"/>
              </a:rPr>
              <a:t>khoảng</a:t>
            </a:r>
            <a:r>
              <a:rPr lang="en-US" b="1" dirty="0" smtClean="0">
                <a:latin typeface="Arial"/>
                <a:cs typeface="Arial"/>
              </a:rPr>
              <a:t> </a:t>
            </a:r>
            <a:r>
              <a:rPr lang="en-US" b="1" dirty="0" err="1" smtClean="0">
                <a:latin typeface="Arial"/>
                <a:cs typeface="Arial"/>
              </a:rPr>
              <a:t>thời</a:t>
            </a:r>
            <a:r>
              <a:rPr lang="en-US" b="1" dirty="0" smtClean="0">
                <a:latin typeface="Arial"/>
                <a:cs typeface="Arial"/>
              </a:rPr>
              <a:t> </a:t>
            </a:r>
            <a:r>
              <a:rPr lang="en-US" b="1" dirty="0" err="1" smtClean="0">
                <a:latin typeface="Arial"/>
                <a:cs typeface="Arial"/>
              </a:rPr>
              <a:t>gian</a:t>
            </a:r>
            <a:r>
              <a:rPr lang="en-US" b="1" dirty="0" smtClean="0">
                <a:latin typeface="Arial"/>
                <a:cs typeface="Arial"/>
              </a:rPr>
              <a:t>) </a:t>
            </a:r>
            <a:r>
              <a:rPr lang="en-US" b="1" dirty="0" err="1" smtClean="0">
                <a:latin typeface="Arial"/>
                <a:cs typeface="Arial"/>
              </a:rPr>
              <a:t>tốt</a:t>
            </a:r>
            <a:r>
              <a:rPr lang="en-US" b="1" dirty="0" smtClean="0">
                <a:latin typeface="Arial"/>
                <a:cs typeface="Arial"/>
              </a:rPr>
              <a:t> </a:t>
            </a:r>
            <a:r>
              <a:rPr lang="en-US" b="1" dirty="0" err="1" smtClean="0">
                <a:latin typeface="Arial"/>
                <a:cs typeface="Arial"/>
              </a:rPr>
              <a:t>hơn</a:t>
            </a:r>
            <a:r>
              <a:rPr lang="en-US" b="1" dirty="0">
                <a:latin typeface="Arial"/>
                <a:cs typeface="Arial"/>
              </a:rPr>
              <a:t>.</a:t>
            </a:r>
            <a:endParaRPr lang="en-US" dirty="0">
              <a:latin typeface="Arial"/>
              <a:cs typeface="Arial"/>
            </a:endParaRPr>
          </a:p>
          <a:p>
            <a:pPr lvl="1"/>
            <a:r>
              <a:rPr lang="en-US" dirty="0" smtClean="0">
                <a:latin typeface="Arial"/>
                <a:cs typeface="Arial"/>
              </a:rPr>
              <a:t>– Laundry: 		1 load of laundry/hour</a:t>
            </a:r>
            <a:endParaRPr lang="en-US" dirty="0">
              <a:latin typeface="Arial"/>
              <a:cs typeface="Arial"/>
            </a:endParaRPr>
          </a:p>
          <a:p>
            <a:pPr lvl="1"/>
            <a:r>
              <a:rPr lang="en-US" dirty="0" smtClean="0">
                <a:latin typeface="Arial"/>
                <a:cs typeface="Arial"/>
              </a:rPr>
              <a:t>– Car: 		1 car/hour </a:t>
            </a:r>
          </a:p>
          <a:p>
            <a:pPr lvl="1"/>
            <a:r>
              <a:rPr lang="en-US" dirty="0" smtClean="0">
                <a:latin typeface="Arial"/>
                <a:cs typeface="Arial"/>
              </a:rPr>
              <a:t>– MIPS: 		1 instruction/cycle</a:t>
            </a:r>
            <a:endParaRPr lang="en-US" dirty="0">
              <a:latin typeface="Arial"/>
              <a:cs typeface="Arial"/>
            </a:endParaRPr>
          </a:p>
          <a:p>
            <a:r>
              <a:rPr lang="en-US" dirty="0">
                <a:latin typeface="Arial"/>
                <a:cs typeface="Arial"/>
              </a:rPr>
              <a:t>• </a:t>
            </a:r>
            <a:r>
              <a:rPr lang="en-US" dirty="0" err="1" smtClean="0">
                <a:latin typeface="Arial"/>
                <a:cs typeface="Arial"/>
              </a:rPr>
              <a:t>Xuất</a:t>
            </a:r>
            <a:r>
              <a:rPr lang="en-US" dirty="0" smtClean="0">
                <a:latin typeface="Arial"/>
                <a:cs typeface="Arial"/>
              </a:rPr>
              <a:t> </a:t>
            </a:r>
            <a:r>
              <a:rPr lang="en-US" dirty="0" err="1" smtClean="0">
                <a:latin typeface="Arial"/>
                <a:cs typeface="Arial"/>
              </a:rPr>
              <a:t>hiện</a:t>
            </a:r>
            <a:r>
              <a:rPr lang="en-US" dirty="0" smtClean="0">
                <a:latin typeface="Arial"/>
                <a:cs typeface="Arial"/>
              </a:rPr>
              <a:t> </a:t>
            </a:r>
            <a:r>
              <a:rPr lang="en-US" dirty="0" err="1" smtClean="0">
                <a:latin typeface="Arial"/>
                <a:cs typeface="Arial"/>
              </a:rPr>
              <a:t>trễ</a:t>
            </a:r>
            <a:r>
              <a:rPr lang="en-US" dirty="0" smtClean="0">
                <a:latin typeface="Arial"/>
                <a:cs typeface="Arial"/>
              </a:rPr>
              <a:t> (total time</a:t>
            </a:r>
            <a:r>
              <a:rPr lang="en-US" dirty="0">
                <a:latin typeface="Arial"/>
                <a:cs typeface="Arial"/>
              </a:rPr>
              <a:t> </a:t>
            </a:r>
            <a:r>
              <a:rPr lang="en-US" dirty="0" smtClean="0">
                <a:latin typeface="Arial"/>
                <a:cs typeface="Arial"/>
              </a:rPr>
              <a:t>per</a:t>
            </a:r>
            <a:r>
              <a:rPr lang="en-US" dirty="0">
                <a:latin typeface="Arial"/>
                <a:cs typeface="Arial"/>
              </a:rPr>
              <a:t>)</a:t>
            </a:r>
          </a:p>
          <a:p>
            <a:pPr lvl="1"/>
            <a:r>
              <a:rPr lang="en-US" dirty="0" smtClean="0">
                <a:latin typeface="Arial"/>
                <a:cs typeface="Arial"/>
              </a:rPr>
              <a:t>– Laundry: 		4 </a:t>
            </a:r>
            <a:r>
              <a:rPr lang="en-US" dirty="0" err="1" smtClean="0">
                <a:latin typeface="Arial"/>
                <a:cs typeface="Arial"/>
              </a:rPr>
              <a:t>giờ</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lần</a:t>
            </a:r>
            <a:r>
              <a:rPr lang="en-US" dirty="0" smtClean="0">
                <a:latin typeface="Arial"/>
                <a:cs typeface="Arial"/>
              </a:rPr>
              <a:t> </a:t>
            </a:r>
            <a:r>
              <a:rPr lang="en-US" dirty="0" err="1" smtClean="0">
                <a:latin typeface="Arial"/>
                <a:cs typeface="Arial"/>
              </a:rPr>
              <a:t>giặt</a:t>
            </a:r>
            <a:r>
              <a:rPr lang="en-US" dirty="0" smtClean="0">
                <a:latin typeface="Arial"/>
                <a:cs typeface="Arial"/>
              </a:rPr>
              <a:t> </a:t>
            </a:r>
            <a:r>
              <a:rPr lang="en-US" dirty="0" err="1" smtClean="0">
                <a:latin typeface="Arial"/>
                <a:cs typeface="Arial"/>
              </a:rPr>
              <a:t>là</a:t>
            </a:r>
            <a:endParaRPr lang="en-US" dirty="0">
              <a:latin typeface="Arial"/>
              <a:cs typeface="Arial"/>
            </a:endParaRPr>
          </a:p>
          <a:p>
            <a:pPr lvl="1"/>
            <a:r>
              <a:rPr lang="en-US" dirty="0" smtClean="0">
                <a:latin typeface="Arial"/>
                <a:cs typeface="Arial"/>
              </a:rPr>
              <a:t>– Car:		4 </a:t>
            </a:r>
            <a:r>
              <a:rPr lang="en-US" dirty="0" err="1" smtClean="0">
                <a:latin typeface="Arial"/>
                <a:cs typeface="Arial"/>
              </a:rPr>
              <a:t>giờ</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xe</a:t>
            </a:r>
            <a:r>
              <a:rPr lang="en-US" dirty="0" smtClean="0">
                <a:latin typeface="Arial"/>
                <a:cs typeface="Arial"/>
              </a:rPr>
              <a:t> </a:t>
            </a:r>
            <a:r>
              <a:rPr lang="en-US" dirty="0" err="1" smtClean="0">
                <a:latin typeface="Arial"/>
                <a:cs typeface="Arial"/>
              </a:rPr>
              <a:t>ô</a:t>
            </a:r>
            <a:r>
              <a:rPr lang="en-US" dirty="0" smtClean="0">
                <a:latin typeface="Arial"/>
                <a:cs typeface="Arial"/>
              </a:rPr>
              <a:t> </a:t>
            </a:r>
            <a:r>
              <a:rPr lang="en-US" dirty="0" err="1" smtClean="0">
                <a:latin typeface="Arial"/>
                <a:cs typeface="Arial"/>
              </a:rPr>
              <a:t>tô</a:t>
            </a:r>
            <a:endParaRPr lang="en-US" dirty="0" smtClean="0">
              <a:latin typeface="Arial"/>
              <a:cs typeface="Arial"/>
            </a:endParaRPr>
          </a:p>
          <a:p>
            <a:pPr lvl="1"/>
            <a:r>
              <a:rPr lang="en-US" dirty="0" smtClean="0">
                <a:latin typeface="Arial"/>
                <a:cs typeface="Arial"/>
              </a:rPr>
              <a:t>– MIPS: 		5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lệnh</a:t>
            </a:r>
            <a:endParaRPr lang="en-US" dirty="0">
              <a:latin typeface="Arial"/>
              <a:cs typeface="Arial"/>
            </a:endParaRPr>
          </a:p>
          <a:p>
            <a:r>
              <a:rPr lang="en-US" dirty="0">
                <a:latin typeface="Arial"/>
                <a:cs typeface="Arial"/>
              </a:rPr>
              <a:t>• </a:t>
            </a:r>
            <a:r>
              <a:rPr lang="en-US" dirty="0" smtClean="0">
                <a:latin typeface="Arial"/>
                <a:cs typeface="Arial"/>
              </a:rPr>
              <a:t>Pipelining </a:t>
            </a:r>
            <a:r>
              <a:rPr lang="en-US" dirty="0" err="1" smtClean="0">
                <a:latin typeface="Arial"/>
                <a:cs typeface="Arial"/>
              </a:rPr>
              <a:t>nhanh</a:t>
            </a:r>
            <a:r>
              <a:rPr lang="en-US" dirty="0" smtClean="0">
                <a:latin typeface="Arial"/>
                <a:cs typeface="Arial"/>
              </a:rPr>
              <a:t> </a:t>
            </a:r>
            <a:r>
              <a:rPr lang="en-US" dirty="0" err="1" smtClean="0">
                <a:latin typeface="Arial"/>
                <a:cs typeface="Arial"/>
              </a:rPr>
              <a:t>hơn</a:t>
            </a:r>
            <a:r>
              <a:rPr lang="en-US" dirty="0" smtClean="0">
                <a:latin typeface="Arial"/>
                <a:cs typeface="Arial"/>
              </a:rPr>
              <a:t> </a:t>
            </a:r>
            <a:r>
              <a:rPr lang="en-US" dirty="0" err="1" smtClean="0">
                <a:latin typeface="Arial"/>
                <a:cs typeface="Arial"/>
              </a:rPr>
              <a:t>bởi</a:t>
            </a:r>
            <a:r>
              <a:rPr lang="en-US" dirty="0" smtClean="0">
                <a:latin typeface="Arial"/>
                <a:cs typeface="Arial"/>
              </a:rPr>
              <a:t> </a:t>
            </a:r>
            <a:r>
              <a:rPr lang="en-US" dirty="0" err="1" smtClean="0">
                <a:latin typeface="Arial"/>
                <a:cs typeface="Arial"/>
              </a:rPr>
              <a:t>vì</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tất</a:t>
            </a:r>
            <a:r>
              <a:rPr lang="en-US" dirty="0" smtClean="0">
                <a:latin typeface="Arial"/>
                <a:cs typeface="Arial"/>
              </a:rPr>
              <a:t> </a:t>
            </a:r>
            <a:r>
              <a:rPr lang="en-US" dirty="0" err="1" smtClean="0">
                <a:latin typeface="Arial"/>
                <a:cs typeface="Arial"/>
              </a:rPr>
              <a:t>cả</a:t>
            </a:r>
            <a:r>
              <a:rPr lang="en-US" dirty="0" smtClean="0">
                <a:latin typeface="Arial"/>
                <a:cs typeface="Arial"/>
              </a:rPr>
              <a:t> </a:t>
            </a:r>
            <a:r>
              <a:rPr lang="en-US" dirty="0" err="1" smtClean="0">
                <a:latin typeface="Arial"/>
                <a:cs typeface="Arial"/>
              </a:rPr>
              <a:t>tài</a:t>
            </a:r>
            <a:r>
              <a:rPr lang="en-US" dirty="0" smtClean="0">
                <a:latin typeface="Arial"/>
                <a:cs typeface="Arial"/>
              </a:rPr>
              <a:t> </a:t>
            </a:r>
            <a:r>
              <a:rPr lang="en-US" dirty="0" err="1" smtClean="0">
                <a:latin typeface="Arial"/>
                <a:cs typeface="Arial"/>
              </a:rPr>
              <a:t>nguyên</a:t>
            </a:r>
            <a:r>
              <a:rPr lang="en-US" dirty="0" smtClean="0">
                <a:latin typeface="Arial"/>
                <a:cs typeface="Arial"/>
              </a:rPr>
              <a:t> </a:t>
            </a:r>
            <a:r>
              <a:rPr lang="en-US" dirty="0" err="1" smtClean="0">
                <a:latin typeface="Arial"/>
                <a:cs typeface="Arial"/>
              </a:rPr>
              <a:t>tại</a:t>
            </a:r>
            <a:r>
              <a:rPr lang="en-US" dirty="0" smtClean="0">
                <a:latin typeface="Arial"/>
                <a:cs typeface="Arial"/>
              </a:rPr>
              <a:t> </a:t>
            </a:r>
            <a:r>
              <a:rPr lang="en-US" dirty="0" err="1" smtClean="0">
                <a:latin typeface="Arial"/>
                <a:cs typeface="Arial"/>
              </a:rPr>
              <a:t>cùng</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điểm</a:t>
            </a:r>
            <a:r>
              <a:rPr lang="en-US" dirty="0" smtClean="0">
                <a:latin typeface="Arial"/>
                <a:cs typeface="Arial"/>
              </a:rPr>
              <a:t> </a:t>
            </a:r>
          </a:p>
          <a:p>
            <a:pPr lvl="1"/>
            <a:r>
              <a:rPr lang="en-US" dirty="0" smtClean="0">
                <a:latin typeface="Arial"/>
                <a:cs typeface="Arial"/>
              </a:rPr>
              <a:t>– Laundry: 		</a:t>
            </a:r>
            <a:r>
              <a:rPr lang="en-US" dirty="0" err="1" smtClean="0">
                <a:latin typeface="Arial"/>
                <a:cs typeface="Arial"/>
              </a:rPr>
              <a:t>máy</a:t>
            </a:r>
            <a:r>
              <a:rPr lang="en-US" dirty="0" smtClean="0">
                <a:latin typeface="Arial"/>
                <a:cs typeface="Arial"/>
              </a:rPr>
              <a:t> </a:t>
            </a:r>
            <a:r>
              <a:rPr lang="en-US" dirty="0" err="1" smtClean="0">
                <a:latin typeface="Arial"/>
                <a:cs typeface="Arial"/>
              </a:rPr>
              <a:t>giặt</a:t>
            </a:r>
            <a:r>
              <a:rPr lang="en-US" dirty="0" smtClean="0">
                <a:latin typeface="Arial"/>
                <a:cs typeface="Arial"/>
              </a:rPr>
              <a:t>, </a:t>
            </a:r>
            <a:r>
              <a:rPr lang="en-US" dirty="0" err="1" smtClean="0">
                <a:latin typeface="Arial"/>
                <a:cs typeface="Arial"/>
              </a:rPr>
              <a:t>máy</a:t>
            </a:r>
            <a:r>
              <a:rPr lang="en-US" dirty="0" smtClean="0">
                <a:latin typeface="Arial"/>
                <a:cs typeface="Arial"/>
              </a:rPr>
              <a:t> </a:t>
            </a:r>
            <a:r>
              <a:rPr lang="en-US" dirty="0" err="1" smtClean="0">
                <a:latin typeface="Arial"/>
                <a:cs typeface="Arial"/>
              </a:rPr>
              <a:t>sấy</a:t>
            </a:r>
            <a:r>
              <a:rPr lang="en-US" dirty="0" smtClean="0">
                <a:latin typeface="Arial"/>
                <a:cs typeface="Arial"/>
              </a:rPr>
              <a:t>, </a:t>
            </a:r>
            <a:r>
              <a:rPr lang="en-US" dirty="0" err="1" smtClean="0">
                <a:latin typeface="Arial"/>
                <a:cs typeface="Arial"/>
              </a:rPr>
              <a:t>gập</a:t>
            </a:r>
            <a:r>
              <a:rPr lang="en-US" dirty="0" smtClean="0">
                <a:latin typeface="Arial"/>
                <a:cs typeface="Arial"/>
              </a:rPr>
              <a:t>, </a:t>
            </a:r>
            <a:r>
              <a:rPr lang="en-US" dirty="0" err="1" smtClean="0">
                <a:latin typeface="Arial"/>
                <a:cs typeface="Arial"/>
              </a:rPr>
              <a:t>cất</a:t>
            </a:r>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tủ</a:t>
            </a:r>
            <a:endParaRPr lang="en-US" dirty="0">
              <a:latin typeface="Arial"/>
              <a:cs typeface="Arial"/>
            </a:endParaRPr>
          </a:p>
          <a:p>
            <a:pPr lvl="1"/>
            <a:r>
              <a:rPr lang="en-US" dirty="0" smtClean="0">
                <a:latin typeface="Arial"/>
                <a:cs typeface="Arial"/>
              </a:rPr>
              <a:t>– Car: 		</a:t>
            </a:r>
            <a:r>
              <a:rPr lang="en-US" dirty="0" err="1" smtClean="0">
                <a:latin typeface="Arial"/>
                <a:cs typeface="Arial"/>
              </a:rPr>
              <a:t>lắp</a:t>
            </a:r>
            <a:r>
              <a:rPr lang="en-US" dirty="0" smtClean="0">
                <a:latin typeface="Arial"/>
                <a:cs typeface="Arial"/>
              </a:rPr>
              <a:t> </a:t>
            </a:r>
            <a:r>
              <a:rPr lang="en-US" dirty="0" err="1" smtClean="0">
                <a:latin typeface="Arial"/>
                <a:cs typeface="Arial"/>
              </a:rPr>
              <a:t>đế</a:t>
            </a:r>
            <a:r>
              <a:rPr lang="en-US" dirty="0" smtClean="0">
                <a:latin typeface="Arial"/>
                <a:cs typeface="Arial"/>
              </a:rPr>
              <a:t>, </a:t>
            </a:r>
            <a:r>
              <a:rPr lang="en-US" dirty="0" err="1" smtClean="0">
                <a:latin typeface="Arial"/>
                <a:cs typeface="Arial"/>
              </a:rPr>
              <a:t>lắp</a:t>
            </a:r>
            <a:r>
              <a:rPr lang="en-US" dirty="0" smtClean="0">
                <a:latin typeface="Arial"/>
                <a:cs typeface="Arial"/>
              </a:rPr>
              <a:t> </a:t>
            </a:r>
            <a:r>
              <a:rPr lang="en-US" dirty="0" err="1" smtClean="0">
                <a:latin typeface="Arial"/>
                <a:cs typeface="Arial"/>
              </a:rPr>
              <a:t>giáp</a:t>
            </a:r>
            <a:r>
              <a:rPr lang="en-US" dirty="0">
                <a:latin typeface="Arial"/>
                <a:cs typeface="Arial"/>
              </a:rPr>
              <a:t> </a:t>
            </a:r>
            <a:r>
              <a:rPr lang="en-US" dirty="0" err="1" smtClean="0">
                <a:latin typeface="Arial"/>
                <a:cs typeface="Arial"/>
              </a:rPr>
              <a:t>động</a:t>
            </a:r>
            <a:r>
              <a:rPr lang="en-US" dirty="0" smtClean="0">
                <a:latin typeface="Arial"/>
                <a:cs typeface="Arial"/>
              </a:rPr>
              <a:t> </a:t>
            </a:r>
            <a:r>
              <a:rPr lang="en-US" dirty="0" err="1" smtClean="0">
                <a:latin typeface="Arial"/>
                <a:cs typeface="Arial"/>
              </a:rPr>
              <a:t>cơ</a:t>
            </a:r>
            <a:r>
              <a:rPr lang="en-US" dirty="0" smtClean="0">
                <a:latin typeface="Arial"/>
                <a:cs typeface="Arial"/>
              </a:rPr>
              <a:t>, </a:t>
            </a:r>
            <a:r>
              <a:rPr lang="en-US" dirty="0" err="1" smtClean="0">
                <a:latin typeface="Arial"/>
                <a:cs typeface="Arial"/>
              </a:rPr>
              <a:t>lắp</a:t>
            </a:r>
            <a:r>
              <a:rPr lang="en-US" dirty="0">
                <a:latin typeface="Arial"/>
                <a:cs typeface="Arial"/>
              </a:rPr>
              <a:t> </a:t>
            </a:r>
            <a:r>
              <a:rPr lang="en-US" dirty="0" err="1" smtClean="0">
                <a:latin typeface="Arial"/>
                <a:cs typeface="Arial"/>
              </a:rPr>
              <a:t>lốp</a:t>
            </a:r>
            <a:r>
              <a:rPr lang="en-US" dirty="0" smtClean="0">
                <a:latin typeface="Arial"/>
                <a:cs typeface="Arial"/>
              </a:rPr>
              <a:t>, </a:t>
            </a:r>
            <a:r>
              <a:rPr lang="en-US" dirty="0" err="1" smtClean="0">
                <a:latin typeface="Arial"/>
                <a:cs typeface="Arial"/>
              </a:rPr>
              <a:t>lắp</a:t>
            </a:r>
            <a:r>
              <a:rPr lang="en-US" dirty="0" smtClean="0">
                <a:latin typeface="Arial"/>
                <a:cs typeface="Arial"/>
              </a:rPr>
              <a:t> </a:t>
            </a:r>
            <a:r>
              <a:rPr lang="en-US" dirty="0" err="1" smtClean="0">
                <a:latin typeface="Arial"/>
                <a:cs typeface="Arial"/>
              </a:rPr>
              <a:t>buồng</a:t>
            </a:r>
            <a:r>
              <a:rPr lang="en-US" dirty="0" smtClean="0">
                <a:latin typeface="Arial"/>
                <a:cs typeface="Arial"/>
              </a:rPr>
              <a:t> </a:t>
            </a:r>
            <a:r>
              <a:rPr lang="en-US" dirty="0" err="1" smtClean="0">
                <a:latin typeface="Arial"/>
                <a:cs typeface="Arial"/>
              </a:rPr>
              <a:t>lái</a:t>
            </a:r>
            <a:endParaRPr lang="en-US" dirty="0" smtClean="0">
              <a:latin typeface="Arial"/>
              <a:cs typeface="Arial"/>
            </a:endParaRPr>
          </a:p>
          <a:p>
            <a:pPr lvl="1"/>
            <a:r>
              <a:rPr lang="en-US" dirty="0" smtClean="0">
                <a:latin typeface="Arial"/>
                <a:cs typeface="Arial"/>
              </a:rPr>
              <a:t>– MIPS: 		</a:t>
            </a:r>
            <a:r>
              <a:rPr lang="en-US" dirty="0" err="1" smtClean="0">
                <a:latin typeface="Arial"/>
                <a:cs typeface="Arial"/>
              </a:rPr>
              <a:t>Nạp</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đọc</a:t>
            </a:r>
            <a:r>
              <a:rPr lang="en-US" dirty="0" smtClean="0">
                <a:latin typeface="Arial"/>
                <a:cs typeface="Arial"/>
              </a:rPr>
              <a:t> </a:t>
            </a:r>
            <a:r>
              <a:rPr lang="en-US" dirty="0" err="1" smtClean="0">
                <a:latin typeface="Arial"/>
                <a:cs typeface="Arial"/>
              </a:rPr>
              <a:t>thanh</a:t>
            </a:r>
            <a:r>
              <a:rPr lang="en-US" dirty="0" smtClean="0">
                <a:latin typeface="Arial"/>
                <a:cs typeface="Arial"/>
              </a:rPr>
              <a:t> </a:t>
            </a:r>
            <a:r>
              <a:rPr lang="en-US" dirty="0" err="1" smtClean="0">
                <a:latin typeface="Arial"/>
                <a:cs typeface="Arial"/>
              </a:rPr>
              <a:t>ghi</a:t>
            </a:r>
            <a:r>
              <a:rPr lang="en-US" dirty="0" smtClean="0">
                <a:latin typeface="Arial"/>
                <a:cs typeface="Arial"/>
              </a:rPr>
              <a:t>, ALU, </a:t>
            </a:r>
            <a:r>
              <a:rPr lang="en-US" dirty="0" err="1" smtClean="0">
                <a:latin typeface="Arial"/>
                <a:cs typeface="Arial"/>
              </a:rPr>
              <a:t>Truy</a:t>
            </a:r>
            <a:r>
              <a:rPr lang="en-US" dirty="0" smtClean="0">
                <a:latin typeface="Arial"/>
                <a:cs typeface="Arial"/>
              </a:rPr>
              <a:t> </a:t>
            </a:r>
            <a:r>
              <a:rPr lang="en-US" dirty="0" err="1" smtClean="0">
                <a:latin typeface="Arial"/>
                <a:cs typeface="Arial"/>
              </a:rPr>
              <a:t>cập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và</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thanh</a:t>
            </a:r>
            <a:r>
              <a:rPr lang="en-US" dirty="0" smtClean="0">
                <a:latin typeface="Arial"/>
                <a:cs typeface="Arial"/>
              </a:rPr>
              <a:t> </a:t>
            </a:r>
            <a:r>
              <a:rPr lang="en-US" dirty="0" err="1" smtClean="0">
                <a:latin typeface="Arial"/>
                <a:cs typeface="Arial"/>
              </a:rPr>
              <a:t>ghi</a:t>
            </a:r>
            <a:r>
              <a:rPr lang="en-US" dirty="0" smtClean="0">
                <a:latin typeface="Arial"/>
                <a:cs typeface="Arial"/>
              </a:rPr>
              <a:t>. (Instruction fetch, register read, ALU, memory, and register write).</a:t>
            </a:r>
            <a:endParaRPr lang="en-US" dirty="0">
              <a:latin typeface="Arial"/>
              <a:cs typeface="Arial"/>
            </a:endParaRPr>
          </a:p>
        </p:txBody>
      </p:sp>
    </p:spTree>
    <p:extLst>
      <p:ext uri="{BB962C8B-B14F-4D97-AF65-F5344CB8AC3E}">
        <p14:creationId xmlns:p14="http://schemas.microsoft.com/office/powerpoint/2010/main" val="1665156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r>
              <a:rPr lang="en-US" b="1" dirty="0" err="1" smtClean="0">
                <a:latin typeface="Arial"/>
                <a:cs typeface="Arial"/>
              </a:rPr>
              <a:t>hóa</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863" y="2310987"/>
            <a:ext cx="516555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2209800"/>
            <a:ext cx="3276600" cy="1384995"/>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Chương</a:t>
            </a:r>
            <a:r>
              <a:rPr lang="en-US" sz="1400" dirty="0" smtClean="0">
                <a:latin typeface="Arial"/>
                <a:cs typeface="Arial"/>
              </a:rPr>
              <a:t> </a:t>
            </a:r>
            <a:r>
              <a:rPr lang="en-US" sz="1400" dirty="0" err="1" smtClean="0">
                <a:latin typeface="Arial"/>
                <a:cs typeface="Arial"/>
              </a:rPr>
              <a:t>trình</a:t>
            </a:r>
            <a:r>
              <a:rPr lang="en-US" sz="1400" dirty="0" smtClean="0">
                <a:latin typeface="Arial"/>
                <a:cs typeface="Arial"/>
              </a:rPr>
              <a:t> </a:t>
            </a:r>
            <a:r>
              <a:rPr lang="en-US" sz="1400" dirty="0" err="1" smtClean="0">
                <a:latin typeface="Arial"/>
                <a:cs typeface="Arial"/>
              </a:rPr>
              <a:t>tải</a:t>
            </a:r>
            <a:r>
              <a:rPr lang="en-US" sz="1400" dirty="0" smtClean="0">
                <a:latin typeface="Arial"/>
                <a:cs typeface="Arial"/>
              </a:rPr>
              <a:t> 3 </a:t>
            </a:r>
            <a:r>
              <a:rPr lang="en-US" sz="1400" dirty="0" err="1" smtClean="0">
                <a:latin typeface="Arial"/>
                <a:cs typeface="Arial"/>
              </a:rPr>
              <a:t>lệnh</a:t>
            </a:r>
            <a:r>
              <a:rPr lang="en-US" sz="1400" dirty="0">
                <a:latin typeface="Arial"/>
                <a:cs typeface="Arial"/>
              </a:rPr>
              <a:t> </a:t>
            </a:r>
            <a:r>
              <a:rPr lang="en-US" sz="1400" dirty="0" err="1" smtClean="0">
                <a:latin typeface="Arial"/>
                <a:cs typeface="Arial"/>
              </a:rPr>
              <a:t>mỗi</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800ps</a:t>
            </a:r>
            <a:r>
              <a:rPr lang="en-US" sz="1400" dirty="0">
                <a:latin typeface="Arial"/>
                <a:cs typeface="Arial"/>
              </a:rPr>
              <a:t> </a:t>
            </a:r>
            <a:r>
              <a:rPr lang="en-US" sz="1400" dirty="0" smtClean="0">
                <a:latin typeface="Arial"/>
                <a:cs typeface="Arial"/>
              </a:rPr>
              <a:t>(0.8ns</a:t>
            </a:r>
            <a:r>
              <a:rPr lang="en-US" sz="1400" dirty="0">
                <a:latin typeface="Arial"/>
                <a:cs typeface="Arial"/>
              </a:rPr>
              <a:t>)</a:t>
            </a:r>
          </a:p>
          <a:p>
            <a:r>
              <a:rPr lang="en-US" sz="1400" dirty="0">
                <a:latin typeface="Arial"/>
                <a:cs typeface="Arial"/>
              </a:rPr>
              <a:t>• </a:t>
            </a:r>
            <a:r>
              <a:rPr lang="en-US" sz="1400" dirty="0" err="1" smtClean="0">
                <a:latin typeface="Arial"/>
                <a:cs typeface="Arial"/>
              </a:rPr>
              <a:t>Nếu</a:t>
            </a:r>
            <a:r>
              <a:rPr lang="en-US" sz="1400" dirty="0" smtClean="0">
                <a:latin typeface="Arial"/>
                <a:cs typeface="Arial"/>
              </a:rPr>
              <a:t> </a:t>
            </a:r>
            <a:r>
              <a:rPr lang="en-US" sz="1400" dirty="0" err="1" smtClean="0">
                <a:latin typeface="Arial"/>
                <a:cs typeface="Arial"/>
              </a:rPr>
              <a:t>đường</a:t>
            </a:r>
            <a:r>
              <a:rPr lang="en-US" sz="1400" dirty="0" smtClean="0">
                <a:latin typeface="Arial"/>
                <a:cs typeface="Arial"/>
              </a:rPr>
              <a:t> </a:t>
            </a:r>
            <a:r>
              <a:rPr lang="en-US" sz="1400" dirty="0" err="1" smtClean="0">
                <a:latin typeface="Arial"/>
                <a:cs typeface="Arial"/>
              </a:rPr>
              <a:t>ống</a:t>
            </a:r>
            <a:r>
              <a:rPr lang="en-US" sz="1400" dirty="0" smtClean="0">
                <a:latin typeface="Arial"/>
                <a:cs typeface="Arial"/>
              </a:rPr>
              <a:t> </a:t>
            </a:r>
            <a:r>
              <a:rPr lang="en-US" sz="1400" dirty="0" err="1" smtClean="0">
                <a:latin typeface="Arial"/>
                <a:cs typeface="Arial"/>
              </a:rPr>
              <a:t>hóa</a:t>
            </a:r>
            <a:r>
              <a:rPr lang="en-US" sz="1400" dirty="0" smtClean="0">
                <a:latin typeface="Arial"/>
                <a:cs typeface="Arial"/>
              </a:rPr>
              <a:t>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xếp</a:t>
            </a:r>
            <a:r>
              <a:rPr lang="en-US" sz="1400" dirty="0" smtClean="0">
                <a:latin typeface="Arial"/>
                <a:cs typeface="Arial"/>
              </a:rPr>
              <a:t> </a:t>
            </a:r>
            <a:r>
              <a:rPr lang="en-US" sz="1400" dirty="0" err="1" smtClean="0">
                <a:latin typeface="Arial"/>
                <a:cs typeface="Arial"/>
              </a:rPr>
              <a:t>chồng</a:t>
            </a:r>
            <a:r>
              <a:rPr lang="en-US" sz="1400" dirty="0" smtClean="0">
                <a:latin typeface="Arial"/>
                <a:cs typeface="Arial"/>
              </a:rPr>
              <a:t> </a:t>
            </a:r>
            <a:r>
              <a:rPr lang="en-US" sz="1400" dirty="0" err="1" smtClean="0">
                <a:latin typeface="Arial"/>
                <a:cs typeface="Arial"/>
              </a:rPr>
              <a:t>sẽ</a:t>
            </a:r>
            <a:r>
              <a:rPr lang="en-US" sz="1400" dirty="0" smtClean="0">
                <a:latin typeface="Arial"/>
                <a:cs typeface="Arial"/>
              </a:rPr>
              <a:t> </a:t>
            </a:r>
            <a:r>
              <a:rPr lang="en-US" sz="1400" dirty="0" err="1" smtClean="0">
                <a:latin typeface="Arial"/>
                <a:cs typeface="Arial"/>
              </a:rPr>
              <a:t>sử</a:t>
            </a:r>
            <a:r>
              <a:rPr lang="en-US" sz="1400" dirty="0" smtClean="0">
                <a:latin typeface="Arial"/>
                <a:cs typeface="Arial"/>
              </a:rPr>
              <a:t> </a:t>
            </a:r>
            <a:r>
              <a:rPr lang="en-US" sz="1400" dirty="0" err="1" smtClean="0">
                <a:latin typeface="Arial"/>
                <a:cs typeface="Arial"/>
              </a:rPr>
              <a:t>dụng</a:t>
            </a:r>
            <a:r>
              <a:rPr lang="en-US" sz="1400" dirty="0" smtClean="0">
                <a:latin typeface="Arial"/>
                <a:cs typeface="Arial"/>
              </a:rPr>
              <a:t>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tất</a:t>
            </a:r>
            <a:r>
              <a:rPr lang="en-US" sz="1400" dirty="0" smtClean="0">
                <a:latin typeface="Arial"/>
                <a:cs typeface="Arial"/>
              </a:rPr>
              <a:t> </a:t>
            </a:r>
            <a:r>
              <a:rPr lang="en-US" sz="1400" dirty="0" err="1" smtClean="0">
                <a:latin typeface="Arial"/>
                <a:cs typeface="Arial"/>
              </a:rPr>
              <a:t>cả</a:t>
            </a:r>
            <a:r>
              <a:rPr lang="en-US" sz="1400" dirty="0" smtClean="0">
                <a:latin typeface="Arial"/>
                <a:cs typeface="Arial"/>
              </a:rPr>
              <a:t> </a:t>
            </a:r>
            <a:r>
              <a:rPr lang="en-US" sz="1400" dirty="0" err="1" smtClean="0">
                <a:latin typeface="Arial"/>
                <a:cs typeface="Arial"/>
              </a:rPr>
              <a:t>tài</a:t>
            </a:r>
            <a:r>
              <a:rPr lang="en-US" sz="1400" dirty="0" smtClean="0">
                <a:latin typeface="Arial"/>
                <a:cs typeface="Arial"/>
              </a:rPr>
              <a:t> </a:t>
            </a:r>
            <a:r>
              <a:rPr lang="en-US" sz="1400" dirty="0" err="1" smtClean="0">
                <a:latin typeface="Arial"/>
                <a:cs typeface="Arial"/>
              </a:rPr>
              <a:t>nguyên</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cách</a:t>
            </a:r>
            <a:r>
              <a:rPr lang="en-US" sz="1400" dirty="0" smtClean="0">
                <a:latin typeface="Arial"/>
                <a:cs typeface="Arial"/>
              </a:rPr>
              <a:t> song song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thực</a:t>
            </a:r>
            <a:r>
              <a:rPr lang="en-US" sz="1400" dirty="0" smtClean="0">
                <a:latin typeface="Arial"/>
                <a:cs typeface="Arial"/>
              </a:rPr>
              <a:t> </a:t>
            </a:r>
            <a:r>
              <a:rPr lang="en-US" sz="1400" dirty="0" err="1" smtClean="0">
                <a:latin typeface="Arial"/>
                <a:cs typeface="Arial"/>
              </a:rPr>
              <a:t>hiện</a:t>
            </a:r>
            <a:r>
              <a:rPr lang="en-US" sz="1400" dirty="0" smtClean="0">
                <a:latin typeface="Arial"/>
                <a:cs typeface="Arial"/>
              </a:rPr>
              <a:t> 3 </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trên</a:t>
            </a:r>
            <a:r>
              <a:rPr lang="en-US" sz="1400" dirty="0" smtClean="0">
                <a:latin typeface="Arial"/>
                <a:cs typeface="Arial"/>
              </a:rPr>
              <a:t> </a:t>
            </a:r>
            <a:r>
              <a:rPr lang="en-US" sz="1400" dirty="0" err="1" smtClean="0">
                <a:latin typeface="Arial"/>
                <a:cs typeface="Arial"/>
              </a:rPr>
              <a:t>nhanh</a:t>
            </a:r>
            <a:r>
              <a:rPr lang="en-US" sz="1400" dirty="0" smtClean="0">
                <a:latin typeface="Arial"/>
                <a:cs typeface="Arial"/>
              </a:rPr>
              <a:t> </a:t>
            </a:r>
            <a:r>
              <a:rPr lang="en-US" sz="1400" dirty="0" err="1" smtClean="0">
                <a:latin typeface="Arial"/>
                <a:cs typeface="Arial"/>
              </a:rPr>
              <a:t>hơn</a:t>
            </a:r>
            <a:r>
              <a:rPr lang="en-US" sz="1400" dirty="0" smtClean="0">
                <a:latin typeface="Arial"/>
                <a:cs typeface="Arial"/>
              </a:rPr>
              <a:t>.</a:t>
            </a:r>
            <a:endParaRPr lang="en-US" sz="1400" dirty="0">
              <a:latin typeface="Arial"/>
              <a:cs typeface="Arial"/>
            </a:endParaRPr>
          </a:p>
        </p:txBody>
      </p:sp>
      <p:sp>
        <p:nvSpPr>
          <p:cNvPr id="4" name="Rectangle 3"/>
          <p:cNvSpPr/>
          <p:nvPr/>
        </p:nvSpPr>
        <p:spPr>
          <a:xfrm>
            <a:off x="609600" y="3581443"/>
            <a:ext cx="2590800" cy="1200329"/>
          </a:xfrm>
          <a:prstGeom prst="rect">
            <a:avLst/>
          </a:prstGeom>
        </p:spPr>
        <p:txBody>
          <a:bodyPr wrap="square">
            <a:spAutoFit/>
          </a:bodyPr>
          <a:lstStyle/>
          <a:p>
            <a:r>
              <a:rPr lang="en-US" sz="1200" b="1" dirty="0" smtClean="0">
                <a:latin typeface="Arial"/>
                <a:cs typeface="Arial"/>
              </a:rPr>
              <a:t>Q: </a:t>
            </a:r>
            <a:r>
              <a:rPr lang="en-US" sz="1200" b="1" dirty="0" err="1" smtClean="0">
                <a:latin typeface="Arial"/>
                <a:cs typeface="Arial"/>
              </a:rPr>
              <a:t>Thông</a:t>
            </a:r>
            <a:r>
              <a:rPr lang="en-US" sz="1200" b="1" dirty="0" smtClean="0">
                <a:latin typeface="Arial"/>
                <a:cs typeface="Arial"/>
              </a:rPr>
              <a:t> </a:t>
            </a:r>
            <a:r>
              <a:rPr lang="en-US" sz="1200" b="1" dirty="0" err="1" smtClean="0">
                <a:latin typeface="Arial"/>
                <a:cs typeface="Arial"/>
              </a:rPr>
              <a:t>lượng</a:t>
            </a:r>
            <a:r>
              <a:rPr lang="en-US" sz="1200" b="1" dirty="0" smtClean="0">
                <a:latin typeface="Arial"/>
                <a:cs typeface="Arial"/>
              </a:rPr>
              <a:t> </a:t>
            </a:r>
            <a:r>
              <a:rPr lang="en-US" sz="1200" b="1" dirty="0" err="1" smtClean="0">
                <a:latin typeface="Arial"/>
                <a:cs typeface="Arial"/>
              </a:rPr>
              <a:t>tăng</a:t>
            </a:r>
            <a:r>
              <a:rPr lang="en-US" sz="1200" b="1" dirty="0" smtClean="0">
                <a:latin typeface="Arial"/>
                <a:cs typeface="Arial"/>
              </a:rPr>
              <a:t> </a:t>
            </a:r>
            <a:r>
              <a:rPr lang="en-US" sz="1200" b="1" dirty="0" err="1" smtClean="0">
                <a:latin typeface="Arial"/>
                <a:cs typeface="Arial"/>
              </a:rPr>
              <a:t>lên</a:t>
            </a:r>
            <a:r>
              <a:rPr lang="en-US" sz="1200" b="1" dirty="0" smtClean="0">
                <a:latin typeface="Arial"/>
                <a:cs typeface="Arial"/>
              </a:rPr>
              <a:t> </a:t>
            </a:r>
            <a:r>
              <a:rPr lang="en-US" sz="1200" b="1" dirty="0" err="1" smtClean="0">
                <a:latin typeface="Arial"/>
                <a:cs typeface="Arial"/>
              </a:rPr>
              <a:t>bao</a:t>
            </a:r>
            <a:r>
              <a:rPr lang="en-US" sz="1200" b="1" dirty="0" smtClean="0">
                <a:latin typeface="Arial"/>
                <a:cs typeface="Arial"/>
              </a:rPr>
              <a:t> </a:t>
            </a:r>
            <a:r>
              <a:rPr lang="en-US" sz="1200" b="1" dirty="0" err="1" smtClean="0">
                <a:latin typeface="Arial"/>
                <a:cs typeface="Arial"/>
              </a:rPr>
              <a:t>nhiêu</a:t>
            </a:r>
            <a:r>
              <a:rPr lang="en-US" sz="1200" b="1" dirty="0" smtClean="0">
                <a:latin typeface="Arial"/>
                <a:cs typeface="Arial"/>
              </a:rPr>
              <a:t> </a:t>
            </a:r>
            <a:r>
              <a:rPr lang="en-US" sz="1200" b="1" dirty="0" err="1" smtClean="0">
                <a:latin typeface="Arial"/>
                <a:cs typeface="Arial"/>
              </a:rPr>
              <a:t>lần</a:t>
            </a:r>
            <a:r>
              <a:rPr lang="en-US" sz="1200" b="1" dirty="0" smtClean="0">
                <a:latin typeface="Arial"/>
                <a:cs typeface="Arial"/>
              </a:rPr>
              <a:t> </a:t>
            </a:r>
            <a:r>
              <a:rPr lang="en-US" sz="1200" b="1" dirty="0" err="1" smtClean="0">
                <a:latin typeface="Arial"/>
                <a:cs typeface="Arial"/>
              </a:rPr>
              <a:t>trong</a:t>
            </a:r>
            <a:r>
              <a:rPr lang="en-US" sz="1200" b="1" dirty="0" smtClean="0">
                <a:latin typeface="Arial"/>
                <a:cs typeface="Arial"/>
              </a:rPr>
              <a:t> </a:t>
            </a:r>
            <a:r>
              <a:rPr lang="en-US" sz="1200" b="1" dirty="0" err="1" smtClean="0">
                <a:latin typeface="Arial"/>
                <a:cs typeface="Arial"/>
              </a:rPr>
              <a:t>đường</a:t>
            </a:r>
            <a:r>
              <a:rPr lang="en-US" sz="1200" b="1" dirty="0" smtClean="0">
                <a:latin typeface="Arial"/>
                <a:cs typeface="Arial"/>
              </a:rPr>
              <a:t> </a:t>
            </a:r>
            <a:r>
              <a:rPr lang="en-US" sz="1200" b="1" dirty="0" err="1" smtClean="0">
                <a:latin typeface="Arial"/>
                <a:cs typeface="Arial"/>
              </a:rPr>
              <a:t>ống</a:t>
            </a:r>
            <a:r>
              <a:rPr lang="en-US" sz="1200" b="1" dirty="0" smtClean="0">
                <a:latin typeface="Arial"/>
                <a:cs typeface="Arial"/>
              </a:rPr>
              <a:t> 5 </a:t>
            </a:r>
            <a:r>
              <a:rPr lang="en-US" sz="1200" b="1" dirty="0" err="1" smtClean="0">
                <a:latin typeface="Arial"/>
                <a:cs typeface="Arial"/>
              </a:rPr>
              <a:t>giai</a:t>
            </a:r>
            <a:r>
              <a:rPr lang="en-US" sz="1200" b="1" dirty="0" smtClean="0">
                <a:latin typeface="Arial"/>
                <a:cs typeface="Arial"/>
              </a:rPr>
              <a:t> </a:t>
            </a:r>
            <a:r>
              <a:rPr lang="en-US" sz="1200" b="1" dirty="0" err="1" smtClean="0">
                <a:latin typeface="Arial"/>
                <a:cs typeface="Arial"/>
              </a:rPr>
              <a:t>đoạn</a:t>
            </a:r>
            <a:r>
              <a:rPr lang="en-US" sz="1200" b="1" dirty="0" smtClean="0">
                <a:latin typeface="Arial"/>
                <a:cs typeface="Arial"/>
              </a:rPr>
              <a:t>?</a:t>
            </a:r>
            <a:endParaRPr lang="en-US" sz="1200" b="1" dirty="0">
              <a:latin typeface="Arial"/>
              <a:cs typeface="Arial"/>
            </a:endParaRPr>
          </a:p>
          <a:p>
            <a:pPr marL="228600" indent="-228600">
              <a:buAutoNum type="arabicPeriod"/>
            </a:pPr>
            <a:r>
              <a:rPr lang="en-US" sz="1200" dirty="0" smtClean="0">
                <a:latin typeface="Arial"/>
                <a:cs typeface="Arial"/>
              </a:rPr>
              <a:t>1.7lần</a:t>
            </a:r>
            <a:endParaRPr lang="en-US" sz="1200" dirty="0">
              <a:latin typeface="Arial"/>
              <a:cs typeface="Arial"/>
            </a:endParaRPr>
          </a:p>
          <a:p>
            <a:pPr marL="228600" indent="-228600">
              <a:buAutoNum type="arabicPeriod"/>
            </a:pPr>
            <a:r>
              <a:rPr lang="en-US" sz="1200" dirty="0" smtClean="0">
                <a:latin typeface="Arial"/>
                <a:cs typeface="Arial"/>
              </a:rPr>
              <a:t>4lần</a:t>
            </a:r>
            <a:endParaRPr lang="en-US" sz="1200" dirty="0">
              <a:latin typeface="Arial"/>
              <a:cs typeface="Arial"/>
            </a:endParaRPr>
          </a:p>
          <a:p>
            <a:pPr marL="228600" indent="-228600">
              <a:buAutoNum type="arabicPeriod"/>
            </a:pPr>
            <a:r>
              <a:rPr lang="en-US" sz="1200" dirty="0" smtClean="0">
                <a:latin typeface="Arial"/>
                <a:cs typeface="Arial"/>
              </a:rPr>
              <a:t>5lần</a:t>
            </a:r>
            <a:endParaRPr lang="en-US" sz="1200" dirty="0">
              <a:latin typeface="Arial"/>
              <a:cs typeface="Arial"/>
            </a:endParaRPr>
          </a:p>
        </p:txBody>
      </p:sp>
      <p:sp>
        <p:nvSpPr>
          <p:cNvPr id="5" name="Rectangle 4"/>
          <p:cNvSpPr/>
          <p:nvPr/>
        </p:nvSpPr>
        <p:spPr>
          <a:xfrm>
            <a:off x="609600" y="4800600"/>
            <a:ext cx="2921268" cy="1569660"/>
          </a:xfrm>
          <a:prstGeom prst="rect">
            <a:avLst/>
          </a:prstGeom>
        </p:spPr>
        <p:txBody>
          <a:bodyPr wrap="square">
            <a:spAutoFit/>
          </a:bodyPr>
          <a:lstStyle/>
          <a:p>
            <a:r>
              <a:rPr lang="en-US" sz="1200" b="1" dirty="0" smtClean="0">
                <a:latin typeface="Arial"/>
                <a:cs typeface="Arial"/>
              </a:rPr>
              <a:t>A: 1.7 </a:t>
            </a:r>
            <a:r>
              <a:rPr lang="en-US" sz="1200" b="1" dirty="0" err="1" smtClean="0">
                <a:latin typeface="Arial"/>
                <a:cs typeface="Arial"/>
              </a:rPr>
              <a:t>lần</a:t>
            </a:r>
            <a:endParaRPr lang="en-US" sz="1200" b="1" dirty="0">
              <a:latin typeface="Arial"/>
              <a:cs typeface="Arial"/>
            </a:endParaRPr>
          </a:p>
          <a:p>
            <a:r>
              <a:rPr lang="en-US" sz="1200" dirty="0" err="1" smtClean="0">
                <a:latin typeface="Arial"/>
                <a:cs typeface="Arial"/>
              </a:rPr>
              <a:t>Đối</a:t>
            </a:r>
            <a:r>
              <a:rPr lang="en-US" sz="1200" dirty="0" smtClean="0">
                <a:latin typeface="Arial"/>
                <a:cs typeface="Arial"/>
              </a:rPr>
              <a:t> </a:t>
            </a:r>
            <a:r>
              <a:rPr lang="en-US" sz="1200" dirty="0" err="1" smtClean="0">
                <a:latin typeface="Arial"/>
                <a:cs typeface="Arial"/>
              </a:rPr>
              <a:t>với</a:t>
            </a:r>
            <a:r>
              <a:rPr lang="en-US" sz="1200" dirty="0" smtClean="0">
                <a:latin typeface="Arial"/>
                <a:cs typeface="Arial"/>
              </a:rPr>
              <a:t> </a:t>
            </a:r>
            <a:r>
              <a:rPr lang="en-US" sz="1200" dirty="0" err="1" smtClean="0">
                <a:latin typeface="Arial"/>
                <a:cs typeface="Arial"/>
              </a:rPr>
              <a:t>đường</a:t>
            </a:r>
            <a:r>
              <a:rPr lang="en-US" sz="1200" dirty="0" smtClean="0">
                <a:latin typeface="Arial"/>
                <a:cs typeface="Arial"/>
              </a:rPr>
              <a:t> </a:t>
            </a:r>
            <a:r>
              <a:rPr lang="en-US" sz="1200" dirty="0" err="1" smtClean="0">
                <a:latin typeface="Arial"/>
                <a:cs typeface="Arial"/>
              </a:rPr>
              <a:t>ống</a:t>
            </a:r>
            <a:r>
              <a:rPr lang="en-US" sz="1200" dirty="0" smtClean="0">
                <a:latin typeface="Arial"/>
                <a:cs typeface="Arial"/>
              </a:rPr>
              <a:t>,</a:t>
            </a:r>
            <a:r>
              <a:rPr lang="en-US" sz="1200" b="1" dirty="0" smtClean="0">
                <a:latin typeface="Arial"/>
                <a:cs typeface="Arial"/>
              </a:rPr>
              <a:t> throughput </a:t>
            </a:r>
            <a:r>
              <a:rPr lang="en-US" sz="1200" dirty="0" err="1" smtClean="0">
                <a:latin typeface="Arial"/>
                <a:cs typeface="Arial"/>
              </a:rPr>
              <a:t>là</a:t>
            </a:r>
            <a:r>
              <a:rPr lang="en-US" sz="1200" dirty="0" smtClean="0">
                <a:latin typeface="Arial"/>
                <a:cs typeface="Arial"/>
              </a:rPr>
              <a:t> </a:t>
            </a:r>
            <a:r>
              <a:rPr lang="en-US" sz="1200" dirty="0" err="1" smtClean="0">
                <a:latin typeface="Arial"/>
                <a:cs typeface="Arial"/>
              </a:rPr>
              <a:t>một</a:t>
            </a:r>
            <a:r>
              <a:rPr lang="en-US" sz="1200" dirty="0" smtClean="0">
                <a:latin typeface="Arial"/>
                <a:cs typeface="Arial"/>
              </a:rPr>
              <a:t> </a:t>
            </a:r>
            <a:r>
              <a:rPr lang="en-US" sz="1200" dirty="0" err="1" smtClean="0">
                <a:latin typeface="Arial"/>
                <a:cs typeface="Arial"/>
              </a:rPr>
              <a:t>lênh</a:t>
            </a:r>
            <a:r>
              <a:rPr lang="en-US" sz="1200" dirty="0" smtClean="0">
                <a:latin typeface="Arial"/>
                <a:cs typeface="Arial"/>
              </a:rPr>
              <a:t> </a:t>
            </a:r>
            <a:r>
              <a:rPr lang="en-US" sz="1200" dirty="0" err="1" smtClean="0">
                <a:latin typeface="Arial"/>
                <a:cs typeface="Arial"/>
              </a:rPr>
              <a:t>trong</a:t>
            </a:r>
            <a:r>
              <a:rPr lang="en-US" sz="1200" dirty="0" smtClean="0">
                <a:latin typeface="Arial"/>
                <a:cs typeface="Arial"/>
              </a:rPr>
              <a:t> </a:t>
            </a:r>
            <a:r>
              <a:rPr lang="en-US" sz="1200" dirty="0" err="1" smtClean="0">
                <a:latin typeface="Arial"/>
                <a:cs typeface="Arial"/>
              </a:rPr>
              <a:t>mỗi</a:t>
            </a:r>
            <a:r>
              <a:rPr lang="en-US" sz="1200" dirty="0" smtClean="0">
                <a:latin typeface="Arial"/>
                <a:cs typeface="Arial"/>
              </a:rPr>
              <a:t> 200ps </a:t>
            </a:r>
            <a:r>
              <a:rPr lang="en-US" sz="1200" dirty="0" err="1" smtClean="0">
                <a:latin typeface="Arial"/>
                <a:cs typeface="Arial"/>
              </a:rPr>
              <a:t>và</a:t>
            </a:r>
            <a:r>
              <a:rPr lang="en-US" sz="1200" dirty="0" smtClean="0">
                <a:latin typeface="Arial"/>
                <a:cs typeface="Arial"/>
              </a:rPr>
              <a:t> 800ps </a:t>
            </a:r>
            <a:r>
              <a:rPr lang="en-US" sz="1200" dirty="0" err="1" smtClean="0">
                <a:latin typeface="Arial"/>
                <a:cs typeface="Arial"/>
              </a:rPr>
              <a:t>không</a:t>
            </a:r>
            <a:r>
              <a:rPr lang="en-US" sz="1200" dirty="0" smtClean="0">
                <a:latin typeface="Arial"/>
                <a:cs typeface="Arial"/>
              </a:rPr>
              <a:t> </a:t>
            </a:r>
            <a:r>
              <a:rPr lang="en-US" sz="1200" dirty="0" err="1" smtClean="0">
                <a:latin typeface="Arial"/>
                <a:cs typeface="Arial"/>
              </a:rPr>
              <a:t>có</a:t>
            </a:r>
            <a:r>
              <a:rPr lang="en-US" sz="1200" dirty="0" smtClean="0">
                <a:latin typeface="Arial"/>
                <a:cs typeface="Arial"/>
              </a:rPr>
              <a:t> </a:t>
            </a:r>
            <a:r>
              <a:rPr lang="en-US" sz="1200" dirty="0" err="1" smtClean="0">
                <a:latin typeface="Arial"/>
                <a:cs typeface="Arial"/>
              </a:rPr>
              <a:t>không</a:t>
            </a:r>
            <a:r>
              <a:rPr lang="en-US" sz="1200" dirty="0" smtClean="0">
                <a:latin typeface="Arial"/>
                <a:cs typeface="Arial"/>
              </a:rPr>
              <a:t> </a:t>
            </a:r>
            <a:r>
              <a:rPr lang="en-US" sz="1200" dirty="0" err="1" smtClean="0">
                <a:latin typeface="Arial"/>
                <a:cs typeface="Arial"/>
              </a:rPr>
              <a:t>đường</a:t>
            </a:r>
            <a:r>
              <a:rPr lang="en-US" sz="1200" dirty="0" smtClean="0">
                <a:latin typeface="Arial"/>
                <a:cs typeface="Arial"/>
              </a:rPr>
              <a:t> </a:t>
            </a:r>
            <a:r>
              <a:rPr lang="en-US" sz="1200" dirty="0" err="1" smtClean="0">
                <a:latin typeface="Arial"/>
                <a:cs typeface="Arial"/>
              </a:rPr>
              <a:t>ống</a:t>
            </a:r>
            <a:r>
              <a:rPr lang="en-US" sz="1200" dirty="0" smtClean="0">
                <a:latin typeface="Arial"/>
                <a:cs typeface="Arial"/>
              </a:rPr>
              <a:t> </a:t>
            </a:r>
            <a:r>
              <a:rPr lang="en-US" sz="1200" dirty="0" err="1" smtClean="0">
                <a:latin typeface="Arial"/>
                <a:cs typeface="Arial"/>
              </a:rPr>
              <a:t>hóa</a:t>
            </a:r>
            <a:r>
              <a:rPr lang="en-US" sz="1200" dirty="0" smtClean="0">
                <a:latin typeface="Arial"/>
                <a:cs typeface="Arial"/>
              </a:rPr>
              <a:t>. </a:t>
            </a:r>
            <a:r>
              <a:rPr lang="en-US" sz="1200" dirty="0" err="1" smtClean="0">
                <a:latin typeface="Arial"/>
                <a:cs typeface="Arial"/>
              </a:rPr>
              <a:t>Tuy</a:t>
            </a:r>
            <a:r>
              <a:rPr lang="en-US" sz="1200" dirty="0" smtClean="0">
                <a:latin typeface="Arial"/>
                <a:cs typeface="Arial"/>
              </a:rPr>
              <a:t> </a:t>
            </a:r>
            <a:r>
              <a:rPr lang="en-US" sz="1200" dirty="0" err="1" smtClean="0">
                <a:latin typeface="Arial"/>
                <a:cs typeface="Arial"/>
              </a:rPr>
              <a:t>nhiên</a:t>
            </a:r>
            <a:r>
              <a:rPr lang="en-US" sz="1200" dirty="0" smtClean="0">
                <a:latin typeface="Arial"/>
                <a:cs typeface="Arial"/>
              </a:rPr>
              <a:t> </a:t>
            </a:r>
            <a:r>
              <a:rPr lang="en-US" sz="1200" dirty="0" err="1" smtClean="0">
                <a:latin typeface="Arial"/>
                <a:cs typeface="Arial"/>
              </a:rPr>
              <a:t>phải</a:t>
            </a:r>
            <a:r>
              <a:rPr lang="en-US" sz="1200" dirty="0" smtClean="0">
                <a:latin typeface="Arial"/>
                <a:cs typeface="Arial"/>
              </a:rPr>
              <a:t> </a:t>
            </a:r>
            <a:r>
              <a:rPr lang="en-US" sz="1200" dirty="0" err="1" smtClean="0">
                <a:latin typeface="Arial"/>
                <a:cs typeface="Arial"/>
              </a:rPr>
              <a:t>tăng</a:t>
            </a:r>
            <a:r>
              <a:rPr lang="en-US" sz="1200" dirty="0" smtClean="0">
                <a:latin typeface="Arial"/>
                <a:cs typeface="Arial"/>
              </a:rPr>
              <a:t> </a:t>
            </a:r>
            <a:r>
              <a:rPr lang="en-US" sz="1200" dirty="0" err="1" smtClean="0">
                <a:latin typeface="Arial"/>
                <a:cs typeface="Arial"/>
              </a:rPr>
              <a:t>độ</a:t>
            </a:r>
            <a:r>
              <a:rPr lang="en-US" sz="1200" dirty="0" smtClean="0">
                <a:latin typeface="Arial"/>
                <a:cs typeface="Arial"/>
              </a:rPr>
              <a:t> </a:t>
            </a:r>
            <a:r>
              <a:rPr lang="en-US" sz="1200" dirty="0" err="1" smtClean="0">
                <a:latin typeface="Arial"/>
                <a:cs typeface="Arial"/>
              </a:rPr>
              <a:t>trễ</a:t>
            </a:r>
            <a:r>
              <a:rPr lang="en-US" sz="1200" dirty="0" smtClean="0">
                <a:latin typeface="Arial"/>
                <a:cs typeface="Arial"/>
              </a:rPr>
              <a:t> </a:t>
            </a:r>
            <a:r>
              <a:rPr lang="en-US" sz="1200" dirty="0" err="1" smtClean="0">
                <a:latin typeface="Arial"/>
                <a:cs typeface="Arial"/>
              </a:rPr>
              <a:t>lênh</a:t>
            </a:r>
            <a:r>
              <a:rPr lang="en-US" sz="1200" dirty="0" smtClean="0">
                <a:latin typeface="Arial"/>
                <a:cs typeface="Arial"/>
              </a:rPr>
              <a:t> </a:t>
            </a:r>
            <a:r>
              <a:rPr lang="en-US" sz="1200" dirty="0" err="1" smtClean="0">
                <a:latin typeface="Arial"/>
                <a:cs typeface="Arial"/>
              </a:rPr>
              <a:t>tới</a:t>
            </a:r>
            <a:r>
              <a:rPr lang="en-US" sz="1200" dirty="0" smtClean="0">
                <a:latin typeface="Arial"/>
                <a:cs typeface="Arial"/>
              </a:rPr>
              <a:t> 1000ps </a:t>
            </a:r>
            <a:r>
              <a:rPr lang="en-US" sz="1200" dirty="0" err="1" smtClean="0">
                <a:latin typeface="Arial"/>
                <a:cs typeface="Arial"/>
              </a:rPr>
              <a:t>trên</a:t>
            </a:r>
            <a:r>
              <a:rPr lang="en-US" sz="1200" dirty="0" smtClean="0">
                <a:latin typeface="Arial"/>
                <a:cs typeface="Arial"/>
              </a:rPr>
              <a:t> </a:t>
            </a:r>
            <a:r>
              <a:rPr lang="en-US" sz="1200" dirty="0" err="1" smtClean="0">
                <a:latin typeface="Arial"/>
                <a:cs typeface="Arial"/>
              </a:rPr>
              <a:t>một</a:t>
            </a:r>
            <a:r>
              <a:rPr lang="en-US" sz="1200" dirty="0" smtClean="0">
                <a:latin typeface="Arial"/>
                <a:cs typeface="Arial"/>
              </a:rPr>
              <a:t> </a:t>
            </a:r>
            <a:r>
              <a:rPr lang="en-US" sz="1200" dirty="0" err="1" smtClean="0">
                <a:latin typeface="Arial"/>
                <a:cs typeface="Arial"/>
              </a:rPr>
              <a:t>lệnh</a:t>
            </a:r>
            <a:r>
              <a:rPr lang="en-US" sz="1200" dirty="0" smtClean="0">
                <a:latin typeface="Arial"/>
                <a:cs typeface="Arial"/>
              </a:rPr>
              <a:t> </a:t>
            </a:r>
            <a:r>
              <a:rPr lang="en-US" sz="1200" dirty="0" err="1" smtClean="0">
                <a:latin typeface="Arial"/>
                <a:cs typeface="Arial"/>
              </a:rPr>
              <a:t>để</a:t>
            </a:r>
            <a:r>
              <a:rPr lang="en-US" sz="1200" dirty="0" smtClean="0">
                <a:latin typeface="Arial"/>
                <a:cs typeface="Arial"/>
              </a:rPr>
              <a:t> </a:t>
            </a:r>
            <a:r>
              <a:rPr lang="en-US" sz="1200" dirty="0" err="1" smtClean="0">
                <a:latin typeface="Arial"/>
                <a:cs typeface="Arial"/>
              </a:rPr>
              <a:t>cân</a:t>
            </a:r>
            <a:r>
              <a:rPr lang="en-US" sz="1200" dirty="0" smtClean="0">
                <a:latin typeface="Arial"/>
                <a:cs typeface="Arial"/>
              </a:rPr>
              <a:t> </a:t>
            </a:r>
            <a:r>
              <a:rPr lang="en-US" sz="1200" dirty="0" err="1" smtClean="0">
                <a:latin typeface="Arial"/>
                <a:cs typeface="Arial"/>
              </a:rPr>
              <a:t>bằng</a:t>
            </a:r>
            <a:r>
              <a:rPr lang="en-US" sz="1200" dirty="0" smtClean="0">
                <a:latin typeface="Arial"/>
                <a:cs typeface="Arial"/>
              </a:rPr>
              <a:t> 5 </a:t>
            </a:r>
            <a:r>
              <a:rPr lang="en-US" sz="1200" dirty="0" err="1" smtClean="0">
                <a:latin typeface="Arial"/>
                <a:cs typeface="Arial"/>
              </a:rPr>
              <a:t>pha</a:t>
            </a:r>
            <a:r>
              <a:rPr lang="en-US" sz="1200" dirty="0" smtClean="0">
                <a:latin typeface="Arial"/>
                <a:cs typeface="Arial"/>
              </a:rPr>
              <a:t> </a:t>
            </a:r>
            <a:r>
              <a:rPr lang="en-US" sz="1200" dirty="0" err="1" smtClean="0">
                <a:latin typeface="Arial"/>
                <a:cs typeface="Arial"/>
              </a:rPr>
              <a:t>đường</a:t>
            </a:r>
            <a:r>
              <a:rPr lang="en-US" sz="1200" dirty="0" smtClean="0">
                <a:latin typeface="Arial"/>
                <a:cs typeface="Arial"/>
              </a:rPr>
              <a:t> </a:t>
            </a:r>
            <a:r>
              <a:rPr lang="en-US" sz="1200" dirty="0" err="1" smtClean="0">
                <a:latin typeface="Arial"/>
                <a:cs typeface="Arial"/>
              </a:rPr>
              <a:t>ống</a:t>
            </a:r>
            <a:r>
              <a:rPr lang="en-US" sz="1200" dirty="0" smtClean="0">
                <a:latin typeface="Arial"/>
                <a:cs typeface="Arial"/>
              </a:rPr>
              <a:t>. </a:t>
            </a:r>
            <a:r>
              <a:rPr lang="en-US" sz="1200" dirty="0" err="1" smtClean="0">
                <a:latin typeface="Arial"/>
                <a:cs typeface="Arial"/>
              </a:rPr>
              <a:t>Tốc</a:t>
            </a:r>
            <a:r>
              <a:rPr lang="en-US" sz="1200" dirty="0" smtClean="0">
                <a:latin typeface="Arial"/>
                <a:cs typeface="Arial"/>
              </a:rPr>
              <a:t> </a:t>
            </a:r>
            <a:r>
              <a:rPr lang="en-US" sz="1200" dirty="0" err="1" smtClean="0">
                <a:latin typeface="Arial"/>
                <a:cs typeface="Arial"/>
              </a:rPr>
              <a:t>độ</a:t>
            </a:r>
            <a:r>
              <a:rPr lang="en-US" sz="1200" dirty="0" smtClean="0">
                <a:latin typeface="Arial"/>
                <a:cs typeface="Arial"/>
              </a:rPr>
              <a:t> </a:t>
            </a:r>
            <a:r>
              <a:rPr lang="en-US" sz="1200" dirty="0" err="1" smtClean="0">
                <a:latin typeface="Arial"/>
                <a:cs typeface="Arial"/>
              </a:rPr>
              <a:t>tuyệt</a:t>
            </a:r>
            <a:r>
              <a:rPr lang="en-US" sz="1200" dirty="0" smtClean="0">
                <a:latin typeface="Arial"/>
                <a:cs typeface="Arial"/>
              </a:rPr>
              <a:t> </a:t>
            </a:r>
            <a:r>
              <a:rPr lang="en-US" sz="1200" dirty="0" err="1" smtClean="0">
                <a:latin typeface="Arial"/>
                <a:cs typeface="Arial"/>
              </a:rPr>
              <a:t>đối</a:t>
            </a:r>
            <a:r>
              <a:rPr lang="en-US" sz="1200" dirty="0" smtClean="0">
                <a:latin typeface="Arial"/>
                <a:cs typeface="Arial"/>
              </a:rPr>
              <a:t> </a:t>
            </a:r>
            <a:r>
              <a:rPr lang="en-US" sz="1200" dirty="0" err="1" smtClean="0">
                <a:latin typeface="Arial"/>
                <a:cs typeface="Arial"/>
              </a:rPr>
              <a:t>cho</a:t>
            </a:r>
            <a:r>
              <a:rPr lang="en-US" sz="1200" dirty="0" smtClean="0">
                <a:latin typeface="Arial"/>
                <a:cs typeface="Arial"/>
              </a:rPr>
              <a:t> 3 </a:t>
            </a:r>
            <a:r>
              <a:rPr lang="en-US" sz="1200" dirty="0" err="1" smtClean="0">
                <a:latin typeface="Arial"/>
                <a:cs typeface="Arial"/>
              </a:rPr>
              <a:t>lệnh</a:t>
            </a:r>
            <a:r>
              <a:rPr lang="en-US" sz="1200" dirty="0" smtClean="0">
                <a:latin typeface="Arial"/>
                <a:cs typeface="Arial"/>
              </a:rPr>
              <a:t> </a:t>
            </a:r>
            <a:r>
              <a:rPr lang="en-US" sz="1200" dirty="0" err="1" smtClean="0">
                <a:latin typeface="Arial"/>
                <a:cs typeface="Arial"/>
              </a:rPr>
              <a:t>riêng</a:t>
            </a:r>
            <a:r>
              <a:rPr lang="en-US" sz="1200" dirty="0" smtClean="0">
                <a:latin typeface="Arial"/>
                <a:cs typeface="Arial"/>
              </a:rPr>
              <a:t> </a:t>
            </a:r>
            <a:r>
              <a:rPr lang="en-US" sz="1200" dirty="0" err="1" smtClean="0">
                <a:latin typeface="Arial"/>
                <a:cs typeface="Arial"/>
              </a:rPr>
              <a:t>biệt</a:t>
            </a:r>
            <a:r>
              <a:rPr lang="en-US" sz="1200" dirty="0" smtClean="0">
                <a:latin typeface="Arial"/>
                <a:cs typeface="Arial"/>
              </a:rPr>
              <a:t> </a:t>
            </a:r>
            <a:r>
              <a:rPr lang="en-US" sz="1200" dirty="0" err="1" smtClean="0">
                <a:latin typeface="Arial"/>
                <a:cs typeface="Arial"/>
              </a:rPr>
              <a:t>là</a:t>
            </a:r>
            <a:r>
              <a:rPr lang="en-US" sz="1200" dirty="0" smtClean="0">
                <a:latin typeface="Arial"/>
                <a:cs typeface="Arial"/>
              </a:rPr>
              <a:t> </a:t>
            </a:r>
            <a:r>
              <a:rPr lang="en-US" sz="1200" dirty="0">
                <a:latin typeface="Arial"/>
                <a:cs typeface="Arial"/>
              </a:rPr>
              <a:t> </a:t>
            </a:r>
            <a:r>
              <a:rPr lang="en-US" sz="1200" dirty="0" smtClean="0">
                <a:latin typeface="Arial"/>
                <a:cs typeface="Arial"/>
              </a:rPr>
              <a:t>1.7x (1400ps/2400ps</a:t>
            </a:r>
            <a:r>
              <a:rPr lang="en-US" sz="1200" dirty="0">
                <a:latin typeface="Arial"/>
                <a:cs typeface="Arial"/>
              </a:rPr>
              <a:t>).</a:t>
            </a:r>
          </a:p>
        </p:txBody>
      </p:sp>
    </p:spTree>
    <p:extLst>
      <p:ext uri="{BB962C8B-B14F-4D97-AF65-F5344CB8AC3E}">
        <p14:creationId xmlns:p14="http://schemas.microsoft.com/office/powerpoint/2010/main" val="3412229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Nhanh</a:t>
            </a:r>
            <a:r>
              <a:rPr lang="en-US" b="1" dirty="0" smtClean="0">
                <a:latin typeface="Arial"/>
                <a:cs typeface="Arial"/>
              </a:rPr>
              <a:t> </a:t>
            </a:r>
            <a:r>
              <a:rPr lang="en-US" b="1" dirty="0" err="1" smtClean="0">
                <a:latin typeface="Arial"/>
                <a:cs typeface="Arial"/>
              </a:rPr>
              <a:t>hơn</a:t>
            </a:r>
            <a:r>
              <a:rPr lang="en-US" b="1" dirty="0" smtClean="0">
                <a:latin typeface="Arial"/>
                <a:cs typeface="Arial"/>
              </a:rPr>
              <a:t> </a:t>
            </a:r>
            <a:r>
              <a:rPr lang="en-US" b="1" dirty="0" err="1" smtClean="0">
                <a:latin typeface="Arial"/>
                <a:cs typeface="Arial"/>
              </a:rPr>
              <a:t>bao</a:t>
            </a:r>
            <a:r>
              <a:rPr lang="en-US" b="1" dirty="0" smtClean="0">
                <a:latin typeface="Arial"/>
                <a:cs typeface="Arial"/>
              </a:rPr>
              <a:t> </a:t>
            </a:r>
            <a:r>
              <a:rPr lang="en-US" b="1" dirty="0" err="1" smtClean="0">
                <a:latin typeface="Arial"/>
                <a:cs typeface="Arial"/>
              </a:rPr>
              <a:t>nhiêu</a:t>
            </a:r>
            <a:r>
              <a:rPr lang="en-US" b="1" dirty="0" smtClean="0">
                <a:latin typeface="Arial"/>
                <a:cs typeface="Arial"/>
              </a:rPr>
              <a:t>?</a:t>
            </a:r>
            <a:endParaRPr lang="en-US" dirty="0">
              <a:latin typeface="Arial"/>
              <a:cs typeface="Arial"/>
            </a:endParaRPr>
          </a:p>
        </p:txBody>
      </p:sp>
      <p:sp>
        <p:nvSpPr>
          <p:cNvPr id="3" name="Rectangle 2"/>
          <p:cNvSpPr/>
          <p:nvPr/>
        </p:nvSpPr>
        <p:spPr>
          <a:xfrm>
            <a:off x="533400" y="2438400"/>
            <a:ext cx="8230402" cy="3693319"/>
          </a:xfrm>
          <a:prstGeom prst="rect">
            <a:avLst/>
          </a:prstGeom>
        </p:spPr>
        <p:txBody>
          <a:bodyPr wrap="square">
            <a:spAutoFit/>
          </a:bodyPr>
          <a:lstStyle/>
          <a:p>
            <a:r>
              <a:rPr lang="en-US" dirty="0">
                <a:latin typeface="Arial"/>
                <a:cs typeface="Arial"/>
              </a:rPr>
              <a:t>• </a:t>
            </a:r>
            <a:r>
              <a:rPr lang="en-US" dirty="0" err="1" smtClean="0">
                <a:latin typeface="Arial"/>
                <a:cs typeface="Arial"/>
              </a:rPr>
              <a:t>Tăng</a:t>
            </a:r>
            <a:r>
              <a:rPr lang="en-US" dirty="0" smtClean="0">
                <a:latin typeface="Arial"/>
                <a:cs typeface="Arial"/>
              </a:rPr>
              <a:t> </a:t>
            </a:r>
            <a:r>
              <a:rPr lang="en-US" dirty="0" err="1" smtClean="0">
                <a:latin typeface="Arial"/>
                <a:cs typeface="Arial"/>
              </a:rPr>
              <a:t>tốc</a:t>
            </a:r>
            <a:r>
              <a:rPr lang="en-US" dirty="0" smtClean="0">
                <a:latin typeface="Arial"/>
                <a:cs typeface="Arial"/>
              </a:rPr>
              <a:t> </a:t>
            </a:r>
            <a:r>
              <a:rPr lang="en-US" b="1" dirty="0" smtClean="0">
                <a:latin typeface="Arial"/>
                <a:cs typeface="Arial"/>
              </a:rPr>
              <a:t>Pipeline </a:t>
            </a:r>
            <a:endParaRPr lang="en-US" b="1" dirty="0">
              <a:latin typeface="Arial"/>
              <a:cs typeface="Arial"/>
            </a:endParaRPr>
          </a:p>
          <a:p>
            <a:pPr lvl="1"/>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tất</a:t>
            </a:r>
            <a:r>
              <a:rPr lang="en-US" dirty="0" smtClean="0">
                <a:latin typeface="Arial"/>
                <a:cs typeface="Arial"/>
              </a:rPr>
              <a:t> </a:t>
            </a:r>
            <a:r>
              <a:rPr lang="en-US" dirty="0" err="1" smtClean="0">
                <a:latin typeface="Arial"/>
                <a:cs typeface="Arial"/>
              </a:rPr>
              <a:t>cả</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pha</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cùng</a:t>
            </a:r>
            <a:r>
              <a:rPr lang="en-US" dirty="0" smtClean="0">
                <a:latin typeface="Arial"/>
                <a:cs typeface="Arial"/>
              </a:rPr>
              <a:t> </a:t>
            </a:r>
            <a:r>
              <a:rPr lang="en-US" dirty="0" err="1" smtClean="0">
                <a:latin typeface="Arial"/>
                <a:cs typeface="Arial"/>
              </a:rPr>
              <a:t>chiều</a:t>
            </a:r>
            <a:r>
              <a:rPr lang="en-US" dirty="0" smtClean="0">
                <a:latin typeface="Arial"/>
                <a:cs typeface="Arial"/>
              </a:rPr>
              <a:t> </a:t>
            </a:r>
            <a:r>
              <a:rPr lang="en-US" dirty="0" err="1" smtClean="0">
                <a:latin typeface="Arial"/>
                <a:cs typeface="Arial"/>
              </a:rPr>
              <a:t>dài</a:t>
            </a:r>
            <a:r>
              <a:rPr lang="en-US" dirty="0">
                <a:latin typeface="Arial"/>
                <a:cs typeface="Arial"/>
              </a:rPr>
              <a:t>.</a:t>
            </a:r>
            <a:endParaRPr lang="en-US" dirty="0" smtClean="0">
              <a:latin typeface="Arial"/>
              <a:cs typeface="Arial"/>
            </a:endParaRPr>
          </a:p>
          <a:p>
            <a:endParaRPr lang="en-US" dirty="0">
              <a:latin typeface="Arial"/>
              <a:cs typeface="Arial"/>
            </a:endParaRPr>
          </a:p>
          <a:p>
            <a:endParaRPr lang="en-US" dirty="0" smtClean="0">
              <a:latin typeface="Arial"/>
              <a:cs typeface="Arial"/>
            </a:endParaRPr>
          </a:p>
          <a:p>
            <a:endParaRPr lang="en-US" dirty="0">
              <a:latin typeface="Arial"/>
              <a:cs typeface="Arial"/>
            </a:endParaRPr>
          </a:p>
          <a:p>
            <a:r>
              <a:rPr lang="en-US" dirty="0">
                <a:latin typeface="Arial"/>
                <a:cs typeface="Arial"/>
              </a:rPr>
              <a:t>• </a:t>
            </a:r>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 Pipelined</a:t>
            </a:r>
            <a:endParaRPr lang="en-US" b="1" dirty="0">
              <a:latin typeface="Arial"/>
              <a:cs typeface="Arial"/>
            </a:endParaRPr>
          </a:p>
          <a:p>
            <a:pPr lvl="1"/>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giặt</a:t>
            </a:r>
            <a:r>
              <a:rPr lang="en-US" dirty="0" smtClean="0">
                <a:latin typeface="Arial"/>
                <a:cs typeface="Arial"/>
              </a:rPr>
              <a:t> </a:t>
            </a:r>
            <a:r>
              <a:rPr lang="en-US" dirty="0" err="1" smtClean="0">
                <a:latin typeface="Arial"/>
                <a:cs typeface="Arial"/>
              </a:rPr>
              <a:t>là</a:t>
            </a:r>
            <a:r>
              <a:rPr lang="en-US" dirty="0" smtClean="0">
                <a:latin typeface="Arial"/>
                <a:cs typeface="Arial"/>
              </a:rPr>
              <a:t> = 4h/4 </a:t>
            </a:r>
            <a:r>
              <a:rPr lang="en-US" dirty="0" err="1" smtClean="0">
                <a:latin typeface="Arial"/>
                <a:cs typeface="Arial"/>
              </a:rPr>
              <a:t>giai</a:t>
            </a:r>
            <a:r>
              <a:rPr lang="en-US" dirty="0" smtClean="0">
                <a:latin typeface="Arial"/>
                <a:cs typeface="Arial"/>
              </a:rPr>
              <a:t> </a:t>
            </a:r>
            <a:r>
              <a:rPr lang="en-US" dirty="0" err="1" smtClean="0">
                <a:latin typeface="Arial"/>
                <a:cs typeface="Arial"/>
              </a:rPr>
              <a:t>đoạn</a:t>
            </a:r>
            <a:r>
              <a:rPr lang="en-US" dirty="0" smtClean="0">
                <a:latin typeface="Arial"/>
                <a:cs typeface="Arial"/>
              </a:rPr>
              <a:t> = </a:t>
            </a:r>
            <a:r>
              <a:rPr lang="en-US" b="1" dirty="0" smtClean="0">
                <a:latin typeface="Arial"/>
                <a:cs typeface="Arial"/>
              </a:rPr>
              <a:t>1 load /1h </a:t>
            </a:r>
            <a:r>
              <a:rPr lang="en-US" dirty="0" smtClean="0">
                <a:latin typeface="Arial"/>
                <a:cs typeface="Arial"/>
              </a:rPr>
              <a:t>(throughput</a:t>
            </a:r>
            <a:r>
              <a:rPr lang="en-US" dirty="0">
                <a:latin typeface="Arial"/>
                <a:cs typeface="Arial"/>
              </a:rPr>
              <a:t>)</a:t>
            </a:r>
          </a:p>
          <a:p>
            <a:pPr lvl="1"/>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ô</a:t>
            </a:r>
            <a:r>
              <a:rPr lang="en-US" dirty="0" smtClean="0">
                <a:latin typeface="Arial"/>
                <a:cs typeface="Arial"/>
              </a:rPr>
              <a:t> </a:t>
            </a:r>
            <a:r>
              <a:rPr lang="en-US" dirty="0" err="1" smtClean="0">
                <a:latin typeface="Arial"/>
                <a:cs typeface="Arial"/>
              </a:rPr>
              <a:t>tô</a:t>
            </a:r>
            <a:r>
              <a:rPr lang="en-US" dirty="0" smtClean="0">
                <a:latin typeface="Arial"/>
                <a:cs typeface="Arial"/>
              </a:rPr>
              <a:t> = 4h/4 </a:t>
            </a:r>
            <a:r>
              <a:rPr lang="en-US" dirty="0" err="1" smtClean="0">
                <a:latin typeface="Arial"/>
                <a:cs typeface="Arial"/>
              </a:rPr>
              <a:t>giai</a:t>
            </a:r>
            <a:r>
              <a:rPr lang="en-US" dirty="0" smtClean="0">
                <a:latin typeface="Arial"/>
                <a:cs typeface="Arial"/>
              </a:rPr>
              <a:t> </a:t>
            </a:r>
            <a:r>
              <a:rPr lang="en-US" dirty="0" err="1" smtClean="0">
                <a:latin typeface="Arial"/>
                <a:cs typeface="Arial"/>
              </a:rPr>
              <a:t>đoạn</a:t>
            </a:r>
            <a:r>
              <a:rPr lang="en-US" dirty="0" smtClean="0">
                <a:latin typeface="Arial"/>
                <a:cs typeface="Arial"/>
              </a:rPr>
              <a:t> = </a:t>
            </a:r>
            <a:r>
              <a:rPr lang="en-US" b="1" dirty="0" smtClean="0">
                <a:latin typeface="Arial"/>
                <a:cs typeface="Arial"/>
              </a:rPr>
              <a:t>1 car /1h </a:t>
            </a:r>
            <a:r>
              <a:rPr lang="en-US" dirty="0" smtClean="0">
                <a:latin typeface="Arial"/>
                <a:cs typeface="Arial"/>
              </a:rPr>
              <a:t>(throughput</a:t>
            </a:r>
            <a:r>
              <a:rPr lang="en-US" dirty="0">
                <a:latin typeface="Arial"/>
                <a:cs typeface="Arial"/>
              </a:rPr>
              <a:t>)</a:t>
            </a:r>
          </a:p>
          <a:p>
            <a:r>
              <a:rPr lang="en-US" dirty="0">
                <a:latin typeface="Arial"/>
                <a:cs typeface="Arial"/>
              </a:rPr>
              <a:t>• </a:t>
            </a:r>
            <a:r>
              <a:rPr lang="en-US" b="1" dirty="0" err="1" smtClean="0">
                <a:latin typeface="Arial"/>
                <a:cs typeface="Arial"/>
              </a:rPr>
              <a:t>Nhưng</a:t>
            </a:r>
            <a:r>
              <a:rPr lang="en-US" b="1" dirty="0" smtClean="0">
                <a:latin typeface="Arial"/>
                <a:cs typeface="Arial"/>
              </a:rPr>
              <a:t>  </a:t>
            </a:r>
          </a:p>
          <a:p>
            <a:pPr lvl="1"/>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cho</a:t>
            </a:r>
            <a:r>
              <a:rPr lang="en-US" dirty="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giặt</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vẫn</a:t>
            </a:r>
            <a:r>
              <a:rPr lang="en-US" dirty="0" smtClean="0">
                <a:latin typeface="Arial"/>
                <a:cs typeface="Arial"/>
              </a:rPr>
              <a:t> </a:t>
            </a:r>
            <a:r>
              <a:rPr lang="en-US" dirty="0" err="1" smtClean="0">
                <a:latin typeface="Arial"/>
                <a:cs typeface="Arial"/>
              </a:rPr>
              <a:t>là</a:t>
            </a:r>
            <a:r>
              <a:rPr lang="en-US" dirty="0">
                <a:latin typeface="Arial"/>
                <a:cs typeface="Arial"/>
              </a:rPr>
              <a:t> </a:t>
            </a:r>
            <a:r>
              <a:rPr lang="en-US" b="1" dirty="0" smtClean="0">
                <a:latin typeface="Arial"/>
                <a:cs typeface="Arial"/>
              </a:rPr>
              <a:t>4h </a:t>
            </a:r>
            <a:r>
              <a:rPr lang="en-US" dirty="0" smtClean="0">
                <a:latin typeface="Arial"/>
                <a:cs typeface="Arial"/>
              </a:rPr>
              <a:t>(latency</a:t>
            </a:r>
            <a:r>
              <a:rPr lang="en-US" dirty="0">
                <a:latin typeface="Arial"/>
                <a:cs typeface="Arial"/>
              </a:rPr>
              <a:t>)</a:t>
            </a:r>
          </a:p>
          <a:p>
            <a:pPr lvl="1"/>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tạo</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xe</a:t>
            </a:r>
            <a:r>
              <a:rPr lang="en-US" dirty="0" smtClean="0">
                <a:latin typeface="Arial"/>
                <a:cs typeface="Arial"/>
              </a:rPr>
              <a:t> </a:t>
            </a:r>
            <a:r>
              <a:rPr lang="en-US" dirty="0" err="1" smtClean="0">
                <a:latin typeface="Arial"/>
                <a:cs typeface="Arial"/>
              </a:rPr>
              <a:t>ô</a:t>
            </a:r>
            <a:r>
              <a:rPr lang="en-US" dirty="0" smtClean="0">
                <a:latin typeface="Arial"/>
                <a:cs typeface="Arial"/>
              </a:rPr>
              <a:t> </a:t>
            </a:r>
            <a:r>
              <a:rPr lang="en-US" dirty="0" err="1" smtClean="0">
                <a:latin typeface="Arial"/>
                <a:cs typeface="Arial"/>
              </a:rPr>
              <a:t>tô</a:t>
            </a:r>
            <a:r>
              <a:rPr lang="en-US" dirty="0" smtClean="0">
                <a:latin typeface="Arial"/>
                <a:cs typeface="Arial"/>
              </a:rPr>
              <a:t> </a:t>
            </a:r>
            <a:r>
              <a:rPr lang="en-US" dirty="0" err="1" smtClean="0">
                <a:latin typeface="Arial"/>
                <a:cs typeface="Arial"/>
              </a:rPr>
              <a:t>vẫn</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b="1" dirty="0" smtClean="0">
                <a:latin typeface="Arial"/>
                <a:cs typeface="Arial"/>
              </a:rPr>
              <a:t>4h </a:t>
            </a:r>
            <a:r>
              <a:rPr lang="en-US" dirty="0" smtClean="0">
                <a:latin typeface="Arial"/>
                <a:cs typeface="Arial"/>
              </a:rPr>
              <a:t>(latency</a:t>
            </a:r>
            <a:r>
              <a:rPr lang="en-US" dirty="0">
                <a:latin typeface="Arial"/>
                <a:cs typeface="Arial"/>
              </a:rPr>
              <a:t>)</a:t>
            </a:r>
          </a:p>
          <a:p>
            <a:r>
              <a:rPr lang="en-US" dirty="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r>
              <a:rPr lang="en-US" dirty="0" err="1" smtClean="0">
                <a:latin typeface="Arial"/>
                <a:cs typeface="Arial"/>
              </a:rPr>
              <a:t>hóa</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tăng</a:t>
            </a:r>
            <a:r>
              <a:rPr lang="en-US" dirty="0" smtClean="0">
                <a:latin typeface="Arial"/>
                <a:cs typeface="Arial"/>
              </a:rPr>
              <a:t> </a:t>
            </a:r>
            <a:r>
              <a:rPr lang="en-US" dirty="0" err="1" smtClean="0">
                <a:latin typeface="Arial"/>
                <a:cs typeface="Arial"/>
              </a:rPr>
              <a:t>thông</a:t>
            </a:r>
            <a:r>
              <a:rPr lang="en-US" dirty="0" smtClean="0">
                <a:latin typeface="Arial"/>
                <a:cs typeface="Arial"/>
              </a:rPr>
              <a:t> </a:t>
            </a:r>
            <a:r>
              <a:rPr lang="en-US" dirty="0" err="1" smtClean="0">
                <a:latin typeface="Arial"/>
                <a:cs typeface="Arial"/>
              </a:rPr>
              <a:t>lượng</a:t>
            </a:r>
            <a:r>
              <a:rPr lang="en-US" dirty="0" smtClean="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r>
              <a:rPr lang="en-US" dirty="0" err="1" smtClean="0">
                <a:latin typeface="Arial"/>
                <a:cs typeface="Arial"/>
              </a:rPr>
              <a:t>đầy</a:t>
            </a:r>
            <a:r>
              <a:rPr lang="en-US" dirty="0" smtClean="0">
                <a:latin typeface="Arial"/>
                <a:cs typeface="Arial"/>
              </a:rPr>
              <a:t> </a:t>
            </a:r>
          </a:p>
          <a:p>
            <a:pPr lvl="1"/>
            <a:r>
              <a:rPr lang="en-US" dirty="0" smtClean="0">
                <a:latin typeface="Arial"/>
                <a:cs typeface="Arial"/>
              </a:rPr>
              <a:t>– </a:t>
            </a:r>
            <a:r>
              <a:rPr lang="en-US" dirty="0" err="1" smtClean="0">
                <a:latin typeface="Arial"/>
                <a:cs typeface="Arial"/>
              </a:rPr>
              <a:t>Tốc</a:t>
            </a:r>
            <a:r>
              <a:rPr lang="en-US" dirty="0" smtClean="0">
                <a:latin typeface="Arial"/>
                <a:cs typeface="Arial"/>
              </a:rPr>
              <a:t> </a:t>
            </a:r>
            <a:r>
              <a:rPr lang="en-US" dirty="0" err="1" smtClean="0">
                <a:latin typeface="Arial"/>
                <a:cs typeface="Arial"/>
              </a:rPr>
              <a:t>độ</a:t>
            </a:r>
            <a:r>
              <a:rPr lang="en-US" dirty="0" smtClean="0">
                <a:latin typeface="Arial"/>
                <a:cs typeface="Arial"/>
              </a:rPr>
              <a:t> </a:t>
            </a:r>
            <a:r>
              <a:rPr lang="en-US" dirty="0" err="1" smtClean="0">
                <a:latin typeface="Arial"/>
                <a:cs typeface="Arial"/>
              </a:rPr>
              <a:t>tăng</a:t>
            </a:r>
            <a:r>
              <a:rPr lang="en-US" dirty="0" smtClean="0">
                <a:latin typeface="Arial"/>
                <a:cs typeface="Arial"/>
              </a:rPr>
              <a:t> </a:t>
            </a:r>
            <a:r>
              <a:rPr lang="en-US" dirty="0" err="1" smtClean="0">
                <a:latin typeface="Arial"/>
                <a:cs typeface="Arial"/>
              </a:rPr>
              <a:t>lên</a:t>
            </a:r>
            <a:r>
              <a:rPr lang="en-US" dirty="0" smtClean="0">
                <a:latin typeface="Arial"/>
                <a:cs typeface="Arial"/>
              </a:rPr>
              <a:t> 2.3x.</a:t>
            </a:r>
            <a:endParaRPr lang="en-US" dirty="0">
              <a:latin typeface="Arial"/>
              <a:cs typeface="Aria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433" y="3084897"/>
            <a:ext cx="63436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4878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79" y="895150"/>
            <a:ext cx="6508377" cy="1143000"/>
          </a:xfrm>
        </p:spPr>
        <p:txBody>
          <a:bodyPr/>
          <a:lstStyle/>
          <a:p>
            <a:r>
              <a:rPr lang="en-US" b="1" dirty="0" err="1" smtClean="0">
                <a:latin typeface="Arial"/>
                <a:cs typeface="Arial"/>
              </a:rPr>
              <a:t>Nội</a:t>
            </a:r>
            <a:r>
              <a:rPr lang="en-US" b="1" dirty="0" smtClean="0">
                <a:latin typeface="Arial"/>
                <a:cs typeface="Arial"/>
              </a:rPr>
              <a:t> dung</a:t>
            </a:r>
            <a:endParaRPr lang="en-US" dirty="0">
              <a:latin typeface="Arial"/>
              <a:cs typeface="Arial"/>
            </a:endParaRPr>
          </a:p>
        </p:txBody>
      </p:sp>
      <p:sp>
        <p:nvSpPr>
          <p:cNvPr id="3" name="Rectangle 2"/>
          <p:cNvSpPr/>
          <p:nvPr/>
        </p:nvSpPr>
        <p:spPr>
          <a:xfrm>
            <a:off x="609600" y="2362200"/>
            <a:ext cx="7924800" cy="3139321"/>
          </a:xfrm>
          <a:prstGeom prst="rect">
            <a:avLst/>
          </a:prstGeom>
        </p:spPr>
        <p:txBody>
          <a:bodyPr wrap="square">
            <a:spAutoFit/>
          </a:bodyPr>
          <a:lstStyle/>
          <a:p>
            <a:r>
              <a:rPr lang="en-US" b="1">
                <a:latin typeface="Arial"/>
                <a:cs typeface="Arial"/>
              </a:rPr>
              <a:t>• </a:t>
            </a:r>
            <a:r>
              <a:rPr lang="en-US" b="1" smtClean="0">
                <a:latin typeface="Arial"/>
                <a:cs typeface="Arial"/>
              </a:rPr>
              <a:t>So </a:t>
            </a:r>
            <a:r>
              <a:rPr lang="en-US" b="1" dirty="0" err="1">
                <a:latin typeface="Arial"/>
                <a:cs typeface="Arial"/>
              </a:rPr>
              <a:t>sánh</a:t>
            </a:r>
            <a:r>
              <a:rPr lang="en-US" b="1" dirty="0">
                <a:latin typeface="Arial"/>
                <a:cs typeface="Arial"/>
              </a:rPr>
              <a:t> </a:t>
            </a:r>
            <a:r>
              <a:rPr lang="en-US" b="1" dirty="0" err="1">
                <a:latin typeface="Arial"/>
                <a:cs typeface="Arial"/>
              </a:rPr>
              <a:t>tốc</a:t>
            </a:r>
            <a:r>
              <a:rPr lang="en-US" b="1" dirty="0">
                <a:latin typeface="Arial"/>
                <a:cs typeface="Arial"/>
              </a:rPr>
              <a:t> </a:t>
            </a:r>
            <a:r>
              <a:rPr lang="en-US" b="1" dirty="0" err="1">
                <a:latin typeface="Arial"/>
                <a:cs typeface="Arial"/>
              </a:rPr>
              <a:t>độ</a:t>
            </a:r>
            <a:r>
              <a:rPr lang="en-US" b="1" dirty="0">
                <a:latin typeface="Arial"/>
                <a:cs typeface="Arial"/>
              </a:rPr>
              <a:t> </a:t>
            </a:r>
            <a:r>
              <a:rPr lang="en-US" b="1" dirty="0" err="1">
                <a:latin typeface="Arial"/>
                <a:cs typeface="Arial"/>
              </a:rPr>
              <a:t>xử</a:t>
            </a:r>
            <a:r>
              <a:rPr lang="en-US" b="1" dirty="0">
                <a:latin typeface="Arial"/>
                <a:cs typeface="Arial"/>
              </a:rPr>
              <a:t> </a:t>
            </a:r>
            <a:r>
              <a:rPr lang="en-US" b="1" dirty="0" err="1">
                <a:latin typeface="Arial"/>
                <a:cs typeface="Arial"/>
              </a:rPr>
              <a:t>lý</a:t>
            </a:r>
            <a:endParaRPr lang="en-US" b="1" dirty="0">
              <a:latin typeface="Arial"/>
              <a:cs typeface="Arial"/>
            </a:endParaRPr>
          </a:p>
          <a:p>
            <a:r>
              <a:rPr lang="en-US" b="1" dirty="0">
                <a:latin typeface="Arial"/>
                <a:cs typeface="Arial"/>
              </a:rPr>
              <a:t>	– </a:t>
            </a:r>
            <a:r>
              <a:rPr lang="en-US" dirty="0" smtClean="0">
                <a:latin typeface="Arial"/>
                <a:cs typeface="Arial"/>
              </a:rPr>
              <a:t>Single ‐ cycle</a:t>
            </a:r>
            <a:r>
              <a:rPr lang="en-US" dirty="0">
                <a:latin typeface="Arial"/>
                <a:cs typeface="Arial"/>
              </a:rPr>
              <a:t> </a:t>
            </a:r>
            <a:r>
              <a:rPr lang="en-US" dirty="0" err="1" smtClean="0">
                <a:latin typeface="Arial"/>
                <a:cs typeface="Arial"/>
              </a:rPr>
              <a:t>datapath</a:t>
            </a:r>
            <a:r>
              <a:rPr lang="en-US" dirty="0">
                <a:latin typeface="Arial"/>
                <a:cs typeface="Arial"/>
              </a:rPr>
              <a:t> </a:t>
            </a:r>
            <a:r>
              <a:rPr lang="en-US" dirty="0" smtClean="0">
                <a:latin typeface="Arial"/>
                <a:cs typeface="Arial"/>
              </a:rPr>
              <a:t>(from</a:t>
            </a:r>
            <a:r>
              <a:rPr lang="en-US" dirty="0">
                <a:latin typeface="Arial"/>
                <a:cs typeface="Arial"/>
              </a:rPr>
              <a:t> </a:t>
            </a:r>
            <a:r>
              <a:rPr lang="en-US" dirty="0" smtClean="0">
                <a:latin typeface="Arial"/>
                <a:cs typeface="Arial"/>
              </a:rPr>
              <a:t>the</a:t>
            </a:r>
            <a:r>
              <a:rPr lang="en-US" dirty="0">
                <a:latin typeface="Arial"/>
                <a:cs typeface="Arial"/>
              </a:rPr>
              <a:t> </a:t>
            </a:r>
            <a:r>
              <a:rPr lang="en-US" dirty="0" smtClean="0">
                <a:latin typeface="Arial"/>
                <a:cs typeface="Arial"/>
              </a:rPr>
              <a:t>previous lecture</a:t>
            </a:r>
            <a:r>
              <a:rPr lang="en-US" dirty="0">
                <a:latin typeface="Arial"/>
                <a:cs typeface="Arial"/>
              </a:rPr>
              <a:t>)</a:t>
            </a:r>
          </a:p>
          <a:p>
            <a:r>
              <a:rPr lang="en-US" dirty="0" smtClean="0">
                <a:latin typeface="Arial"/>
                <a:cs typeface="Arial"/>
              </a:rPr>
              <a:t>	– Multi‐cycle</a:t>
            </a:r>
            <a:endParaRPr lang="en-US" dirty="0">
              <a:latin typeface="Arial"/>
              <a:cs typeface="Arial"/>
            </a:endParaRPr>
          </a:p>
          <a:p>
            <a:r>
              <a:rPr lang="en-US" dirty="0" smtClean="0">
                <a:latin typeface="Arial"/>
                <a:cs typeface="Arial"/>
              </a:rPr>
              <a:t>	– Pipelining</a:t>
            </a:r>
            <a:endParaRPr lang="en-US" dirty="0">
              <a:latin typeface="Arial"/>
              <a:cs typeface="Arial"/>
            </a:endParaRPr>
          </a:p>
          <a:p>
            <a:r>
              <a:rPr lang="en-US" dirty="0">
                <a:latin typeface="Arial"/>
                <a:cs typeface="Arial"/>
              </a:rPr>
              <a:t>• </a:t>
            </a:r>
            <a:r>
              <a:rPr lang="en-US" b="1" dirty="0" err="1" smtClean="0">
                <a:latin typeface="Arial"/>
                <a:cs typeface="Arial"/>
              </a:rPr>
              <a:t>Kỹ</a:t>
            </a:r>
            <a:r>
              <a:rPr lang="en-US" b="1" dirty="0" smtClean="0">
                <a:latin typeface="Arial"/>
                <a:cs typeface="Arial"/>
              </a:rPr>
              <a:t> </a:t>
            </a:r>
            <a:r>
              <a:rPr lang="en-US" b="1" dirty="0" err="1" smtClean="0">
                <a:latin typeface="Arial"/>
                <a:cs typeface="Arial"/>
              </a:rPr>
              <a:t>thuật</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endParaRPr lang="en-US" b="1" dirty="0">
              <a:latin typeface="Arial"/>
              <a:cs typeface="Arial"/>
            </a:endParaRPr>
          </a:p>
          <a:p>
            <a:r>
              <a:rPr lang="en-US" dirty="0" smtClean="0">
                <a:latin typeface="Arial"/>
                <a:cs typeface="Arial"/>
              </a:rPr>
              <a:t>	– </a:t>
            </a:r>
            <a:r>
              <a:rPr lang="en-US" dirty="0" err="1" smtClean="0">
                <a:latin typeface="Arial"/>
                <a:cs typeface="Arial"/>
              </a:rPr>
              <a:t>Kỹ</a:t>
            </a:r>
            <a:r>
              <a:rPr lang="en-US" dirty="0" smtClean="0">
                <a:latin typeface="Arial"/>
                <a:cs typeface="Arial"/>
              </a:rPr>
              <a:t> </a:t>
            </a:r>
            <a:r>
              <a:rPr lang="en-US" dirty="0" err="1" smtClean="0">
                <a:latin typeface="Arial"/>
                <a:cs typeface="Arial"/>
              </a:rPr>
              <a:t>thuật</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gì</a:t>
            </a:r>
            <a:r>
              <a:rPr lang="en-US" dirty="0" smtClean="0">
                <a:latin typeface="Arial"/>
                <a:cs typeface="Arial"/>
              </a:rPr>
              <a:t>?</a:t>
            </a:r>
            <a:endParaRPr lang="en-US" dirty="0">
              <a:latin typeface="Arial"/>
              <a:cs typeface="Arial"/>
            </a:endParaRPr>
          </a:p>
          <a:p>
            <a:r>
              <a:rPr lang="en-US" dirty="0" smtClean="0">
                <a:latin typeface="Arial"/>
                <a:cs typeface="Arial"/>
              </a:rPr>
              <a:t>	– </a:t>
            </a:r>
            <a:r>
              <a:rPr lang="en-US" dirty="0" err="1" smtClean="0">
                <a:latin typeface="Arial"/>
                <a:cs typeface="Arial"/>
              </a:rPr>
              <a:t>Tại</a:t>
            </a:r>
            <a:r>
              <a:rPr lang="en-US" dirty="0" smtClean="0">
                <a:latin typeface="Arial"/>
                <a:cs typeface="Arial"/>
              </a:rPr>
              <a:t> </a:t>
            </a:r>
            <a:r>
              <a:rPr lang="en-US" dirty="0" err="1" smtClean="0">
                <a:latin typeface="Arial"/>
                <a:cs typeface="Arial"/>
              </a:rPr>
              <a:t>sao</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kỹ</a:t>
            </a:r>
            <a:r>
              <a:rPr lang="en-US" dirty="0" smtClean="0">
                <a:latin typeface="Arial"/>
                <a:cs typeface="Arial"/>
              </a:rPr>
              <a:t> </a:t>
            </a:r>
            <a:r>
              <a:rPr lang="en-US" dirty="0" err="1" smtClean="0">
                <a:latin typeface="Arial"/>
                <a:cs typeface="Arial"/>
              </a:rPr>
              <a:t>thuật</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a:t>
            </a:r>
            <a:endParaRPr lang="en-US" dirty="0">
              <a:latin typeface="Arial"/>
              <a:cs typeface="Arial"/>
            </a:endParaRPr>
          </a:p>
          <a:p>
            <a:r>
              <a:rPr lang="en-US" dirty="0">
                <a:latin typeface="Arial"/>
                <a:cs typeface="Arial"/>
              </a:rPr>
              <a:t>• </a:t>
            </a:r>
            <a:r>
              <a:rPr lang="en-US" dirty="0" err="1" smtClean="0">
                <a:latin typeface="Arial"/>
                <a:cs typeface="Arial"/>
              </a:rPr>
              <a:t>X</a:t>
            </a:r>
            <a:r>
              <a:rPr lang="en-US" b="1" dirty="0" err="1" smtClean="0">
                <a:latin typeface="Arial"/>
                <a:cs typeface="Arial"/>
              </a:rPr>
              <a:t>ây</a:t>
            </a:r>
            <a:r>
              <a:rPr lang="en-US" b="1" dirty="0" smtClean="0">
                <a:latin typeface="Arial"/>
                <a:cs typeface="Arial"/>
              </a:rPr>
              <a:t> </a:t>
            </a:r>
            <a:r>
              <a:rPr lang="en-US" b="1" dirty="0" err="1" smtClean="0">
                <a:latin typeface="Arial"/>
                <a:cs typeface="Arial"/>
              </a:rPr>
              <a:t>dựng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endParaRPr lang="en-US" b="1" dirty="0">
              <a:latin typeface="Arial"/>
              <a:cs typeface="Arial"/>
            </a:endParaRPr>
          </a:p>
          <a:p>
            <a:r>
              <a:rPr lang="en-US" dirty="0" smtClean="0">
                <a:latin typeface="Arial"/>
                <a:cs typeface="Arial"/>
              </a:rPr>
              <a:t>	– Chia </a:t>
            </a:r>
            <a:r>
              <a:rPr lang="en-US" dirty="0" err="1" smtClean="0">
                <a:latin typeface="Arial"/>
                <a:cs typeface="Arial"/>
              </a:rPr>
              <a:t>cắt</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đơn</a:t>
            </a:r>
            <a:r>
              <a:rPr lang="en-US" dirty="0" smtClean="0">
                <a:latin typeface="Arial"/>
                <a:cs typeface="Arial"/>
              </a:rPr>
              <a:t> </a:t>
            </a:r>
            <a:r>
              <a:rPr lang="en-US" dirty="0" err="1" smtClean="0">
                <a:latin typeface="Arial"/>
                <a:cs typeface="Arial"/>
              </a:rPr>
              <a:t>xung</a:t>
            </a:r>
            <a:r>
              <a:rPr lang="en-US" dirty="0" smtClean="0">
                <a:latin typeface="Arial"/>
                <a:cs typeface="Arial"/>
              </a:rPr>
              <a:t> </a:t>
            </a:r>
            <a:r>
              <a:rPr lang="en-US" dirty="0" err="1" smtClean="0">
                <a:latin typeface="Arial"/>
                <a:cs typeface="Arial"/>
              </a:rPr>
              <a:t>nhịp</a:t>
            </a:r>
            <a:r>
              <a:rPr lang="en-US" dirty="0" smtClean="0">
                <a:latin typeface="Arial"/>
                <a:cs typeface="Arial"/>
              </a:rPr>
              <a:t> </a:t>
            </a:r>
          </a:p>
          <a:p>
            <a:r>
              <a:rPr lang="en-US" dirty="0" smtClean="0">
                <a:latin typeface="Arial"/>
                <a:cs typeface="Arial"/>
              </a:rPr>
              <a:t>	– </a:t>
            </a:r>
            <a:r>
              <a:rPr lang="en-US" dirty="0" err="1" smtClean="0">
                <a:latin typeface="Arial"/>
                <a:cs typeface="Arial"/>
              </a:rPr>
              <a:t>Hoạt</a:t>
            </a:r>
            <a:r>
              <a:rPr lang="en-US" dirty="0" smtClean="0">
                <a:latin typeface="Arial"/>
                <a:cs typeface="Arial"/>
              </a:rPr>
              <a:t> </a:t>
            </a:r>
            <a:r>
              <a:rPr lang="en-US" dirty="0" err="1" smtClean="0">
                <a:latin typeface="Arial"/>
                <a:cs typeface="Arial"/>
              </a:rPr>
              <a:t>động</a:t>
            </a:r>
            <a:r>
              <a:rPr lang="en-US" dirty="0" smtClean="0">
                <a:latin typeface="Arial"/>
                <a:cs typeface="Arial"/>
              </a:rPr>
              <a:t> </a:t>
            </a:r>
            <a:r>
              <a:rPr lang="en-US" dirty="0" err="1" smtClean="0">
                <a:latin typeface="Arial"/>
                <a:cs typeface="Arial"/>
              </a:rPr>
              <a:t>của</a:t>
            </a:r>
            <a:r>
              <a:rPr lang="en-US" dirty="0" smtClean="0">
                <a:latin typeface="Arial"/>
                <a:cs typeface="Arial"/>
              </a:rPr>
              <a:t> MIPS pipeline</a:t>
            </a:r>
            <a:endParaRPr lang="en-US" dirty="0">
              <a:latin typeface="Arial"/>
              <a:cs typeface="Arial"/>
            </a:endParaRPr>
          </a:p>
          <a:p>
            <a:r>
              <a:rPr lang="en-US" dirty="0" smtClean="0">
                <a:latin typeface="Arial"/>
                <a:cs typeface="Arial"/>
              </a:rPr>
              <a:t>	– </a:t>
            </a:r>
            <a:r>
              <a:rPr lang="en-US" dirty="0" err="1" smtClean="0">
                <a:latin typeface="Arial"/>
                <a:cs typeface="Arial"/>
              </a:rPr>
              <a:t>Điều</a:t>
            </a:r>
            <a:r>
              <a:rPr lang="en-US" dirty="0" smtClean="0">
                <a:latin typeface="Arial"/>
                <a:cs typeface="Arial"/>
              </a:rPr>
              <a:t> </a:t>
            </a:r>
            <a:r>
              <a:rPr lang="en-US" dirty="0" err="1" smtClean="0">
                <a:latin typeface="Arial"/>
                <a:cs typeface="Arial"/>
              </a:rPr>
              <a:t>khiển</a:t>
            </a:r>
            <a:r>
              <a:rPr lang="en-US" dirty="0" smtClean="0">
                <a:latin typeface="Arial"/>
                <a:cs typeface="Arial"/>
              </a:rPr>
              <a:t> Pipeline</a:t>
            </a:r>
            <a:endParaRPr lang="en-US" dirty="0">
              <a:latin typeface="Arial"/>
              <a:cs typeface="Arial"/>
            </a:endParaRPr>
          </a:p>
        </p:txBody>
      </p:sp>
    </p:spTree>
    <p:extLst>
      <p:ext uri="{BB962C8B-B14F-4D97-AF65-F5344CB8AC3E}">
        <p14:creationId xmlns:p14="http://schemas.microsoft.com/office/powerpoint/2010/main" val="33783735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Tại</a:t>
            </a:r>
            <a:r>
              <a:rPr lang="en-US" b="1" dirty="0" smtClean="0">
                <a:latin typeface="Arial"/>
                <a:cs typeface="Arial"/>
              </a:rPr>
              <a:t> </a:t>
            </a:r>
            <a:r>
              <a:rPr lang="en-US" b="1" dirty="0" err="1" smtClean="0">
                <a:latin typeface="Arial"/>
                <a:cs typeface="Arial"/>
              </a:rPr>
              <a:t>sao</a:t>
            </a:r>
            <a:r>
              <a:rPr lang="en-US" b="1" dirty="0" smtClean="0">
                <a:latin typeface="Arial"/>
                <a:cs typeface="Arial"/>
              </a:rPr>
              <a:t> </a:t>
            </a:r>
            <a:r>
              <a:rPr lang="en-US" b="1" dirty="0" err="1" smtClean="0">
                <a:latin typeface="Arial"/>
                <a:cs typeface="Arial"/>
              </a:rPr>
              <a:t>không</a:t>
            </a:r>
            <a:r>
              <a:rPr lang="en-US" b="1" dirty="0" smtClean="0">
                <a:latin typeface="Arial"/>
                <a:cs typeface="Arial"/>
              </a:rPr>
              <a:t> chia </a:t>
            </a:r>
            <a:r>
              <a:rPr lang="en-US" b="1" dirty="0" err="1" smtClean="0">
                <a:latin typeface="Arial"/>
                <a:cs typeface="Arial"/>
              </a:rPr>
              <a:t>nhiều</a:t>
            </a:r>
            <a:r>
              <a:rPr lang="en-US" b="1" dirty="0" smtClean="0">
                <a:latin typeface="Arial"/>
                <a:cs typeface="Arial"/>
              </a:rPr>
              <a:t> </a:t>
            </a:r>
            <a:r>
              <a:rPr lang="en-US" b="1" dirty="0" err="1" smtClean="0">
                <a:latin typeface="Arial"/>
                <a:cs typeface="Arial"/>
              </a:rPr>
              <a:t>giai</a:t>
            </a:r>
            <a:r>
              <a:rPr lang="en-US" b="1" dirty="0" smtClean="0">
                <a:latin typeface="Arial"/>
                <a:cs typeface="Arial"/>
              </a:rPr>
              <a:t> </a:t>
            </a:r>
            <a:r>
              <a:rPr lang="en-US" b="1" dirty="0" err="1" smtClean="0">
                <a:latin typeface="Arial"/>
                <a:cs typeface="Arial"/>
              </a:rPr>
              <a:t>đoạn</a:t>
            </a:r>
            <a:r>
              <a:rPr lang="en-US" b="1" dirty="0" smtClean="0">
                <a:latin typeface="Arial"/>
                <a:cs typeface="Arial"/>
              </a:rPr>
              <a:t> </a:t>
            </a:r>
            <a:r>
              <a:rPr lang="en-US" b="1" dirty="0" err="1" smtClean="0">
                <a:latin typeface="Arial"/>
                <a:cs typeface="Arial"/>
              </a:rPr>
              <a:t>hơn</a:t>
            </a:r>
            <a:r>
              <a:rPr lang="en-US" b="1" dirty="0" smtClean="0">
                <a:latin typeface="Arial"/>
                <a:cs typeface="Arial"/>
              </a:rPr>
              <a:t>?</a:t>
            </a:r>
            <a:endParaRPr lang="en-US" dirty="0">
              <a:latin typeface="Arial"/>
              <a:cs typeface="Arial"/>
            </a:endParaRPr>
          </a:p>
        </p:txBody>
      </p:sp>
      <p:sp>
        <p:nvSpPr>
          <p:cNvPr id="3" name="Rectangle 2"/>
          <p:cNvSpPr/>
          <p:nvPr/>
        </p:nvSpPr>
        <p:spPr>
          <a:xfrm>
            <a:off x="609600" y="2209800"/>
            <a:ext cx="8001000" cy="4247317"/>
          </a:xfrm>
          <a:prstGeom prst="rect">
            <a:avLst/>
          </a:prstGeom>
        </p:spPr>
        <p:txBody>
          <a:bodyPr wrap="square">
            <a:spAutoFit/>
          </a:bodyPr>
          <a:lstStyle/>
          <a:p>
            <a:r>
              <a:rPr lang="en-US" dirty="0">
                <a:latin typeface="Arial"/>
                <a:cs typeface="Arial"/>
              </a:rPr>
              <a:t>• </a:t>
            </a:r>
            <a:r>
              <a:rPr lang="en-US" dirty="0" err="1" smtClean="0">
                <a:latin typeface="Arial"/>
                <a:cs typeface="Arial"/>
              </a:rPr>
              <a:t>Ý</a:t>
            </a:r>
            <a:r>
              <a:rPr lang="en-US" dirty="0" smtClean="0">
                <a:latin typeface="Arial"/>
                <a:cs typeface="Arial"/>
              </a:rPr>
              <a:t> </a:t>
            </a:r>
            <a:r>
              <a:rPr lang="en-US" dirty="0" err="1" smtClean="0">
                <a:latin typeface="Arial"/>
                <a:cs typeface="Arial"/>
              </a:rPr>
              <a:t>tưởng</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tăng</a:t>
            </a:r>
            <a:r>
              <a:rPr lang="en-US" dirty="0" smtClean="0">
                <a:latin typeface="Arial"/>
                <a:cs typeface="Arial"/>
              </a:rPr>
              <a:t> </a:t>
            </a:r>
            <a:r>
              <a:rPr lang="en-US" dirty="0" err="1" smtClean="0">
                <a:latin typeface="Arial"/>
                <a:cs typeface="Arial"/>
              </a:rPr>
              <a:t>tốc</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N</a:t>
            </a:r>
            <a:r>
              <a:rPr lang="en-US" b="1" i="1" dirty="0" err="1" smtClean="0">
                <a:latin typeface="Arial"/>
                <a:cs typeface="Arial"/>
              </a:rPr>
              <a:t>x</a:t>
            </a:r>
            <a:r>
              <a:rPr lang="en-US" b="1" i="1" dirty="0" smtClean="0">
                <a:latin typeface="Arial"/>
                <a:cs typeface="Arial"/>
              </a:rPr>
              <a:t> </a:t>
            </a:r>
            <a:r>
              <a:rPr lang="en-US" dirty="0" err="1" smtClean="0">
                <a:latin typeface="Arial"/>
                <a:cs typeface="Arial"/>
              </a:rPr>
              <a:t>đối</a:t>
            </a:r>
            <a:r>
              <a:rPr lang="en-US" dirty="0" smtClean="0">
                <a:latin typeface="Arial"/>
                <a:cs typeface="Arial"/>
              </a:rPr>
              <a:t> </a:t>
            </a:r>
            <a:r>
              <a:rPr lang="en-US" dirty="0" err="1" smtClean="0">
                <a:latin typeface="Arial"/>
                <a:cs typeface="Arial"/>
              </a:rPr>
              <a:t>với</a:t>
            </a:r>
            <a:r>
              <a:rPr lang="en-US" dirty="0" smtClean="0">
                <a:latin typeface="Arial"/>
                <a:cs typeface="Arial"/>
              </a:rPr>
              <a:t> </a:t>
            </a:r>
            <a:r>
              <a:rPr lang="en-US" dirty="0" err="1" smtClean="0">
                <a:latin typeface="Arial"/>
                <a:cs typeface="Arial"/>
              </a:rPr>
              <a:t>một</a:t>
            </a:r>
            <a:r>
              <a:rPr lang="en-US" dirty="0">
                <a:latin typeface="Arial"/>
                <a:cs typeface="Arial"/>
              </a:rPr>
              <a:t> </a:t>
            </a:r>
            <a:r>
              <a:rPr lang="en-US" dirty="0" smtClean="0">
                <a:latin typeface="Arial"/>
                <a:cs typeface="Arial"/>
              </a:rPr>
              <a:t>pipeline N </a:t>
            </a:r>
            <a:r>
              <a:rPr lang="en-US" dirty="0" err="1" smtClean="0">
                <a:latin typeface="Arial"/>
                <a:cs typeface="Arial"/>
              </a:rPr>
              <a:t>pha</a:t>
            </a:r>
            <a:r>
              <a:rPr lang="en-US" dirty="0" smtClean="0">
                <a:latin typeface="Arial"/>
                <a:cs typeface="Arial"/>
              </a:rPr>
              <a:t>?</a:t>
            </a:r>
            <a:endParaRPr lang="en-US" dirty="0">
              <a:latin typeface="Arial"/>
              <a:cs typeface="Arial"/>
            </a:endParaRPr>
          </a:p>
          <a:p>
            <a:endParaRPr lang="en-US" dirty="0" smtClean="0">
              <a:latin typeface="Arial"/>
              <a:cs typeface="Arial"/>
            </a:endParaRPr>
          </a:p>
          <a:p>
            <a:r>
              <a:rPr lang="en-US" dirty="0" smtClean="0">
                <a:latin typeface="Arial"/>
                <a:cs typeface="Arial"/>
              </a:rPr>
              <a:t>• Why not use a zillion stages to get a zillion </a:t>
            </a:r>
            <a:r>
              <a:rPr lang="en-US" b="1" i="1" dirty="0" smtClean="0">
                <a:latin typeface="Arial"/>
                <a:cs typeface="Arial"/>
              </a:rPr>
              <a:t>x </a:t>
            </a:r>
            <a:r>
              <a:rPr lang="en-US" dirty="0" smtClean="0">
                <a:latin typeface="Arial"/>
                <a:cs typeface="Arial"/>
              </a:rPr>
              <a:t>speedup?</a:t>
            </a:r>
          </a:p>
          <a:p>
            <a:endParaRPr lang="en-US" dirty="0" smtClean="0">
              <a:latin typeface="Arial"/>
              <a:cs typeface="Arial"/>
            </a:endParaRPr>
          </a:p>
          <a:p>
            <a:r>
              <a:rPr lang="en-US" dirty="0" smtClean="0">
                <a:latin typeface="Arial"/>
                <a:cs typeface="Arial"/>
              </a:rPr>
              <a:t>• Two problems:</a:t>
            </a:r>
          </a:p>
          <a:p>
            <a:r>
              <a:rPr lang="en-US" dirty="0" smtClean="0">
                <a:latin typeface="Arial"/>
                <a:cs typeface="Arial"/>
              </a:rPr>
              <a:t>	– Most things</a:t>
            </a:r>
            <a:r>
              <a:rPr lang="en-US" dirty="0">
                <a:latin typeface="Arial"/>
                <a:cs typeface="Arial"/>
              </a:rPr>
              <a:t> </a:t>
            </a:r>
            <a:r>
              <a:rPr lang="en-US" b="1" dirty="0" smtClean="0">
                <a:latin typeface="Arial"/>
                <a:cs typeface="Arial"/>
              </a:rPr>
              <a:t>can’t</a:t>
            </a:r>
            <a:r>
              <a:rPr lang="en-US" b="1" dirty="0">
                <a:latin typeface="Arial"/>
                <a:cs typeface="Arial"/>
              </a:rPr>
              <a:t> </a:t>
            </a:r>
            <a:r>
              <a:rPr lang="en-US" b="1" dirty="0" smtClean="0">
                <a:latin typeface="Arial"/>
                <a:cs typeface="Arial"/>
              </a:rPr>
              <a:t>be</a:t>
            </a:r>
            <a:r>
              <a:rPr lang="en-US" b="1" dirty="0">
                <a:latin typeface="Arial"/>
                <a:cs typeface="Arial"/>
              </a:rPr>
              <a:t> </a:t>
            </a:r>
            <a:r>
              <a:rPr lang="en-US" b="1" dirty="0" smtClean="0">
                <a:latin typeface="Arial"/>
                <a:cs typeface="Arial"/>
              </a:rPr>
              <a:t>broken</a:t>
            </a:r>
            <a:r>
              <a:rPr lang="en-US" b="1" dirty="0">
                <a:latin typeface="Arial"/>
                <a:cs typeface="Arial"/>
              </a:rPr>
              <a:t> </a:t>
            </a:r>
            <a:r>
              <a:rPr lang="en-US" b="1" dirty="0" smtClean="0">
                <a:latin typeface="Arial"/>
                <a:cs typeface="Arial"/>
              </a:rPr>
              <a:t>down</a:t>
            </a:r>
            <a:r>
              <a:rPr lang="en-US" b="1" dirty="0">
                <a:latin typeface="Arial"/>
                <a:cs typeface="Arial"/>
              </a:rPr>
              <a:t> </a:t>
            </a:r>
            <a:r>
              <a:rPr lang="en-US" b="1" dirty="0" smtClean="0">
                <a:latin typeface="Arial"/>
                <a:cs typeface="Arial"/>
              </a:rPr>
              <a:t>into</a:t>
            </a:r>
            <a:r>
              <a:rPr lang="en-US" b="1" dirty="0">
                <a:latin typeface="Arial"/>
                <a:cs typeface="Arial"/>
              </a:rPr>
              <a:t> </a:t>
            </a:r>
            <a:r>
              <a:rPr lang="en-US" b="1" dirty="0" smtClean="0">
                <a:latin typeface="Arial"/>
                <a:cs typeface="Arial"/>
              </a:rPr>
              <a:t>infinitely small</a:t>
            </a:r>
            <a:r>
              <a:rPr lang="en-US" b="1" dirty="0">
                <a:latin typeface="Arial"/>
                <a:cs typeface="Arial"/>
              </a:rPr>
              <a:t> </a:t>
            </a:r>
            <a:r>
              <a:rPr lang="en-US" b="1" dirty="0" smtClean="0">
                <a:latin typeface="Arial"/>
                <a:cs typeface="Arial"/>
              </a:rPr>
              <a:t>chunks</a:t>
            </a:r>
            <a:endParaRPr lang="en-US" b="1" dirty="0">
              <a:latin typeface="Arial"/>
              <a:cs typeface="Arial"/>
            </a:endParaRPr>
          </a:p>
          <a:p>
            <a:endParaRPr lang="en-US" dirty="0" smtClean="0">
              <a:latin typeface="Arial"/>
              <a:cs typeface="Arial"/>
            </a:endParaRPr>
          </a:p>
          <a:p>
            <a:r>
              <a:rPr lang="en-US" dirty="0" smtClean="0">
                <a:latin typeface="Arial"/>
                <a:cs typeface="Arial"/>
              </a:rPr>
              <a:t>• Think about</a:t>
            </a:r>
            <a:r>
              <a:rPr lang="en-US" dirty="0">
                <a:latin typeface="Arial"/>
                <a:cs typeface="Arial"/>
              </a:rPr>
              <a:t> </a:t>
            </a:r>
            <a:r>
              <a:rPr lang="en-US" dirty="0" smtClean="0">
                <a:latin typeface="Arial"/>
                <a:cs typeface="Arial"/>
              </a:rPr>
              <a:t>the</a:t>
            </a:r>
            <a:r>
              <a:rPr lang="en-US" dirty="0">
                <a:latin typeface="Arial"/>
                <a:cs typeface="Arial"/>
              </a:rPr>
              <a:t> </a:t>
            </a:r>
            <a:r>
              <a:rPr lang="en-US" dirty="0" smtClean="0">
                <a:latin typeface="Arial"/>
                <a:cs typeface="Arial"/>
              </a:rPr>
              <a:t>processor we built</a:t>
            </a:r>
            <a:r>
              <a:rPr lang="en-US" dirty="0">
                <a:latin typeface="Arial"/>
                <a:cs typeface="Arial"/>
              </a:rPr>
              <a:t>:</a:t>
            </a:r>
          </a:p>
          <a:p>
            <a:endParaRPr lang="en-US" dirty="0" smtClean="0">
              <a:latin typeface="Arial"/>
              <a:cs typeface="Arial"/>
            </a:endParaRPr>
          </a:p>
          <a:p>
            <a:r>
              <a:rPr lang="en-US" dirty="0" smtClean="0">
                <a:latin typeface="Arial"/>
                <a:cs typeface="Arial"/>
              </a:rPr>
              <a:t>• How much can we chop up the ALU? or the RF?</a:t>
            </a:r>
          </a:p>
          <a:p>
            <a:endParaRPr lang="en-US" dirty="0" smtClean="0">
              <a:latin typeface="Arial"/>
              <a:cs typeface="Arial"/>
            </a:endParaRPr>
          </a:p>
          <a:p>
            <a:r>
              <a:rPr lang="en-US" dirty="0" smtClean="0">
                <a:latin typeface="Arial"/>
                <a:cs typeface="Arial"/>
              </a:rPr>
              <a:t>• Practical limit to</a:t>
            </a:r>
            <a:r>
              <a:rPr lang="en-US" dirty="0">
                <a:latin typeface="Arial"/>
                <a:cs typeface="Arial"/>
              </a:rPr>
              <a:t> </a:t>
            </a:r>
            <a:r>
              <a:rPr lang="en-US" dirty="0" smtClean="0">
                <a:latin typeface="Arial"/>
                <a:cs typeface="Arial"/>
              </a:rPr>
              <a:t>logic design</a:t>
            </a:r>
            <a:endParaRPr lang="en-US" dirty="0">
              <a:latin typeface="Arial"/>
              <a:cs typeface="Arial"/>
            </a:endParaRPr>
          </a:p>
          <a:p>
            <a:r>
              <a:rPr lang="en-US" dirty="0" smtClean="0">
                <a:latin typeface="Arial"/>
                <a:cs typeface="Arial"/>
              </a:rPr>
              <a:t>	– There is an </a:t>
            </a:r>
            <a:r>
              <a:rPr lang="en-US" b="1" dirty="0" smtClean="0">
                <a:latin typeface="Arial"/>
                <a:cs typeface="Arial"/>
              </a:rPr>
              <a:t>overhead for every stage</a:t>
            </a:r>
            <a:endParaRPr lang="en-US" b="1" dirty="0">
              <a:latin typeface="Arial"/>
              <a:cs typeface="Arial"/>
            </a:endParaRPr>
          </a:p>
          <a:p>
            <a:r>
              <a:rPr lang="en-US" dirty="0">
                <a:latin typeface="Arial"/>
                <a:cs typeface="Arial"/>
              </a:rPr>
              <a:t>• </a:t>
            </a:r>
            <a:r>
              <a:rPr lang="en-US" dirty="0" smtClean="0">
                <a:latin typeface="Arial"/>
                <a:cs typeface="Arial"/>
              </a:rPr>
              <a:t>We need to store the state (which instruction) for each stage</a:t>
            </a:r>
            <a:endParaRPr lang="en-US" dirty="0">
              <a:latin typeface="Arial"/>
              <a:cs typeface="Arial"/>
            </a:endParaRPr>
          </a:p>
          <a:p>
            <a:r>
              <a:rPr lang="en-US" dirty="0">
                <a:latin typeface="Arial"/>
                <a:cs typeface="Arial"/>
              </a:rPr>
              <a:t>• </a:t>
            </a:r>
            <a:r>
              <a:rPr lang="en-US" dirty="0" smtClean="0">
                <a:latin typeface="Arial"/>
                <a:cs typeface="Arial"/>
              </a:rPr>
              <a:t>This requires a</a:t>
            </a:r>
            <a:r>
              <a:rPr lang="en-US" dirty="0">
                <a:latin typeface="Arial"/>
                <a:cs typeface="Arial"/>
              </a:rPr>
              <a:t> </a:t>
            </a:r>
            <a:r>
              <a:rPr lang="en-US" dirty="0" smtClean="0">
                <a:latin typeface="Arial"/>
                <a:cs typeface="Arial"/>
              </a:rPr>
              <a:t>register, and it takes some</a:t>
            </a:r>
            <a:r>
              <a:rPr lang="en-US" dirty="0">
                <a:latin typeface="Arial"/>
                <a:cs typeface="Arial"/>
              </a:rPr>
              <a:t> </a:t>
            </a:r>
            <a:r>
              <a:rPr lang="en-US" dirty="0" smtClean="0">
                <a:latin typeface="Arial"/>
                <a:cs typeface="Arial"/>
              </a:rPr>
              <a:t>time</a:t>
            </a:r>
            <a:endParaRPr lang="en-US" dirty="0">
              <a:latin typeface="Arial"/>
              <a:cs typeface="Arial"/>
            </a:endParaRPr>
          </a:p>
        </p:txBody>
      </p:sp>
    </p:spTree>
    <p:extLst>
      <p:ext uri="{BB962C8B-B14F-4D97-AF65-F5344CB8AC3E}">
        <p14:creationId xmlns:p14="http://schemas.microsoft.com/office/powerpoint/2010/main" val="2746883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924801" cy="1143000"/>
          </a:xfrm>
        </p:spPr>
        <p:txBody>
          <a:bodyPr>
            <a:normAutofit fontScale="90000"/>
          </a:bodyPr>
          <a:lstStyle/>
          <a:p>
            <a:r>
              <a:rPr lang="en-US" b="1" dirty="0" err="1" smtClean="0">
                <a:latin typeface="Arial"/>
                <a:cs typeface="Arial"/>
              </a:rPr>
              <a:t>Các</a:t>
            </a:r>
            <a:r>
              <a:rPr lang="en-US" b="1" dirty="0" smtClean="0">
                <a:latin typeface="Arial"/>
                <a:cs typeface="Arial"/>
              </a:rPr>
              <a:t> </a:t>
            </a:r>
            <a:r>
              <a:rPr lang="en-US" b="1" dirty="0" err="1" smtClean="0">
                <a:latin typeface="Arial"/>
                <a:cs typeface="Arial"/>
              </a:rPr>
              <a:t>thanh</a:t>
            </a:r>
            <a:r>
              <a:rPr lang="en-US" b="1" dirty="0" smtClean="0">
                <a:latin typeface="Arial"/>
                <a:cs typeface="Arial"/>
              </a:rPr>
              <a:t> </a:t>
            </a:r>
            <a:r>
              <a:rPr lang="en-US" b="1" dirty="0" err="1" smtClean="0">
                <a:latin typeface="Arial"/>
                <a:cs typeface="Arial"/>
              </a:rPr>
              <a:t>ghi</a:t>
            </a:r>
            <a:r>
              <a:rPr lang="en-US" b="1" dirty="0" smtClean="0">
                <a:latin typeface="Arial"/>
                <a:cs typeface="Arial"/>
              </a:rPr>
              <a:t> Pipeline </a:t>
            </a:r>
            <a:r>
              <a:rPr lang="en-US" b="1" dirty="0" err="1" smtClean="0">
                <a:latin typeface="Arial"/>
                <a:cs typeface="Arial"/>
              </a:rPr>
              <a:t>và</a:t>
            </a:r>
            <a:r>
              <a:rPr lang="en-US" b="1" dirty="0" smtClean="0">
                <a:latin typeface="Arial"/>
                <a:cs typeface="Arial"/>
              </a:rPr>
              <a:t> </a:t>
            </a:r>
            <a:r>
              <a:rPr lang="en-US" b="1" dirty="0" err="1" smtClean="0">
                <a:latin typeface="Arial"/>
                <a:cs typeface="Arial"/>
              </a:rPr>
              <a:t>mào</a:t>
            </a:r>
            <a:r>
              <a:rPr lang="en-US" b="1" dirty="0" smtClean="0">
                <a:latin typeface="Arial"/>
                <a:cs typeface="Arial"/>
              </a:rPr>
              <a:t> </a:t>
            </a:r>
            <a:r>
              <a:rPr lang="en-US" b="1" dirty="0" err="1" smtClean="0">
                <a:latin typeface="Arial"/>
                <a:cs typeface="Arial"/>
              </a:rPr>
              <a:t>đầu</a:t>
            </a:r>
            <a:r>
              <a:rPr lang="en-US" b="1" dirty="0" smtClean="0">
                <a:latin typeface="Arial"/>
                <a:cs typeface="Arial"/>
              </a:rPr>
              <a:t> (</a:t>
            </a:r>
            <a:r>
              <a:rPr lang="en-US" b="1" dirty="0" err="1" smtClean="0">
                <a:latin typeface="Arial"/>
                <a:cs typeface="Arial"/>
              </a:rPr>
              <a:t>phí</a:t>
            </a:r>
            <a:r>
              <a:rPr lang="en-US" b="1" dirty="0" smtClean="0">
                <a:latin typeface="Arial"/>
                <a:cs typeface="Arial"/>
              </a:rPr>
              <a:t> </a:t>
            </a:r>
            <a:r>
              <a:rPr lang="en-US" b="1" dirty="0" err="1" smtClean="0">
                <a:latin typeface="Arial"/>
                <a:cs typeface="Arial"/>
              </a:rPr>
              <a:t>tổn</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a:t>
            </a:r>
            <a:endParaRPr lang="en-US" dirty="0">
              <a:latin typeface="Arial"/>
              <a:cs typeface="Arial"/>
            </a:endParaRPr>
          </a:p>
        </p:txBody>
      </p:sp>
      <p:sp>
        <p:nvSpPr>
          <p:cNvPr id="3" name="Rectangle 2"/>
          <p:cNvSpPr/>
          <p:nvPr/>
        </p:nvSpPr>
        <p:spPr>
          <a:xfrm>
            <a:off x="722440" y="4800600"/>
            <a:ext cx="7430960" cy="1323439"/>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trạng</a:t>
            </a:r>
            <a:r>
              <a:rPr lang="en-US" sz="1600" dirty="0" smtClean="0">
                <a:latin typeface="Arial"/>
                <a:cs typeface="Arial"/>
              </a:rPr>
              <a:t> </a:t>
            </a:r>
            <a:r>
              <a:rPr lang="en-US" sz="1600" dirty="0" err="1" smtClean="0">
                <a:latin typeface="Arial"/>
                <a:cs typeface="Arial"/>
              </a:rPr>
              <a:t>thái</a:t>
            </a:r>
            <a:r>
              <a:rPr lang="en-US" sz="1600" dirty="0" smtClean="0">
                <a:latin typeface="Arial"/>
                <a:cs typeface="Arial"/>
              </a:rPr>
              <a:t> </a:t>
            </a:r>
            <a:r>
              <a:rPr lang="en-US" sz="1600" dirty="0" err="1" smtClean="0">
                <a:latin typeface="Arial"/>
                <a:cs typeface="Arial"/>
              </a:rPr>
              <a:t>đường</a:t>
            </a:r>
            <a:r>
              <a:rPr lang="en-US" sz="1600" dirty="0" smtClean="0">
                <a:latin typeface="Arial"/>
                <a:cs typeface="Arial"/>
              </a:rPr>
              <a:t> </a:t>
            </a:r>
            <a:r>
              <a:rPr lang="en-US" sz="1600" dirty="0" err="1" smtClean="0">
                <a:latin typeface="Arial"/>
                <a:cs typeface="Arial"/>
              </a:rPr>
              <a:t>ống</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tổ</a:t>
            </a:r>
            <a:r>
              <a:rPr lang="en-US" sz="1600" dirty="0" smtClean="0">
                <a:latin typeface="Arial"/>
                <a:cs typeface="Arial"/>
              </a:rPr>
              <a:t> </a:t>
            </a:r>
            <a:r>
              <a:rPr lang="en-US" sz="1600" dirty="0" err="1" smtClean="0">
                <a:latin typeface="Arial"/>
                <a:cs typeface="Arial"/>
              </a:rPr>
              <a:t>hơp</a:t>
            </a:r>
            <a:r>
              <a:rPr lang="en-US" sz="1600" dirty="0" smtClean="0">
                <a:latin typeface="Arial"/>
                <a:cs typeface="Arial"/>
              </a:rPr>
              <a:t> logic (ALU, sign</a:t>
            </a:r>
            <a:r>
              <a:rPr lang="en-US" sz="1600" dirty="0">
                <a:latin typeface="Arial"/>
                <a:cs typeface="Arial"/>
              </a:rPr>
              <a:t> </a:t>
            </a:r>
            <a:r>
              <a:rPr lang="en-US" sz="1600" dirty="0" smtClean="0">
                <a:latin typeface="Arial"/>
                <a:cs typeface="Arial"/>
              </a:rPr>
              <a:t>extension)</a:t>
            </a:r>
          </a:p>
          <a:p>
            <a:endParaRPr lang="en-US" sz="1600" dirty="0">
              <a:latin typeface="Arial"/>
              <a:cs typeface="Arial"/>
            </a:endParaRPr>
          </a:p>
          <a:p>
            <a:r>
              <a:rPr lang="en-US" sz="1600" dirty="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trữ</a:t>
            </a:r>
            <a:r>
              <a:rPr lang="en-US" sz="1600" dirty="0" smtClean="0">
                <a:latin typeface="Arial"/>
                <a:cs typeface="Arial"/>
              </a:rPr>
              <a:t> </a:t>
            </a:r>
            <a:r>
              <a:rPr lang="en-US" sz="1600" dirty="0" err="1" smtClean="0">
                <a:latin typeface="Arial"/>
                <a:cs typeface="Arial"/>
              </a:rPr>
              <a:t>trạng</a:t>
            </a:r>
            <a:r>
              <a:rPr lang="en-US" sz="1600" dirty="0" smtClean="0">
                <a:latin typeface="Arial"/>
                <a:cs typeface="Arial"/>
              </a:rPr>
              <a:t> </a:t>
            </a:r>
            <a:r>
              <a:rPr lang="en-US" sz="1600" dirty="0" err="1" smtClean="0">
                <a:latin typeface="Arial"/>
                <a:cs typeface="Arial"/>
              </a:rPr>
              <a:t>thái</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pha</a:t>
            </a:r>
            <a:r>
              <a:rPr lang="en-US" sz="1600" dirty="0" smtClean="0">
                <a:latin typeface="Arial"/>
                <a:cs typeface="Arial"/>
              </a:rPr>
              <a:t> (which instruction</a:t>
            </a:r>
            <a:r>
              <a:rPr lang="en-US" sz="1600" dirty="0">
                <a:latin typeface="Arial"/>
                <a:cs typeface="Arial"/>
              </a:rPr>
              <a:t>)</a:t>
            </a:r>
          </a:p>
          <a:p>
            <a:endParaRPr lang="en-US" sz="1600" dirty="0" smtClean="0">
              <a:latin typeface="Arial"/>
              <a:cs typeface="Arial"/>
            </a:endParaRPr>
          </a:p>
          <a:p>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thanh</a:t>
            </a:r>
            <a:r>
              <a:rPr lang="en-US" sz="1600" dirty="0" smtClean="0">
                <a:latin typeface="Arial"/>
                <a:cs typeface="Arial"/>
              </a:rPr>
              <a:t> </a:t>
            </a:r>
            <a:r>
              <a:rPr lang="en-US" sz="1600" dirty="0" err="1" smtClean="0">
                <a:latin typeface="Arial"/>
                <a:cs typeface="Arial"/>
              </a:rPr>
              <a:t>ghi</a:t>
            </a:r>
            <a:r>
              <a:rPr lang="en-US" sz="1600" dirty="0" smtClean="0">
                <a:latin typeface="Arial"/>
                <a:cs typeface="Arial"/>
              </a:rPr>
              <a:t> </a:t>
            </a:r>
            <a:r>
              <a:rPr lang="en-US" sz="1600" b="1" dirty="0" smtClean="0">
                <a:latin typeface="Arial"/>
                <a:cs typeface="Arial"/>
              </a:rPr>
              <a:t>pipeline </a:t>
            </a:r>
            <a:r>
              <a:rPr lang="en-US" sz="1600" b="1" dirty="0" err="1" smtClean="0">
                <a:latin typeface="Arial"/>
                <a:cs typeface="Arial"/>
              </a:rPr>
              <a:t>giữa</a:t>
            </a:r>
            <a:r>
              <a:rPr lang="en-US" sz="1600" b="1" dirty="0" smtClean="0">
                <a:latin typeface="Arial"/>
                <a:cs typeface="Arial"/>
              </a:rPr>
              <a:t> </a:t>
            </a:r>
            <a:r>
              <a:rPr lang="en-US" sz="1600" b="1" dirty="0" err="1" smtClean="0">
                <a:latin typeface="Arial"/>
                <a:cs typeface="Arial"/>
              </a:rPr>
              <a:t>các</a:t>
            </a:r>
            <a:r>
              <a:rPr lang="en-US" sz="1600" b="1" dirty="0" smtClean="0">
                <a:latin typeface="Arial"/>
                <a:cs typeface="Arial"/>
              </a:rPr>
              <a:t> </a:t>
            </a:r>
            <a:r>
              <a:rPr lang="en-US" sz="1600" b="1" dirty="0" err="1" smtClean="0">
                <a:latin typeface="Arial"/>
                <a:cs typeface="Arial"/>
              </a:rPr>
              <a:t>pha</a:t>
            </a:r>
            <a:r>
              <a:rPr lang="en-US" sz="1600" b="1" dirty="0" smtClean="0">
                <a:latin typeface="Arial"/>
                <a:cs typeface="Arial"/>
              </a:rPr>
              <a:t> </a:t>
            </a:r>
            <a:r>
              <a:rPr lang="en-US" sz="1600" b="1" dirty="0" err="1" smtClean="0">
                <a:latin typeface="Arial"/>
                <a:cs typeface="Arial"/>
              </a:rPr>
              <a:t>để</a:t>
            </a:r>
            <a:r>
              <a:rPr lang="en-US" sz="1600" b="1" dirty="0" smtClean="0">
                <a:latin typeface="Arial"/>
                <a:cs typeface="Arial"/>
              </a:rPr>
              <a:t> </a:t>
            </a:r>
            <a:r>
              <a:rPr lang="en-US" sz="1600" b="1" dirty="0" err="1" smtClean="0">
                <a:latin typeface="Arial"/>
                <a:cs typeface="Arial"/>
              </a:rPr>
              <a:t>lưu</a:t>
            </a:r>
            <a:r>
              <a:rPr lang="en-US" sz="1600" b="1" dirty="0" smtClean="0">
                <a:latin typeface="Arial"/>
                <a:cs typeface="Arial"/>
              </a:rPr>
              <a:t> </a:t>
            </a:r>
            <a:r>
              <a:rPr lang="en-US" sz="1600" b="1" dirty="0" err="1" smtClean="0">
                <a:latin typeface="Arial"/>
                <a:cs typeface="Arial"/>
              </a:rPr>
              <a:t>trữ</a:t>
            </a:r>
            <a:r>
              <a:rPr lang="en-US" sz="1600" b="1" dirty="0" smtClean="0">
                <a:latin typeface="Arial"/>
                <a:cs typeface="Arial"/>
              </a:rPr>
              <a:t> </a:t>
            </a:r>
            <a:r>
              <a:rPr lang="en-US" sz="1600" b="1" dirty="0" err="1" smtClean="0">
                <a:latin typeface="Arial"/>
                <a:cs typeface="Arial"/>
              </a:rPr>
              <a:t>lệnh</a:t>
            </a:r>
            <a:r>
              <a:rPr lang="en-US" sz="1600" b="1" dirty="0" smtClean="0">
                <a:latin typeface="Arial"/>
                <a:cs typeface="Arial"/>
              </a:rPr>
              <a:t> </a:t>
            </a:r>
            <a:r>
              <a:rPr lang="en-US" sz="1600" b="1" dirty="0" err="1" smtClean="0">
                <a:latin typeface="Arial"/>
                <a:cs typeface="Arial"/>
              </a:rPr>
              <a:t>cho</a:t>
            </a:r>
            <a:r>
              <a:rPr lang="en-US" sz="1600" b="1" dirty="0" smtClean="0">
                <a:latin typeface="Arial"/>
                <a:cs typeface="Arial"/>
              </a:rPr>
              <a:t> </a:t>
            </a:r>
            <a:r>
              <a:rPr lang="en-US" sz="1600" b="1" dirty="0" err="1" smtClean="0">
                <a:latin typeface="Arial"/>
                <a:cs typeface="Arial"/>
              </a:rPr>
              <a:t>các</a:t>
            </a:r>
            <a:r>
              <a:rPr lang="en-US" sz="1600" b="1" dirty="0" smtClean="0">
                <a:latin typeface="Arial"/>
                <a:cs typeface="Arial"/>
              </a:rPr>
              <a:t> </a:t>
            </a:r>
            <a:r>
              <a:rPr lang="en-US" sz="1600" b="1" dirty="0" err="1" smtClean="0">
                <a:latin typeface="Arial"/>
                <a:cs typeface="Arial"/>
              </a:rPr>
              <a:t>pha</a:t>
            </a:r>
            <a:r>
              <a:rPr lang="en-US" sz="1600" b="1" dirty="0" smtClean="0">
                <a:latin typeface="Arial"/>
                <a:cs typeface="Arial"/>
              </a:rPr>
              <a:t>. </a:t>
            </a:r>
            <a:endParaRPr lang="en-US" sz="1600" dirty="0">
              <a:latin typeface="Arial"/>
              <a:cs typeface="Aria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39850"/>
            <a:ext cx="731228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6785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Đồng</a:t>
            </a:r>
            <a:r>
              <a:rPr lang="en-US" b="1" dirty="0" smtClean="0">
                <a:latin typeface="Arial"/>
                <a:cs typeface="Arial"/>
              </a:rPr>
              <a:t> </a:t>
            </a:r>
            <a:r>
              <a:rPr lang="en-US" b="1" dirty="0" err="1" smtClean="0">
                <a:latin typeface="Arial"/>
                <a:cs typeface="Arial"/>
              </a:rPr>
              <a:t>hồ</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Pipeline</a:t>
            </a:r>
            <a:endParaRPr lang="en-US" dirty="0">
              <a:latin typeface="Arial"/>
              <a:cs typeface="Aria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43" y="3581400"/>
            <a:ext cx="74422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2000" y="2442814"/>
            <a:ext cx="7772400" cy="954107"/>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Tốc</a:t>
            </a:r>
            <a:r>
              <a:rPr lang="en-US" sz="1400" dirty="0" smtClean="0">
                <a:latin typeface="Arial"/>
                <a:cs typeface="Arial"/>
              </a:rPr>
              <a:t> </a:t>
            </a:r>
            <a:r>
              <a:rPr lang="en-US" sz="1400" dirty="0" err="1" smtClean="0">
                <a:latin typeface="Arial"/>
                <a:cs typeface="Arial"/>
              </a:rPr>
              <a:t>độ</a:t>
            </a:r>
            <a:r>
              <a:rPr lang="en-US" sz="1400" dirty="0" smtClean="0">
                <a:latin typeface="Arial"/>
                <a:cs typeface="Arial"/>
              </a:rPr>
              <a:t> </a:t>
            </a:r>
            <a:r>
              <a:rPr lang="en-US" sz="1400" dirty="0" err="1" smtClean="0">
                <a:latin typeface="Arial"/>
                <a:cs typeface="Arial"/>
              </a:rPr>
              <a:t>đồng</a:t>
            </a:r>
            <a:r>
              <a:rPr lang="en-US" sz="1400" dirty="0" smtClean="0">
                <a:latin typeface="Arial"/>
                <a:cs typeface="Arial"/>
              </a:rPr>
              <a:t> </a:t>
            </a:r>
            <a:r>
              <a:rPr lang="en-US" sz="1400" dirty="0" err="1" smtClean="0">
                <a:latin typeface="Arial"/>
                <a:cs typeface="Arial"/>
              </a:rPr>
              <a:t>hồ</a:t>
            </a:r>
            <a:r>
              <a:rPr lang="en-US" sz="1400" dirty="0" smtClean="0">
                <a:latin typeface="Arial"/>
                <a:cs typeface="Arial"/>
              </a:rPr>
              <a:t> </a:t>
            </a:r>
            <a:r>
              <a:rPr lang="en-US" sz="1400" dirty="0" err="1" smtClean="0">
                <a:latin typeface="Arial"/>
                <a:cs typeface="Arial"/>
              </a:rPr>
              <a:t>xác</a:t>
            </a:r>
            <a:r>
              <a:rPr lang="en-US" sz="1400" dirty="0" smtClean="0">
                <a:latin typeface="Arial"/>
                <a:cs typeface="Arial"/>
              </a:rPr>
              <a:t> </a:t>
            </a:r>
            <a:r>
              <a:rPr lang="en-US" sz="1400" dirty="0" err="1" smtClean="0">
                <a:latin typeface="Arial"/>
                <a:cs typeface="Arial"/>
              </a:rPr>
              <a:t>định</a:t>
            </a:r>
            <a:r>
              <a:rPr lang="en-US" sz="1400" dirty="0" smtClean="0">
                <a:latin typeface="Arial"/>
                <a:cs typeface="Arial"/>
              </a:rPr>
              <a:t> </a:t>
            </a:r>
            <a:r>
              <a:rPr lang="en-US" sz="1400" dirty="0" err="1" smtClean="0">
                <a:latin typeface="Arial"/>
                <a:cs typeface="Arial"/>
              </a:rPr>
              <a:t>bởi</a:t>
            </a:r>
            <a:r>
              <a:rPr lang="en-US" sz="1400" dirty="0" smtClean="0">
                <a:latin typeface="Arial"/>
                <a:cs typeface="Arial"/>
              </a:rPr>
              <a:t>  </a:t>
            </a:r>
            <a:r>
              <a:rPr lang="en-US" sz="1400" b="1" dirty="0" smtClean="0">
                <a:latin typeface="Arial"/>
                <a:cs typeface="Arial"/>
              </a:rPr>
              <a:t>register</a:t>
            </a:r>
            <a:r>
              <a:rPr lang="en-US" sz="1400" b="1" dirty="0">
                <a:latin typeface="Arial"/>
                <a:cs typeface="Arial"/>
              </a:rPr>
              <a:t> </a:t>
            </a:r>
            <a:r>
              <a:rPr lang="en-US" sz="1400" dirty="0" smtClean="0">
                <a:latin typeface="Arial"/>
                <a:cs typeface="Arial"/>
              </a:rPr>
              <a:t>→ </a:t>
            </a:r>
            <a:r>
              <a:rPr lang="en-US" sz="1400" b="1" dirty="0" smtClean="0">
                <a:latin typeface="Arial"/>
                <a:cs typeface="Arial"/>
              </a:rPr>
              <a:t>stage</a:t>
            </a:r>
            <a:r>
              <a:rPr lang="en-US" sz="1400" b="1" dirty="0">
                <a:latin typeface="Arial"/>
                <a:cs typeface="Arial"/>
              </a:rPr>
              <a:t> </a:t>
            </a:r>
            <a:r>
              <a:rPr lang="en-US" sz="1400" dirty="0" smtClean="0">
                <a:latin typeface="Arial"/>
                <a:cs typeface="Arial"/>
              </a:rPr>
              <a:t>→ </a:t>
            </a:r>
            <a:r>
              <a:rPr lang="en-US" sz="1400" b="1" dirty="0" smtClean="0">
                <a:latin typeface="Arial"/>
                <a:cs typeface="Arial"/>
              </a:rPr>
              <a:t>register</a:t>
            </a:r>
            <a:endParaRPr lang="en-US" sz="1400" b="1" dirty="0">
              <a:latin typeface="Arial"/>
              <a:cs typeface="Arial"/>
            </a:endParaRPr>
          </a:p>
          <a:p>
            <a:pPr indent="461963">
              <a:tabLst>
                <a:tab pos="461963" algn="l"/>
              </a:tabLst>
            </a:pPr>
            <a:r>
              <a:rPr lang="en-US" sz="1400" dirty="0" smtClean="0">
                <a:latin typeface="Arial"/>
                <a:cs typeface="Arial"/>
              </a:rPr>
              <a:t>– </a:t>
            </a:r>
            <a:r>
              <a:rPr lang="en-US" sz="1400" b="1" dirty="0" smtClean="0">
                <a:latin typeface="Arial"/>
                <a:cs typeface="Arial"/>
              </a:rPr>
              <a:t>Clock </a:t>
            </a:r>
            <a:r>
              <a:rPr lang="en-US" sz="1400" b="1" dirty="0" err="1" smtClean="0">
                <a:latin typeface="Arial"/>
                <a:cs typeface="Arial"/>
              </a:rPr>
              <a:t>dịch</a:t>
            </a:r>
            <a:r>
              <a:rPr lang="en-US" sz="1400" b="1" dirty="0" smtClean="0">
                <a:latin typeface="Arial"/>
                <a:cs typeface="Arial"/>
              </a:rPr>
              <a:t> </a:t>
            </a:r>
            <a:r>
              <a:rPr lang="en-US" sz="1400" b="1" dirty="0" err="1" smtClean="0">
                <a:latin typeface="Arial"/>
                <a:cs typeface="Arial"/>
              </a:rPr>
              <a:t>chuyển</a:t>
            </a:r>
            <a:r>
              <a:rPr lang="en-US" sz="1400" b="1" dirty="0" smtClean="0">
                <a:latin typeface="Arial"/>
                <a:cs typeface="Arial"/>
              </a:rPr>
              <a:t> </a:t>
            </a:r>
            <a:r>
              <a:rPr lang="en-US" sz="1400" b="1" dirty="0" err="1" smtClean="0">
                <a:latin typeface="Arial"/>
                <a:cs typeface="Arial"/>
              </a:rPr>
              <a:t>dữ</a:t>
            </a:r>
            <a:r>
              <a:rPr lang="en-US" sz="1400" b="1" dirty="0" smtClean="0">
                <a:latin typeface="Arial"/>
                <a:cs typeface="Arial"/>
              </a:rPr>
              <a:t> </a:t>
            </a:r>
            <a:r>
              <a:rPr lang="en-US" sz="1400" b="1" dirty="0" err="1" smtClean="0">
                <a:latin typeface="Arial"/>
                <a:cs typeface="Arial"/>
              </a:rPr>
              <a:t>liệu</a:t>
            </a:r>
            <a:r>
              <a:rPr lang="en-US" sz="1400" b="1" dirty="0" smtClean="0">
                <a:latin typeface="Arial"/>
                <a:cs typeface="Arial"/>
              </a:rPr>
              <a:t> </a:t>
            </a:r>
            <a:r>
              <a:rPr lang="en-US" sz="1400" b="1" dirty="0" err="1" smtClean="0">
                <a:latin typeface="Arial"/>
                <a:cs typeface="Arial"/>
              </a:rPr>
              <a:t>đi</a:t>
            </a:r>
            <a:r>
              <a:rPr lang="en-US" sz="1400" b="1" dirty="0" smtClean="0">
                <a:latin typeface="Arial"/>
                <a:cs typeface="Arial"/>
              </a:rPr>
              <a:t> </a:t>
            </a:r>
            <a:r>
              <a:rPr lang="en-US" sz="1400" b="1" dirty="0" err="1" smtClean="0">
                <a:latin typeface="Arial"/>
                <a:cs typeface="Arial"/>
              </a:rPr>
              <a:t>đến</a:t>
            </a:r>
            <a:r>
              <a:rPr lang="en-US" sz="1400" b="1" dirty="0" smtClean="0">
                <a:latin typeface="Arial"/>
                <a:cs typeface="Arial"/>
              </a:rPr>
              <a:t> </a:t>
            </a:r>
            <a:r>
              <a:rPr lang="en-US" sz="1400" b="1" dirty="0" err="1" smtClean="0">
                <a:latin typeface="Arial"/>
                <a:cs typeface="Arial"/>
              </a:rPr>
              <a:t>thanh</a:t>
            </a:r>
            <a:r>
              <a:rPr lang="en-US" sz="1400" b="1" dirty="0" smtClean="0">
                <a:latin typeface="Arial"/>
                <a:cs typeface="Arial"/>
              </a:rPr>
              <a:t> </a:t>
            </a:r>
            <a:r>
              <a:rPr lang="en-US" sz="1400" b="1" dirty="0" err="1" smtClean="0">
                <a:latin typeface="Arial"/>
                <a:cs typeface="Arial"/>
              </a:rPr>
              <a:t>ghi</a:t>
            </a:r>
            <a:r>
              <a:rPr lang="en-US" sz="1400" b="1" dirty="0" smtClean="0">
                <a:latin typeface="Arial"/>
                <a:cs typeface="Arial"/>
              </a:rPr>
              <a:t> </a:t>
            </a:r>
            <a:r>
              <a:rPr lang="en-US" sz="1400" b="1" dirty="0" err="1" smtClean="0">
                <a:latin typeface="Arial"/>
                <a:cs typeface="Arial"/>
              </a:rPr>
              <a:t>đầu</a:t>
            </a:r>
            <a:r>
              <a:rPr lang="en-US" sz="1400" b="1" dirty="0" smtClean="0">
                <a:latin typeface="Arial"/>
                <a:cs typeface="Arial"/>
              </a:rPr>
              <a:t> </a:t>
            </a:r>
            <a:r>
              <a:rPr lang="en-US" sz="1400" b="1" dirty="0" err="1" smtClean="0">
                <a:latin typeface="Arial"/>
                <a:cs typeface="Arial"/>
              </a:rPr>
              <a:t>tiên</a:t>
            </a:r>
            <a:endParaRPr lang="en-US" sz="1400" b="1" dirty="0">
              <a:latin typeface="Arial"/>
              <a:cs typeface="Arial"/>
            </a:endParaRPr>
          </a:p>
          <a:p>
            <a:pPr indent="461963"/>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tính</a:t>
            </a:r>
            <a:r>
              <a:rPr lang="en-US" sz="1400" dirty="0" smtClean="0">
                <a:latin typeface="Arial"/>
                <a:cs typeface="Arial"/>
              </a:rPr>
              <a:t> </a:t>
            </a:r>
            <a:r>
              <a:rPr lang="en-US" sz="1400" dirty="0" err="1" smtClean="0">
                <a:latin typeface="Arial"/>
                <a:cs typeface="Arial"/>
              </a:rPr>
              <a:t>toán</a:t>
            </a:r>
            <a:r>
              <a:rPr lang="en-US" sz="1400" dirty="0" smtClean="0">
                <a:latin typeface="Arial"/>
                <a:cs typeface="Arial"/>
              </a:rPr>
              <a:t> </a:t>
            </a:r>
            <a:r>
              <a:rPr lang="en-US" sz="1400" dirty="0" err="1" smtClean="0">
                <a:latin typeface="Arial"/>
                <a:cs typeface="Arial"/>
              </a:rPr>
              <a:t>trong</a:t>
            </a:r>
            <a:r>
              <a:rPr lang="en-US" sz="1400" dirty="0" smtClean="0">
                <a:latin typeface="Arial"/>
                <a:cs typeface="Arial"/>
              </a:rPr>
              <a:t> </a:t>
            </a:r>
            <a:r>
              <a:rPr lang="en-US" sz="1400" dirty="0" err="1" smtClean="0">
                <a:latin typeface="Arial"/>
                <a:cs typeface="Arial"/>
              </a:rPr>
              <a:t>các</a:t>
            </a:r>
            <a:r>
              <a:rPr lang="en-US" sz="1400" dirty="0" smtClean="0">
                <a:latin typeface="Arial"/>
                <a:cs typeface="Arial"/>
              </a:rPr>
              <a:t> </a:t>
            </a:r>
            <a:r>
              <a:rPr lang="en-US" sz="1400" dirty="0" err="1" smtClean="0">
                <a:latin typeface="Arial"/>
                <a:cs typeface="Arial"/>
              </a:rPr>
              <a:t>trạng</a:t>
            </a:r>
            <a:r>
              <a:rPr lang="en-US" sz="1400" dirty="0" smtClean="0">
                <a:latin typeface="Arial"/>
                <a:cs typeface="Arial"/>
              </a:rPr>
              <a:t> </a:t>
            </a:r>
            <a:r>
              <a:rPr lang="en-US" sz="1400" dirty="0" err="1" smtClean="0">
                <a:latin typeface="Arial"/>
                <a:cs typeface="Arial"/>
              </a:rPr>
              <a:t>thái</a:t>
            </a:r>
            <a:r>
              <a:rPr lang="en-US" sz="1400" dirty="0" smtClean="0">
                <a:latin typeface="Arial"/>
                <a:cs typeface="Arial"/>
              </a:rPr>
              <a:t> (combinational: think</a:t>
            </a:r>
            <a:r>
              <a:rPr lang="en-US" sz="1400" dirty="0">
                <a:latin typeface="Arial"/>
                <a:cs typeface="Arial"/>
              </a:rPr>
              <a:t> </a:t>
            </a:r>
            <a:r>
              <a:rPr lang="en-US" sz="1400" dirty="0" smtClean="0">
                <a:latin typeface="Arial"/>
                <a:cs typeface="Arial"/>
              </a:rPr>
              <a:t>an</a:t>
            </a:r>
            <a:r>
              <a:rPr lang="en-US" sz="1400" dirty="0">
                <a:latin typeface="Arial"/>
                <a:cs typeface="Arial"/>
              </a:rPr>
              <a:t> </a:t>
            </a:r>
            <a:r>
              <a:rPr lang="en-US" sz="1400" dirty="0" smtClean="0">
                <a:latin typeface="Arial"/>
                <a:cs typeface="Arial"/>
              </a:rPr>
              <a:t>adder</a:t>
            </a:r>
            <a:r>
              <a:rPr lang="en-US" sz="1400" dirty="0">
                <a:latin typeface="Arial"/>
                <a:cs typeface="Arial"/>
              </a:rPr>
              <a:t>)</a:t>
            </a:r>
          </a:p>
          <a:p>
            <a:pPr indent="461963"/>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đến</a:t>
            </a:r>
            <a:r>
              <a:rPr lang="en-US" sz="1400" dirty="0" smtClean="0">
                <a:latin typeface="Arial"/>
                <a:cs typeface="Arial"/>
              </a:rPr>
              <a:t> </a:t>
            </a:r>
            <a:r>
              <a:rPr lang="en-US" sz="1400" dirty="0" err="1" smtClean="0">
                <a:latin typeface="Arial"/>
                <a:cs typeface="Arial"/>
              </a:rPr>
              <a:t>thanh</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tiếp</a:t>
            </a:r>
            <a:r>
              <a:rPr lang="en-US" sz="1400" dirty="0" smtClean="0">
                <a:latin typeface="Arial"/>
                <a:cs typeface="Arial"/>
              </a:rPr>
              <a:t> </a:t>
            </a:r>
            <a:r>
              <a:rPr lang="en-US" sz="1400" dirty="0" err="1" smtClean="0">
                <a:latin typeface="Arial"/>
                <a:cs typeface="Arial"/>
              </a:rPr>
              <a:t>theo</a:t>
            </a:r>
            <a:r>
              <a:rPr lang="en-US" sz="1400" dirty="0" smtClean="0">
                <a:latin typeface="Arial"/>
                <a:cs typeface="Arial"/>
              </a:rPr>
              <a:t> </a:t>
            </a:r>
            <a:r>
              <a:rPr lang="en-US" sz="1400" dirty="0" err="1" smtClean="0">
                <a:latin typeface="Arial"/>
                <a:cs typeface="Arial"/>
              </a:rPr>
              <a:t>đúng</a:t>
            </a:r>
            <a:r>
              <a:rPr lang="en-US" sz="1400" dirty="0" smtClean="0">
                <a:latin typeface="Arial"/>
                <a:cs typeface="Arial"/>
              </a:rPr>
              <a:t> </a:t>
            </a:r>
            <a:r>
              <a:rPr lang="en-US" sz="1400" dirty="0" err="1" smtClean="0">
                <a:latin typeface="Arial"/>
                <a:cs typeface="Arial"/>
              </a:rPr>
              <a:t>giờ</a:t>
            </a:r>
            <a:r>
              <a:rPr lang="en-US" sz="1400" dirty="0" smtClean="0">
                <a:latin typeface="Arial"/>
                <a:cs typeface="Arial"/>
              </a:rPr>
              <a:t> </a:t>
            </a:r>
            <a:r>
              <a:rPr lang="en-US" sz="1400" dirty="0" err="1" smtClean="0">
                <a:latin typeface="Arial"/>
                <a:cs typeface="Arial"/>
              </a:rPr>
              <a:t>tương</a:t>
            </a:r>
            <a:r>
              <a:rPr lang="en-US" sz="1400" dirty="0" smtClean="0">
                <a:latin typeface="Arial"/>
                <a:cs typeface="Arial"/>
              </a:rPr>
              <a:t> </a:t>
            </a:r>
            <a:r>
              <a:rPr lang="en-US" sz="1400" dirty="0" err="1" smtClean="0">
                <a:latin typeface="Arial"/>
                <a:cs typeface="Arial"/>
              </a:rPr>
              <a:t>ứng</a:t>
            </a:r>
            <a:r>
              <a:rPr lang="en-US" sz="1400" dirty="0" smtClean="0">
                <a:latin typeface="Arial"/>
                <a:cs typeface="Arial"/>
              </a:rPr>
              <a:t> </a:t>
            </a:r>
            <a:r>
              <a:rPr lang="en-US" sz="1400" dirty="0" err="1" smtClean="0">
                <a:latin typeface="Arial"/>
                <a:cs typeface="Arial"/>
              </a:rPr>
              <a:t>với</a:t>
            </a:r>
            <a:r>
              <a:rPr lang="en-US" sz="1400" dirty="0" smtClean="0">
                <a:latin typeface="Arial"/>
                <a:cs typeface="Arial"/>
              </a:rPr>
              <a:t> </a:t>
            </a:r>
            <a:r>
              <a:rPr lang="en-US" sz="1400" dirty="0" err="1" smtClean="0">
                <a:latin typeface="Arial"/>
                <a:cs typeface="Arial"/>
              </a:rPr>
              <a:t>xung</a:t>
            </a:r>
            <a:r>
              <a:rPr lang="en-US" sz="1400" dirty="0" smtClean="0">
                <a:latin typeface="Arial"/>
                <a:cs typeface="Arial"/>
              </a:rPr>
              <a:t> </a:t>
            </a:r>
            <a:r>
              <a:rPr lang="en-US" sz="1400" dirty="0" err="1" smtClean="0">
                <a:latin typeface="Arial"/>
                <a:cs typeface="Arial"/>
              </a:rPr>
              <a:t>đồng</a:t>
            </a:r>
            <a:r>
              <a:rPr lang="en-US" sz="1400" dirty="0" smtClean="0">
                <a:latin typeface="Arial"/>
                <a:cs typeface="Arial"/>
              </a:rPr>
              <a:t> </a:t>
            </a:r>
            <a:r>
              <a:rPr lang="en-US" sz="1400" dirty="0" err="1" smtClean="0">
                <a:latin typeface="Arial"/>
                <a:cs typeface="Arial"/>
              </a:rPr>
              <a:t>hồ</a:t>
            </a:r>
            <a:r>
              <a:rPr lang="en-US" sz="1400" dirty="0" smtClean="0">
                <a:latin typeface="Arial"/>
                <a:cs typeface="Arial"/>
              </a:rPr>
              <a:t> </a:t>
            </a:r>
            <a:r>
              <a:rPr lang="en-US" sz="1400" dirty="0" err="1" smtClean="0">
                <a:latin typeface="Arial"/>
                <a:cs typeface="Arial"/>
              </a:rPr>
              <a:t>tiếp</a:t>
            </a:r>
            <a:r>
              <a:rPr lang="en-US" sz="1400" dirty="0" smtClean="0">
                <a:latin typeface="Arial"/>
                <a:cs typeface="Arial"/>
              </a:rPr>
              <a:t> </a:t>
            </a:r>
            <a:r>
              <a:rPr lang="en-US" sz="1400" dirty="0" err="1" smtClean="0">
                <a:latin typeface="Arial"/>
                <a:cs typeface="Arial"/>
              </a:rPr>
              <a:t>theo</a:t>
            </a:r>
            <a:endParaRPr lang="en-US" sz="1400" dirty="0">
              <a:latin typeface="Arial"/>
              <a:cs typeface="Arial"/>
            </a:endParaRPr>
          </a:p>
        </p:txBody>
      </p:sp>
    </p:spTree>
    <p:extLst>
      <p:ext uri="{BB962C8B-B14F-4D97-AF65-F5344CB8AC3E}">
        <p14:creationId xmlns:p14="http://schemas.microsoft.com/office/powerpoint/2010/main" val="6004865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r>
              <a:rPr lang="en-US" b="1" dirty="0" smtClean="0">
                <a:latin typeface="Arial"/>
                <a:cs typeface="Arial"/>
              </a:rPr>
              <a:t> </a:t>
            </a:r>
            <a:r>
              <a:rPr lang="en-US" b="1" dirty="0" err="1" smtClean="0">
                <a:latin typeface="Arial"/>
                <a:cs typeface="Arial"/>
              </a:rPr>
              <a:t>của</a:t>
            </a:r>
            <a:r>
              <a:rPr lang="en-US" b="1" dirty="0">
                <a:latin typeface="Arial"/>
                <a:cs typeface="Arial"/>
              </a:rPr>
              <a:t> </a:t>
            </a:r>
            <a:r>
              <a:rPr lang="en-US" b="1" dirty="0" err="1" smtClean="0">
                <a:latin typeface="Arial"/>
                <a:cs typeface="Arial"/>
              </a:rPr>
              <a:t>việc</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r>
              <a:rPr lang="en-US" b="1" dirty="0" err="1" smtClean="0">
                <a:latin typeface="Arial"/>
                <a:cs typeface="Arial"/>
              </a:rPr>
              <a:t>hóa</a:t>
            </a:r>
            <a:r>
              <a:rPr lang="en-US" b="1" dirty="0" smtClean="0">
                <a:latin typeface="Arial"/>
                <a:cs typeface="Arial"/>
              </a:rPr>
              <a:t> MIPS</a:t>
            </a:r>
            <a:endParaRPr lang="en-US" dirty="0">
              <a:latin typeface="Arial"/>
              <a:cs typeface="Arial"/>
            </a:endParaRPr>
          </a:p>
        </p:txBody>
      </p:sp>
      <p:sp>
        <p:nvSpPr>
          <p:cNvPr id="3" name="Rectangle 2"/>
          <p:cNvSpPr/>
          <p:nvPr/>
        </p:nvSpPr>
        <p:spPr>
          <a:xfrm>
            <a:off x="568693" y="4648200"/>
            <a:ext cx="7747534" cy="1569660"/>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Thiết</a:t>
            </a:r>
            <a:r>
              <a:rPr lang="en-US" sz="1600" dirty="0" smtClean="0">
                <a:latin typeface="Arial"/>
                <a:cs typeface="Arial"/>
              </a:rPr>
              <a:t> </a:t>
            </a:r>
            <a:r>
              <a:rPr lang="en-US" sz="1600" dirty="0" err="1" smtClean="0">
                <a:latin typeface="Arial"/>
                <a:cs typeface="Arial"/>
              </a:rPr>
              <a:t>kế</a:t>
            </a:r>
            <a:r>
              <a:rPr lang="en-US" sz="1600" dirty="0" smtClean="0">
                <a:latin typeface="Arial"/>
                <a:cs typeface="Arial"/>
              </a:rPr>
              <a:t> </a:t>
            </a:r>
            <a:r>
              <a:rPr lang="en-US" sz="1600" dirty="0" err="1" smtClean="0">
                <a:latin typeface="Arial"/>
                <a:cs typeface="Arial"/>
              </a:rPr>
              <a:t>đơn</a:t>
            </a:r>
            <a:r>
              <a:rPr lang="en-US" sz="1600" dirty="0" smtClean="0">
                <a:latin typeface="Arial"/>
                <a:cs typeface="Arial"/>
              </a:rPr>
              <a:t> </a:t>
            </a:r>
            <a:r>
              <a:rPr lang="en-US" sz="1600" dirty="0" err="1" smtClean="0">
                <a:latin typeface="Arial"/>
                <a:cs typeface="Arial"/>
              </a:rPr>
              <a:t>xung</a:t>
            </a:r>
            <a:r>
              <a:rPr lang="en-US" sz="1600" dirty="0" smtClean="0">
                <a:latin typeface="Arial"/>
                <a:cs typeface="Arial"/>
              </a:rPr>
              <a:t> </a:t>
            </a:r>
            <a:r>
              <a:rPr lang="en-US" sz="1600" dirty="0" err="1" smtClean="0">
                <a:latin typeface="Arial"/>
                <a:cs typeface="Arial"/>
              </a:rPr>
              <a:t>nhịp</a:t>
            </a:r>
            <a:r>
              <a:rPr lang="en-US" sz="1600" dirty="0" smtClean="0">
                <a:latin typeface="Arial"/>
                <a:cs typeface="Arial"/>
              </a:rPr>
              <a:t> (</a:t>
            </a:r>
            <a:r>
              <a:rPr lang="en-US" sz="1600" b="1" dirty="0" smtClean="0">
                <a:latin typeface="Arial"/>
                <a:cs typeface="Arial"/>
              </a:rPr>
              <a:t>Single‐cycle):</a:t>
            </a:r>
            <a:endParaRPr lang="en-US" sz="1600" b="1" dirty="0">
              <a:latin typeface="Arial"/>
              <a:cs typeface="Arial"/>
            </a:endParaRPr>
          </a:p>
          <a:p>
            <a:pPr indent="461963"/>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đặt</a:t>
            </a:r>
            <a:r>
              <a:rPr lang="en-US" sz="1600" dirty="0" smtClean="0">
                <a:latin typeface="Arial"/>
                <a:cs typeface="Arial"/>
              </a:rPr>
              <a:t> </a:t>
            </a:r>
            <a:r>
              <a:rPr lang="en-US" sz="1600" dirty="0" err="1" smtClean="0">
                <a:latin typeface="Arial"/>
                <a:cs typeface="Arial"/>
              </a:rPr>
              <a:t>cho</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chậm</a:t>
            </a:r>
            <a:r>
              <a:rPr lang="en-US" sz="1600" dirty="0" smtClean="0">
                <a:latin typeface="Arial"/>
                <a:cs typeface="Arial"/>
              </a:rPr>
              <a:t> </a:t>
            </a:r>
            <a:r>
              <a:rPr lang="en-US" sz="1600" dirty="0" err="1" smtClean="0">
                <a:latin typeface="Arial"/>
                <a:cs typeface="Arial"/>
              </a:rPr>
              <a:t>nhất</a:t>
            </a:r>
            <a:r>
              <a:rPr lang="en-US" sz="1600" dirty="0" smtClean="0">
                <a:latin typeface="Arial"/>
                <a:cs typeface="Arial"/>
              </a:rPr>
              <a:t>: </a:t>
            </a:r>
            <a:r>
              <a:rPr lang="en-US" sz="1600" b="1" dirty="0" smtClean="0">
                <a:latin typeface="Arial"/>
                <a:cs typeface="Arial"/>
              </a:rPr>
              <a:t>800ps</a:t>
            </a:r>
            <a:r>
              <a:rPr lang="en-US" sz="1600" b="1" dirty="0">
                <a:latin typeface="Arial"/>
                <a:cs typeface="Arial"/>
              </a:rPr>
              <a:t> </a:t>
            </a:r>
            <a:r>
              <a:rPr lang="en-US" sz="1600" b="1" dirty="0" smtClean="0">
                <a:latin typeface="Arial"/>
                <a:cs typeface="Arial"/>
              </a:rPr>
              <a:t>clock</a:t>
            </a:r>
            <a:r>
              <a:rPr lang="en-US" sz="1600" b="1" dirty="0">
                <a:latin typeface="Arial"/>
                <a:cs typeface="Arial"/>
              </a:rPr>
              <a:t> </a:t>
            </a:r>
            <a:r>
              <a:rPr lang="en-US" sz="1600" b="1" dirty="0" smtClean="0">
                <a:latin typeface="Arial"/>
                <a:cs typeface="Arial"/>
              </a:rPr>
              <a:t>time</a:t>
            </a:r>
            <a:endParaRPr lang="en-US" sz="1600" b="1" dirty="0">
              <a:latin typeface="Arial"/>
              <a:cs typeface="Arial"/>
            </a:endParaRPr>
          </a:p>
          <a:p>
            <a:r>
              <a:rPr lang="en-US" sz="1600" dirty="0">
                <a:latin typeface="Arial"/>
                <a:cs typeface="Arial"/>
              </a:rPr>
              <a:t>• </a:t>
            </a:r>
            <a:r>
              <a:rPr lang="en-US" sz="1600" dirty="0" err="1" smtClean="0">
                <a:latin typeface="Arial"/>
                <a:cs typeface="Arial"/>
              </a:rPr>
              <a:t>Thiết</a:t>
            </a:r>
            <a:r>
              <a:rPr lang="en-US" sz="1600" dirty="0" smtClean="0">
                <a:latin typeface="Arial"/>
                <a:cs typeface="Arial"/>
              </a:rPr>
              <a:t> </a:t>
            </a:r>
            <a:r>
              <a:rPr lang="en-US" sz="1600" dirty="0" err="1" smtClean="0">
                <a:latin typeface="Arial"/>
                <a:cs typeface="Arial"/>
              </a:rPr>
              <a:t>kế</a:t>
            </a:r>
            <a:r>
              <a:rPr lang="en-US" sz="1600" dirty="0" smtClean="0">
                <a:latin typeface="Arial"/>
                <a:cs typeface="Arial"/>
              </a:rPr>
              <a:t> </a:t>
            </a:r>
            <a:r>
              <a:rPr lang="en-US" sz="1600" dirty="0" err="1" smtClean="0">
                <a:latin typeface="Arial"/>
                <a:cs typeface="Arial"/>
              </a:rPr>
              <a:t>đường</a:t>
            </a:r>
            <a:r>
              <a:rPr lang="en-US" sz="1600" dirty="0" smtClean="0">
                <a:latin typeface="Arial"/>
                <a:cs typeface="Arial"/>
              </a:rPr>
              <a:t> </a:t>
            </a:r>
            <a:r>
              <a:rPr lang="en-US" sz="1600" dirty="0" err="1" smtClean="0">
                <a:latin typeface="Arial"/>
                <a:cs typeface="Arial"/>
              </a:rPr>
              <a:t>ống</a:t>
            </a:r>
            <a:r>
              <a:rPr lang="en-US" sz="1600" dirty="0" smtClean="0">
                <a:latin typeface="Arial"/>
                <a:cs typeface="Arial"/>
              </a:rPr>
              <a:t> </a:t>
            </a:r>
            <a:r>
              <a:rPr lang="en-US" sz="1600" dirty="0" err="1" smtClean="0">
                <a:latin typeface="Arial"/>
                <a:cs typeface="Arial"/>
              </a:rPr>
              <a:t>hóa</a:t>
            </a:r>
            <a:r>
              <a:rPr lang="en-US" sz="1600" dirty="0" smtClean="0">
                <a:latin typeface="Arial"/>
                <a:cs typeface="Arial"/>
              </a:rPr>
              <a:t> </a:t>
            </a:r>
            <a:r>
              <a:rPr lang="en-US" sz="1600" b="1" dirty="0" smtClean="0">
                <a:latin typeface="Arial"/>
                <a:cs typeface="Arial"/>
              </a:rPr>
              <a:t>Pipelined:</a:t>
            </a:r>
            <a:endParaRPr lang="en-US" sz="1600" b="1" dirty="0">
              <a:latin typeface="Arial"/>
              <a:cs typeface="Arial"/>
            </a:endParaRPr>
          </a:p>
          <a:p>
            <a:pPr indent="461963"/>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hồ</a:t>
            </a:r>
            <a:r>
              <a:rPr lang="en-US" sz="1600" dirty="0" smtClean="0">
                <a:latin typeface="Arial"/>
                <a:cs typeface="Arial"/>
              </a:rPr>
              <a:t> </a:t>
            </a:r>
            <a:r>
              <a:rPr lang="en-US" sz="1600" dirty="0" err="1" smtClean="0">
                <a:latin typeface="Arial"/>
                <a:cs typeface="Arial"/>
              </a:rPr>
              <a:t>được</a:t>
            </a:r>
            <a:r>
              <a:rPr lang="en-US" sz="1600" dirty="0" smtClean="0">
                <a:latin typeface="Arial"/>
                <a:cs typeface="Arial"/>
              </a:rPr>
              <a:t> </a:t>
            </a:r>
            <a:r>
              <a:rPr lang="en-US" sz="1600" dirty="0" err="1" smtClean="0">
                <a:latin typeface="Arial"/>
                <a:cs typeface="Arial"/>
              </a:rPr>
              <a:t>đặt</a:t>
            </a:r>
            <a:r>
              <a:rPr lang="en-US" sz="1600" dirty="0" smtClean="0">
                <a:latin typeface="Arial"/>
                <a:cs typeface="Arial"/>
              </a:rPr>
              <a:t> </a:t>
            </a:r>
            <a:r>
              <a:rPr lang="en-US" sz="1600" dirty="0" err="1" smtClean="0">
                <a:latin typeface="Arial"/>
                <a:cs typeface="Arial"/>
              </a:rPr>
              <a:t>cho</a:t>
            </a:r>
            <a:r>
              <a:rPr lang="en-US" sz="1600" dirty="0" smtClean="0">
                <a:latin typeface="Arial"/>
                <a:cs typeface="Arial"/>
              </a:rPr>
              <a:t> </a:t>
            </a:r>
            <a:r>
              <a:rPr lang="en-US" sz="1600" dirty="0" err="1" smtClean="0">
                <a:latin typeface="Arial"/>
                <a:cs typeface="Arial"/>
              </a:rPr>
              <a:t>pha</a:t>
            </a:r>
            <a:r>
              <a:rPr lang="en-US" sz="1600" dirty="0" smtClean="0">
                <a:latin typeface="Arial"/>
                <a:cs typeface="Arial"/>
              </a:rPr>
              <a:t> </a:t>
            </a:r>
            <a:r>
              <a:rPr lang="en-US" sz="1600" dirty="0" err="1" smtClean="0">
                <a:latin typeface="Arial"/>
                <a:cs typeface="Arial"/>
              </a:rPr>
              <a:t>chậm</a:t>
            </a:r>
            <a:r>
              <a:rPr lang="en-US" sz="1600" dirty="0" smtClean="0">
                <a:latin typeface="Arial"/>
                <a:cs typeface="Arial"/>
              </a:rPr>
              <a:t> </a:t>
            </a:r>
            <a:r>
              <a:rPr lang="en-US" sz="1600" dirty="0" err="1" smtClean="0">
                <a:latin typeface="Arial"/>
                <a:cs typeface="Arial"/>
              </a:rPr>
              <a:t>nhất</a:t>
            </a:r>
            <a:r>
              <a:rPr lang="en-US" sz="1600" dirty="0" smtClean="0">
                <a:latin typeface="Arial"/>
                <a:cs typeface="Arial"/>
              </a:rPr>
              <a:t>: </a:t>
            </a:r>
            <a:r>
              <a:rPr lang="en-US" sz="1600" b="1" dirty="0" smtClean="0">
                <a:latin typeface="Arial"/>
                <a:cs typeface="Arial"/>
              </a:rPr>
              <a:t>200ps</a:t>
            </a:r>
            <a:endParaRPr lang="en-US" sz="1600" b="1" dirty="0">
              <a:latin typeface="Arial"/>
              <a:cs typeface="Arial"/>
            </a:endParaRPr>
          </a:p>
          <a:p>
            <a:r>
              <a:rPr lang="en-US" sz="1600" dirty="0">
                <a:latin typeface="Arial"/>
                <a:cs typeface="Arial"/>
              </a:rPr>
              <a:t>• </a:t>
            </a:r>
            <a:r>
              <a:rPr lang="en-US" sz="1600" dirty="0" err="1" smtClean="0">
                <a:latin typeface="Arial"/>
                <a:cs typeface="Arial"/>
              </a:rPr>
              <a:t>Chú</a:t>
            </a:r>
            <a:r>
              <a:rPr lang="en-US" sz="1600" dirty="0" smtClean="0">
                <a:latin typeface="Arial"/>
                <a:cs typeface="Arial"/>
              </a:rPr>
              <a:t> </a:t>
            </a:r>
            <a:r>
              <a:rPr lang="en-US" sz="1600" dirty="0" err="1" smtClean="0">
                <a:latin typeface="Arial"/>
                <a:cs typeface="Arial"/>
              </a:rPr>
              <a:t>ý</a:t>
            </a:r>
            <a:r>
              <a:rPr lang="en-US" sz="1600" dirty="0" smtClean="0">
                <a:latin typeface="Arial"/>
                <a:cs typeface="Arial"/>
              </a:rPr>
              <a:t> </a:t>
            </a:r>
            <a:r>
              <a:rPr lang="en-US" sz="1600" dirty="0" err="1" smtClean="0">
                <a:latin typeface="Arial"/>
                <a:cs typeface="Arial"/>
              </a:rPr>
              <a:t>rằng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vài</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hết</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pha</a:t>
            </a:r>
            <a:r>
              <a:rPr lang="en-US" sz="1600" dirty="0" smtClean="0">
                <a:latin typeface="Arial"/>
                <a:cs typeface="Arial"/>
              </a:rPr>
              <a:t>.</a:t>
            </a:r>
          </a:p>
          <a:p>
            <a:pPr lvl="1"/>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điều</a:t>
            </a:r>
            <a:r>
              <a:rPr lang="en-US" sz="1600" dirty="0" smtClean="0">
                <a:latin typeface="Arial"/>
                <a:cs typeface="Arial"/>
              </a:rPr>
              <a:t> </a:t>
            </a:r>
            <a:r>
              <a:rPr lang="en-US" sz="1600" dirty="0" err="1" smtClean="0">
                <a:latin typeface="Arial"/>
                <a:cs typeface="Arial"/>
              </a:rPr>
              <a:t>khiển</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chắc</a:t>
            </a:r>
            <a:r>
              <a:rPr lang="en-US" sz="1600" dirty="0" smtClean="0">
                <a:latin typeface="Arial"/>
                <a:cs typeface="Arial"/>
              </a:rPr>
              <a:t> </a:t>
            </a:r>
            <a:r>
              <a:rPr lang="en-US" sz="1600" dirty="0" err="1" smtClean="0">
                <a:latin typeface="Arial"/>
                <a:cs typeface="Arial"/>
              </a:rPr>
              <a:t>chắn</a:t>
            </a:r>
            <a:r>
              <a:rPr lang="en-US" sz="1600" dirty="0" smtClean="0">
                <a:latin typeface="Arial"/>
                <a:cs typeface="Arial"/>
              </a:rPr>
              <a:t> </a:t>
            </a:r>
            <a:r>
              <a:rPr lang="en-US" sz="1600" dirty="0" err="1" smtClean="0">
                <a:latin typeface="Arial"/>
                <a:cs typeface="Arial"/>
              </a:rPr>
              <a:t>rằng</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pha</a:t>
            </a:r>
            <a:r>
              <a:rPr lang="en-US" sz="1600" dirty="0" smtClean="0">
                <a:latin typeface="Arial"/>
                <a:cs typeface="Arial"/>
              </a:rPr>
              <a:t> </a:t>
            </a:r>
            <a:r>
              <a:rPr lang="en-US" sz="1600" dirty="0" err="1" smtClean="0">
                <a:latin typeface="Arial"/>
                <a:cs typeface="Arial"/>
              </a:rPr>
              <a:t>hoạt</a:t>
            </a:r>
            <a:r>
              <a:rPr lang="en-US" sz="1600" dirty="0" smtClean="0">
                <a:latin typeface="Arial"/>
                <a:cs typeface="Arial"/>
              </a:rPr>
              <a:t> </a:t>
            </a:r>
            <a:r>
              <a:rPr lang="en-US" sz="1600" dirty="0" err="1" smtClean="0">
                <a:latin typeface="Arial"/>
                <a:cs typeface="Arial"/>
              </a:rPr>
              <a:t>động</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010400" cy="2091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2031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543801" cy="1143000"/>
          </a:xfrm>
        </p:spPr>
        <p:txBody>
          <a:bodyPr>
            <a:normAutofit fontScale="90000"/>
          </a:bodyPr>
          <a:lstStyle/>
          <a:p>
            <a:r>
              <a:rPr lang="en-US" b="1" dirty="0" err="1" smtClean="0">
                <a:latin typeface="Arial"/>
                <a:cs typeface="Arial"/>
              </a:rPr>
              <a:t>Xây</a:t>
            </a:r>
            <a:r>
              <a:rPr lang="en-US" b="1" dirty="0" smtClean="0">
                <a:latin typeface="Arial"/>
                <a:cs typeface="Arial"/>
              </a:rPr>
              <a:t> </a:t>
            </a:r>
            <a:r>
              <a:rPr lang="en-US" b="1" dirty="0" err="1" smtClean="0">
                <a:latin typeface="Arial"/>
                <a:cs typeface="Arial"/>
              </a:rPr>
              <a:t>dựng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br>
              <a:rPr lang="en-US" b="1" dirty="0" smtClean="0">
                <a:latin typeface="Arial"/>
                <a:cs typeface="Arial"/>
              </a:rPr>
            </a:br>
            <a:r>
              <a:rPr lang="en-US" dirty="0" err="1" smtClean="0">
                <a:latin typeface="Arial"/>
                <a:cs typeface="Arial"/>
              </a:rPr>
              <a:t>Cắt</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đơn</a:t>
            </a:r>
            <a:r>
              <a:rPr lang="en-US" dirty="0" smtClean="0">
                <a:latin typeface="Arial"/>
                <a:cs typeface="Arial"/>
              </a:rPr>
              <a:t> </a:t>
            </a:r>
            <a:r>
              <a:rPr lang="en-US" dirty="0" err="1" smtClean="0">
                <a:latin typeface="Arial"/>
                <a:cs typeface="Arial"/>
              </a:rPr>
              <a:t>xung</a:t>
            </a:r>
            <a:r>
              <a:rPr lang="en-US" dirty="0" smtClean="0">
                <a:latin typeface="Arial"/>
                <a:cs typeface="Arial"/>
              </a:rPr>
              <a:t> </a:t>
            </a:r>
            <a:r>
              <a:rPr lang="en-US" dirty="0" err="1" smtClean="0">
                <a:latin typeface="Arial"/>
                <a:cs typeface="Arial"/>
              </a:rPr>
              <a:t>nhịp</a:t>
            </a:r>
            <a:endParaRPr lang="en-US" dirty="0">
              <a:latin typeface="Arial"/>
              <a:cs typeface="Arial"/>
            </a:endParaRPr>
          </a:p>
        </p:txBody>
      </p:sp>
    </p:spTree>
    <p:extLst>
      <p:ext uri="{BB962C8B-B14F-4D97-AF65-F5344CB8AC3E}">
        <p14:creationId xmlns:p14="http://schemas.microsoft.com/office/powerpoint/2010/main" val="15401935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9220200" cy="1143000"/>
          </a:xfrm>
        </p:spPr>
        <p:txBody>
          <a:bodyPr>
            <a:normAutofit fontScale="90000"/>
          </a:bodyPr>
          <a:lstStyle/>
          <a:p>
            <a:r>
              <a:rPr lang="en-US" b="1" dirty="0" err="1" smtClean="0">
                <a:latin typeface="Arial"/>
                <a:cs typeface="Arial"/>
              </a:rPr>
              <a:t>Làm</a:t>
            </a:r>
            <a:r>
              <a:rPr lang="en-US" b="1" dirty="0" smtClean="0">
                <a:latin typeface="Arial"/>
                <a:cs typeface="Arial"/>
              </a:rPr>
              <a:t> </a:t>
            </a:r>
            <a:r>
              <a:rPr lang="en-US" b="1" dirty="0" err="1" smtClean="0">
                <a:latin typeface="Arial"/>
                <a:cs typeface="Arial"/>
              </a:rPr>
              <a:t>thế</a:t>
            </a:r>
            <a:r>
              <a:rPr lang="en-US" b="1" dirty="0" smtClean="0">
                <a:latin typeface="Arial"/>
                <a:cs typeface="Arial"/>
              </a:rPr>
              <a:t> </a:t>
            </a:r>
            <a:r>
              <a:rPr lang="en-US" b="1" dirty="0" err="1" smtClean="0">
                <a:latin typeface="Arial"/>
                <a:cs typeface="Arial"/>
              </a:rPr>
              <a:t>nào</a:t>
            </a:r>
            <a:r>
              <a:rPr lang="en-US" b="1" dirty="0" smtClean="0">
                <a:latin typeface="Arial"/>
                <a:cs typeface="Arial"/>
              </a:rPr>
              <a:t> </a:t>
            </a:r>
            <a:r>
              <a:rPr lang="en-US" b="1" dirty="0" err="1" smtClean="0">
                <a:latin typeface="Arial"/>
                <a:cs typeface="Arial"/>
              </a:rPr>
              <a:t>để</a:t>
            </a:r>
            <a:r>
              <a:rPr lang="en-US" b="1" dirty="0" smtClean="0">
                <a:latin typeface="Arial"/>
                <a:cs typeface="Arial"/>
              </a:rPr>
              <a:t> chia </a:t>
            </a:r>
            <a:r>
              <a:rPr lang="en-US" b="1" dirty="0" err="1" smtClean="0">
                <a:latin typeface="Arial"/>
                <a:cs typeface="Arial"/>
              </a:rPr>
              <a:t>các</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MIPS?</a:t>
            </a:r>
            <a:endParaRPr lang="en-US" dirty="0">
              <a:latin typeface="Arial"/>
              <a:cs typeface="Arial"/>
            </a:endParaRPr>
          </a:p>
        </p:txBody>
      </p:sp>
      <p:sp>
        <p:nvSpPr>
          <p:cNvPr id="3" name="Rectangle 2"/>
          <p:cNvSpPr/>
          <p:nvPr/>
        </p:nvSpPr>
        <p:spPr>
          <a:xfrm>
            <a:off x="609601" y="2168960"/>
            <a:ext cx="3809999" cy="1600438"/>
          </a:xfrm>
          <a:prstGeom prst="rect">
            <a:avLst/>
          </a:prstGeom>
        </p:spPr>
        <p:txBody>
          <a:bodyPr wrap="square">
            <a:spAutoFit/>
          </a:bodyPr>
          <a:lstStyle/>
          <a:p>
            <a:r>
              <a:rPr lang="en-US" sz="1400" dirty="0"/>
              <a:t>(</a:t>
            </a:r>
            <a:r>
              <a:rPr lang="en-US" sz="1400" dirty="0" smtClean="0"/>
              <a:t>You’ve already seen it</a:t>
            </a:r>
            <a:r>
              <a:rPr lang="en-US" sz="1400" dirty="0"/>
              <a:t>…)</a:t>
            </a:r>
          </a:p>
          <a:p>
            <a:r>
              <a:rPr lang="en-US" sz="1400" b="1" dirty="0"/>
              <a:t>1. </a:t>
            </a:r>
            <a:r>
              <a:rPr lang="en-US" sz="1400" b="1" dirty="0" smtClean="0"/>
              <a:t>IF: Instruction fetch from</a:t>
            </a:r>
            <a:r>
              <a:rPr lang="en-US" sz="1400" b="1" dirty="0"/>
              <a:t> </a:t>
            </a:r>
            <a:r>
              <a:rPr lang="en-US" sz="1400" b="1" dirty="0" smtClean="0"/>
              <a:t>memory</a:t>
            </a:r>
            <a:endParaRPr lang="en-US" sz="1400" b="1" dirty="0"/>
          </a:p>
          <a:p>
            <a:r>
              <a:rPr lang="en-US" sz="1400" b="1" dirty="0"/>
              <a:t>2. </a:t>
            </a:r>
            <a:r>
              <a:rPr lang="en-US" sz="1400" b="1" dirty="0" smtClean="0"/>
              <a:t>ID: Instruction decode and register read</a:t>
            </a:r>
            <a:endParaRPr lang="en-US" sz="1400" b="1" dirty="0"/>
          </a:p>
          <a:p>
            <a:r>
              <a:rPr lang="en-US" sz="1400" b="1" dirty="0"/>
              <a:t>3. </a:t>
            </a:r>
            <a:r>
              <a:rPr lang="en-US" sz="1400" b="1" dirty="0" smtClean="0"/>
              <a:t>EX: Execute operation or</a:t>
            </a:r>
            <a:r>
              <a:rPr lang="en-US" sz="1400" b="1" dirty="0"/>
              <a:t> </a:t>
            </a:r>
            <a:r>
              <a:rPr lang="en-US" sz="1400" b="1" dirty="0" smtClean="0"/>
              <a:t>calculate</a:t>
            </a:r>
            <a:r>
              <a:rPr lang="en-US" sz="1400" b="1" dirty="0"/>
              <a:t> </a:t>
            </a:r>
            <a:r>
              <a:rPr lang="en-US" sz="1400" b="1" dirty="0" smtClean="0"/>
              <a:t>address</a:t>
            </a:r>
            <a:endParaRPr lang="en-US" sz="1400" b="1" dirty="0"/>
          </a:p>
          <a:p>
            <a:r>
              <a:rPr lang="en-US" sz="1400" b="1" dirty="0"/>
              <a:t>4. </a:t>
            </a:r>
            <a:r>
              <a:rPr lang="en-US" sz="1400" b="1" dirty="0" smtClean="0"/>
              <a:t>MEM: Access</a:t>
            </a:r>
            <a:r>
              <a:rPr lang="en-US" sz="1400" b="1" dirty="0"/>
              <a:t> </a:t>
            </a:r>
            <a:r>
              <a:rPr lang="en-US" sz="1400" b="1" dirty="0" smtClean="0"/>
              <a:t>memory</a:t>
            </a:r>
            <a:endParaRPr lang="en-US" sz="1400" b="1" dirty="0"/>
          </a:p>
          <a:p>
            <a:r>
              <a:rPr lang="en-US" sz="1400" b="1" dirty="0"/>
              <a:t>5. WB</a:t>
            </a:r>
            <a:r>
              <a:rPr lang="en-US" sz="1400" b="1" dirty="0" smtClean="0"/>
              <a:t>: Write result</a:t>
            </a:r>
            <a:r>
              <a:rPr lang="en-US" sz="1400" b="1" dirty="0"/>
              <a:t> </a:t>
            </a:r>
            <a:r>
              <a:rPr lang="en-US" sz="1400" b="1" dirty="0" smtClean="0"/>
              <a:t>back</a:t>
            </a:r>
            <a:r>
              <a:rPr lang="en-US" sz="1400" b="1" dirty="0"/>
              <a:t> </a:t>
            </a:r>
            <a:r>
              <a:rPr lang="en-US" sz="1400" b="1" dirty="0" smtClean="0"/>
              <a:t>to</a:t>
            </a:r>
            <a:r>
              <a:rPr lang="en-US" sz="1400" b="1" dirty="0"/>
              <a:t> </a:t>
            </a:r>
            <a:r>
              <a:rPr lang="en-US" sz="1400" b="1" dirty="0" smtClean="0"/>
              <a:t>register</a:t>
            </a:r>
            <a:endParaRPr lang="en-US" sz="1400" dirty="0"/>
          </a:p>
        </p:txBody>
      </p:sp>
      <p:sp>
        <p:nvSpPr>
          <p:cNvPr id="4" name="Rectangle 3"/>
          <p:cNvSpPr/>
          <p:nvPr/>
        </p:nvSpPr>
        <p:spPr>
          <a:xfrm>
            <a:off x="609601" y="3886200"/>
            <a:ext cx="3548513" cy="954107"/>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Thiếu</a:t>
            </a:r>
            <a:r>
              <a:rPr lang="en-US" sz="1400" b="1" dirty="0" smtClean="0">
                <a:latin typeface="Arial"/>
                <a:cs typeface="Arial"/>
              </a:rPr>
              <a:t> </a:t>
            </a:r>
            <a:r>
              <a:rPr lang="en-US" sz="1400" b="1" dirty="0" err="1" smtClean="0">
                <a:latin typeface="Arial"/>
                <a:cs typeface="Arial"/>
              </a:rPr>
              <a:t>cái</a:t>
            </a:r>
            <a:r>
              <a:rPr lang="en-US" sz="1400" b="1" dirty="0" smtClean="0">
                <a:latin typeface="Arial"/>
                <a:cs typeface="Arial"/>
              </a:rPr>
              <a:t> </a:t>
            </a:r>
            <a:r>
              <a:rPr lang="en-US" sz="1400" b="1" dirty="0" err="1" smtClean="0">
                <a:latin typeface="Arial"/>
                <a:cs typeface="Arial"/>
              </a:rPr>
              <a:t>gì</a:t>
            </a:r>
            <a:r>
              <a:rPr lang="en-US" sz="1400" b="1" dirty="0" smtClean="0">
                <a:latin typeface="Arial"/>
                <a:cs typeface="Arial"/>
              </a:rPr>
              <a:t> </a:t>
            </a:r>
            <a:r>
              <a:rPr lang="en-US" sz="1400" b="1" dirty="0" err="1" smtClean="0">
                <a:latin typeface="Arial"/>
                <a:cs typeface="Arial"/>
              </a:rPr>
              <a:t>trong</a:t>
            </a:r>
            <a:r>
              <a:rPr lang="en-US" sz="1400" b="1" dirty="0" smtClean="0">
                <a:latin typeface="Arial"/>
                <a:cs typeface="Arial"/>
              </a:rPr>
              <a:t> </a:t>
            </a:r>
            <a:r>
              <a:rPr lang="en-US" sz="1400" b="1" dirty="0" err="1" smtClean="0">
                <a:latin typeface="Arial"/>
                <a:cs typeface="Arial"/>
              </a:rPr>
              <a:t>hình</a:t>
            </a:r>
            <a:r>
              <a:rPr lang="en-US" sz="1400" b="1" dirty="0" smtClean="0">
                <a:latin typeface="Arial"/>
                <a:cs typeface="Arial"/>
              </a:rPr>
              <a:t> </a:t>
            </a:r>
            <a:r>
              <a:rPr lang="en-US" sz="1400" b="1" dirty="0" err="1" smtClean="0">
                <a:latin typeface="Arial"/>
                <a:cs typeface="Arial"/>
              </a:rPr>
              <a:t>vẽ</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smtClean="0">
                <a:latin typeface="Arial"/>
                <a:cs typeface="Arial"/>
              </a:rPr>
              <a:t>Balanced stages</a:t>
            </a:r>
            <a:endParaRPr lang="en-US" sz="1400" dirty="0">
              <a:latin typeface="Arial"/>
              <a:cs typeface="Arial"/>
            </a:endParaRPr>
          </a:p>
          <a:p>
            <a:pPr marL="342900" indent="-342900">
              <a:buAutoNum type="arabicPeriod"/>
            </a:pPr>
            <a:r>
              <a:rPr lang="en-US" sz="1400" dirty="0" smtClean="0">
                <a:latin typeface="Arial"/>
                <a:cs typeface="Arial"/>
              </a:rPr>
              <a:t>Pipeline registers</a:t>
            </a:r>
            <a:endParaRPr lang="en-US" sz="1400" dirty="0">
              <a:latin typeface="Arial"/>
              <a:cs typeface="Arial"/>
            </a:endParaRPr>
          </a:p>
          <a:p>
            <a:pPr marL="342900" indent="-342900">
              <a:buAutoNum type="arabicPeriod"/>
            </a:pPr>
            <a:r>
              <a:rPr lang="en-US" sz="1400" dirty="0" smtClean="0">
                <a:latin typeface="Arial"/>
                <a:cs typeface="Arial"/>
              </a:rPr>
              <a:t>Write back for the RF</a:t>
            </a:r>
            <a:endParaRPr lang="en-US" sz="1400" dirty="0">
              <a:latin typeface="Arial"/>
              <a:cs typeface="Arial"/>
            </a:endParaRPr>
          </a:p>
        </p:txBody>
      </p:sp>
      <p:sp>
        <p:nvSpPr>
          <p:cNvPr id="5" name="Rectangle 4"/>
          <p:cNvSpPr/>
          <p:nvPr/>
        </p:nvSpPr>
        <p:spPr>
          <a:xfrm>
            <a:off x="609601" y="4902088"/>
            <a:ext cx="3428999" cy="738664"/>
          </a:xfrm>
          <a:prstGeom prst="rect">
            <a:avLst/>
          </a:prstGeom>
        </p:spPr>
        <p:txBody>
          <a:bodyPr wrap="square">
            <a:spAutoFit/>
          </a:bodyPr>
          <a:lstStyle/>
          <a:p>
            <a:r>
              <a:rPr lang="en-US" sz="1400" b="1" dirty="0" smtClean="0">
                <a:latin typeface="Arial"/>
                <a:cs typeface="Arial"/>
              </a:rPr>
              <a:t>A: Pipeline</a:t>
            </a:r>
            <a:r>
              <a:rPr lang="en-US" sz="1400" b="1" dirty="0">
                <a:latin typeface="Arial"/>
                <a:cs typeface="Arial"/>
              </a:rPr>
              <a:t> </a:t>
            </a:r>
            <a:r>
              <a:rPr lang="en-US" sz="1400" b="1" dirty="0" smtClean="0">
                <a:latin typeface="Arial"/>
                <a:cs typeface="Arial"/>
              </a:rPr>
              <a:t>registers</a:t>
            </a:r>
            <a:endParaRPr lang="en-US" sz="1400" b="1" dirty="0">
              <a:latin typeface="Arial"/>
              <a:cs typeface="Arial"/>
            </a:endParaRPr>
          </a:p>
          <a:p>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chúng</a:t>
            </a:r>
            <a:r>
              <a:rPr lang="en-US" sz="1400" dirty="0" smtClean="0">
                <a:latin typeface="Arial"/>
                <a:cs typeface="Arial"/>
              </a:rPr>
              <a:t> </a:t>
            </a:r>
            <a:r>
              <a:rPr lang="en-US" sz="1400" dirty="0" err="1" smtClean="0">
                <a:latin typeface="Arial"/>
                <a:cs typeface="Arial"/>
              </a:rPr>
              <a:t>để</a:t>
            </a:r>
            <a:r>
              <a:rPr lang="en-US" sz="1400" dirty="0" smtClean="0">
                <a:latin typeface="Arial"/>
                <a:cs typeface="Arial"/>
              </a:rPr>
              <a:t> </a:t>
            </a:r>
            <a:r>
              <a:rPr lang="en-US" sz="1400" dirty="0" err="1" smtClean="0">
                <a:latin typeface="Arial"/>
                <a:cs typeface="Arial"/>
              </a:rPr>
              <a:t>lưu</a:t>
            </a:r>
            <a:r>
              <a:rPr lang="en-US" sz="1400" dirty="0" smtClean="0">
                <a:latin typeface="Arial"/>
                <a:cs typeface="Arial"/>
              </a:rPr>
              <a:t> </a:t>
            </a:r>
            <a:r>
              <a:rPr lang="en-US" sz="1400" dirty="0" err="1" smtClean="0">
                <a:latin typeface="Arial"/>
                <a:cs typeface="Arial"/>
              </a:rPr>
              <a:t>trạng</a:t>
            </a:r>
            <a:r>
              <a:rPr lang="en-US" sz="1400" dirty="0" smtClean="0">
                <a:latin typeface="Arial"/>
                <a:cs typeface="Arial"/>
              </a:rPr>
              <a:t> </a:t>
            </a:r>
            <a:r>
              <a:rPr lang="en-US" sz="1400" dirty="0" err="1" smtClean="0">
                <a:latin typeface="Arial"/>
                <a:cs typeface="Arial"/>
              </a:rPr>
              <a:t>thái</a:t>
            </a:r>
            <a:r>
              <a:rPr lang="en-US" sz="1400" dirty="0">
                <a:latin typeface="Arial"/>
                <a:cs typeface="Arial"/>
              </a:rPr>
              <a:t> </a:t>
            </a:r>
            <a:r>
              <a:rPr lang="en-US" sz="1400" dirty="0" smtClean="0">
                <a:latin typeface="Arial"/>
                <a:cs typeface="Arial"/>
              </a:rPr>
              <a:t>(</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kết</a:t>
            </a:r>
            <a:r>
              <a:rPr lang="en-US" sz="1400" dirty="0" smtClean="0">
                <a:latin typeface="Arial"/>
                <a:cs typeface="Arial"/>
              </a:rPr>
              <a:t> </a:t>
            </a:r>
            <a:r>
              <a:rPr lang="en-US" sz="1400" dirty="0" err="1" smtClean="0">
                <a:latin typeface="Arial"/>
                <a:cs typeface="Arial"/>
              </a:rPr>
              <a:t>quả</a:t>
            </a:r>
            <a:r>
              <a:rPr lang="en-US" sz="1400" dirty="0" smtClean="0">
                <a:latin typeface="Arial"/>
                <a:cs typeface="Arial"/>
              </a:rPr>
              <a:t>) </a:t>
            </a:r>
            <a:r>
              <a:rPr lang="en-US" sz="1400" dirty="0" err="1" smtClean="0">
                <a:latin typeface="Arial"/>
                <a:cs typeface="Arial"/>
              </a:rPr>
              <a:t>giữa</a:t>
            </a:r>
            <a:r>
              <a:rPr lang="en-US" sz="1400" dirty="0" smtClean="0">
                <a:latin typeface="Arial"/>
                <a:cs typeface="Arial"/>
              </a:rPr>
              <a:t> </a:t>
            </a:r>
            <a:r>
              <a:rPr lang="en-US" sz="1400" dirty="0" err="1" smtClean="0">
                <a:latin typeface="Arial"/>
                <a:cs typeface="Arial"/>
              </a:rPr>
              <a:t>các</a:t>
            </a:r>
            <a:r>
              <a:rPr lang="en-US" sz="1400" dirty="0" smtClean="0">
                <a:latin typeface="Arial"/>
                <a:cs typeface="Arial"/>
              </a:rPr>
              <a:t> </a:t>
            </a:r>
            <a:r>
              <a:rPr lang="en-US" sz="1400" dirty="0" err="1" smtClean="0">
                <a:latin typeface="Arial"/>
                <a:cs typeface="Arial"/>
              </a:rPr>
              <a:t>pha</a:t>
            </a:r>
            <a:r>
              <a:rPr lang="en-US" sz="1400" dirty="0" smtClean="0">
                <a:latin typeface="Arial"/>
                <a:cs typeface="Arial"/>
              </a:rPr>
              <a: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235" y="2350778"/>
            <a:ext cx="4386091" cy="2961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976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Các</a:t>
            </a:r>
            <a:r>
              <a:rPr lang="en-US" b="1" dirty="0" smtClean="0"/>
              <a:t> </a:t>
            </a:r>
            <a:r>
              <a:rPr lang="en-US" b="1" dirty="0" err="1" smtClean="0"/>
              <a:t>thanh</a:t>
            </a:r>
            <a:r>
              <a:rPr lang="en-US" b="1" dirty="0" smtClean="0"/>
              <a:t> </a:t>
            </a:r>
            <a:r>
              <a:rPr lang="en-US" b="1" dirty="0" err="1" smtClean="0"/>
              <a:t>ghi</a:t>
            </a:r>
            <a:r>
              <a:rPr lang="en-US" b="1" dirty="0" smtClean="0"/>
              <a:t> pipeline.</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9" y="2148840"/>
            <a:ext cx="7327892" cy="325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5486400"/>
            <a:ext cx="7325627" cy="923330"/>
          </a:xfrm>
          <a:prstGeom prst="rect">
            <a:avLst/>
          </a:prstGeom>
        </p:spPr>
        <p:txBody>
          <a:bodyPr wrap="square">
            <a:spAutoFit/>
          </a:bodyPr>
          <a:lstStyle/>
          <a:p>
            <a:r>
              <a:rPr lang="en-US" dirty="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thanh</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giữ</a:t>
            </a:r>
            <a:r>
              <a:rPr lang="en-US" dirty="0" smtClean="0">
                <a:latin typeface="Arial"/>
                <a:cs typeface="Arial"/>
              </a:rPr>
              <a:t> </a:t>
            </a:r>
            <a:r>
              <a:rPr lang="en-US" dirty="0" err="1" smtClean="0">
                <a:latin typeface="Arial"/>
                <a:cs typeface="Arial"/>
              </a:rPr>
              <a:t>thông</a:t>
            </a:r>
            <a:r>
              <a:rPr lang="en-US" dirty="0" smtClean="0">
                <a:latin typeface="Arial"/>
                <a:cs typeface="Arial"/>
              </a:rPr>
              <a:t> tin </a:t>
            </a:r>
            <a:r>
              <a:rPr lang="en-US" dirty="0" err="1" smtClean="0">
                <a:latin typeface="Arial"/>
                <a:cs typeface="Arial"/>
              </a:rPr>
              <a:t>thủ</a:t>
            </a:r>
            <a:r>
              <a:rPr lang="en-US" dirty="0" smtClean="0">
                <a:latin typeface="Arial"/>
                <a:cs typeface="Arial"/>
              </a:rPr>
              <a:t> </a:t>
            </a:r>
            <a:r>
              <a:rPr lang="en-US" dirty="0" err="1" smtClean="0">
                <a:latin typeface="Arial"/>
                <a:cs typeface="Arial"/>
              </a:rPr>
              <a:t>tục</a:t>
            </a:r>
            <a:r>
              <a:rPr lang="en-US" dirty="0" smtClean="0">
                <a:latin typeface="Arial"/>
                <a:cs typeface="Arial"/>
              </a:rPr>
              <a:t> </a:t>
            </a:r>
            <a:r>
              <a:rPr lang="en-US" dirty="0" err="1" smtClean="0">
                <a:latin typeface="Arial"/>
                <a:cs typeface="Arial"/>
              </a:rPr>
              <a:t>giữa</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pha</a:t>
            </a:r>
            <a:r>
              <a:rPr lang="en-US" dirty="0" smtClean="0">
                <a:latin typeface="Arial"/>
                <a:cs typeface="Arial"/>
              </a:rPr>
              <a:t>. </a:t>
            </a:r>
          </a:p>
          <a:p>
            <a:endParaRPr lang="en-US" dirty="0">
              <a:latin typeface="Arial"/>
              <a:cs typeface="Arial"/>
            </a:endParaRPr>
          </a:p>
          <a:p>
            <a:r>
              <a:rPr lang="en-US" dirty="0">
                <a:latin typeface="Arial"/>
                <a:cs typeface="Arial"/>
              </a:rPr>
              <a:t>• </a:t>
            </a:r>
            <a:r>
              <a:rPr lang="en-US" dirty="0" err="1" smtClean="0">
                <a:latin typeface="Arial"/>
                <a:cs typeface="Arial"/>
              </a:rPr>
              <a:t>Dịch</a:t>
            </a:r>
            <a:r>
              <a:rPr lang="en-US" dirty="0" smtClean="0">
                <a:latin typeface="Arial"/>
                <a:cs typeface="Arial"/>
              </a:rPr>
              <a:t> </a:t>
            </a:r>
            <a:r>
              <a:rPr lang="en-US" dirty="0" err="1" smtClean="0">
                <a:latin typeface="Arial"/>
                <a:cs typeface="Arial"/>
              </a:rPr>
              <a:t>chuyển</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đến</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pha</a:t>
            </a:r>
            <a:r>
              <a:rPr lang="en-US" dirty="0" smtClean="0">
                <a:latin typeface="Arial"/>
                <a:cs typeface="Arial"/>
              </a:rPr>
              <a:t> </a:t>
            </a:r>
            <a:r>
              <a:rPr lang="en-US" dirty="0" err="1" smtClean="0">
                <a:latin typeface="Arial"/>
                <a:cs typeface="Arial"/>
              </a:rPr>
              <a:t>tiếp</a:t>
            </a:r>
            <a:r>
              <a:rPr lang="en-US" dirty="0" smtClean="0">
                <a:latin typeface="Arial"/>
                <a:cs typeface="Arial"/>
              </a:rPr>
              <a:t> </a:t>
            </a:r>
            <a:r>
              <a:rPr lang="en-US" dirty="0" err="1" smtClean="0">
                <a:latin typeface="Arial"/>
                <a:cs typeface="Arial"/>
              </a:rPr>
              <a:t>kế</a:t>
            </a:r>
            <a:r>
              <a:rPr lang="en-US" dirty="0" smtClean="0">
                <a:latin typeface="Arial"/>
                <a:cs typeface="Arial"/>
              </a:rPr>
              <a:t> </a:t>
            </a:r>
            <a:r>
              <a:rPr lang="en-US" dirty="0" err="1" smtClean="0">
                <a:latin typeface="Arial"/>
                <a:cs typeface="Arial"/>
              </a:rPr>
              <a:t>tiếp</a:t>
            </a:r>
            <a:r>
              <a:rPr lang="en-US" dirty="0" smtClean="0">
                <a:latin typeface="Arial"/>
                <a:cs typeface="Arial"/>
              </a:rPr>
              <a:t> </a:t>
            </a:r>
            <a:r>
              <a:rPr lang="en-US" dirty="0" err="1" smtClean="0">
                <a:latin typeface="Arial"/>
                <a:cs typeface="Arial"/>
              </a:rPr>
              <a:t>theo</a:t>
            </a:r>
            <a:r>
              <a:rPr lang="en-US" dirty="0" smtClean="0">
                <a:latin typeface="Arial"/>
                <a:cs typeface="Arial"/>
              </a:rPr>
              <a:t> </a:t>
            </a:r>
            <a:r>
              <a:rPr lang="en-US" dirty="0" err="1" smtClean="0">
                <a:latin typeface="Arial"/>
                <a:cs typeface="Arial"/>
              </a:rPr>
              <a:t>xung</a:t>
            </a:r>
            <a:r>
              <a:rPr lang="en-US" dirty="0" smtClean="0">
                <a:latin typeface="Arial"/>
                <a:cs typeface="Arial"/>
              </a:rPr>
              <a:t> </a:t>
            </a:r>
            <a:r>
              <a:rPr lang="en-US" dirty="0" err="1" smtClean="0">
                <a:latin typeface="Arial"/>
                <a:cs typeface="Arial"/>
              </a:rPr>
              <a:t>đồng</a:t>
            </a:r>
            <a:r>
              <a:rPr lang="en-US" dirty="0" smtClean="0">
                <a:latin typeface="Arial"/>
                <a:cs typeface="Arial"/>
              </a:rPr>
              <a:t> </a:t>
            </a:r>
            <a:r>
              <a:rPr lang="en-US" dirty="0" err="1" smtClean="0">
                <a:latin typeface="Arial"/>
                <a:cs typeface="Arial"/>
              </a:rPr>
              <a:t>hồ</a:t>
            </a:r>
            <a:endParaRPr lang="en-US" dirty="0">
              <a:latin typeface="Arial"/>
              <a:cs typeface="Arial"/>
            </a:endParaRPr>
          </a:p>
        </p:txBody>
      </p:sp>
      <p:sp>
        <p:nvSpPr>
          <p:cNvPr id="4" name="Rectangle 3"/>
          <p:cNvSpPr/>
          <p:nvPr/>
        </p:nvSpPr>
        <p:spPr>
          <a:xfrm>
            <a:off x="7935227" y="4953000"/>
            <a:ext cx="849913" cy="369332"/>
          </a:xfrm>
          <a:prstGeom prst="rect">
            <a:avLst/>
          </a:prstGeom>
        </p:spPr>
        <p:txBody>
          <a:bodyPr wrap="none">
            <a:spAutoFit/>
          </a:bodyPr>
          <a:lstStyle/>
          <a:p>
            <a:r>
              <a:rPr lang="en-US" b="1" dirty="0"/>
              <a:t>Clock</a:t>
            </a:r>
            <a:endParaRPr lang="en-US" dirty="0"/>
          </a:p>
        </p:txBody>
      </p:sp>
    </p:spTree>
    <p:extLst>
      <p:ext uri="{BB962C8B-B14F-4D97-AF65-F5344CB8AC3E}">
        <p14:creationId xmlns:p14="http://schemas.microsoft.com/office/powerpoint/2010/main" val="37530940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848601" cy="1143000"/>
          </a:xfrm>
        </p:spPr>
        <p:txBody>
          <a:bodyPr>
            <a:normAutofit fontScale="90000"/>
          </a:bodyPr>
          <a:lstStyle/>
          <a:p>
            <a:r>
              <a:rPr lang="en-US" b="1" dirty="0" err="1" smtClean="0">
                <a:latin typeface="Arial"/>
                <a:cs typeface="Arial"/>
              </a:rPr>
              <a:t>Chiều</a:t>
            </a:r>
            <a:r>
              <a:rPr lang="en-US" b="1" dirty="0" smtClean="0">
                <a:latin typeface="Arial"/>
                <a:cs typeface="Arial"/>
              </a:rPr>
              <a:t> </a:t>
            </a:r>
            <a:r>
              <a:rPr lang="en-US" b="1" dirty="0" err="1" smtClean="0">
                <a:latin typeface="Arial"/>
                <a:cs typeface="Arial"/>
              </a:rPr>
              <a:t>chuyển</a:t>
            </a:r>
            <a:r>
              <a:rPr lang="en-US" b="1" dirty="0" smtClean="0">
                <a:latin typeface="Arial"/>
                <a:cs typeface="Arial"/>
              </a:rPr>
              <a:t> </a:t>
            </a:r>
            <a:r>
              <a:rPr lang="en-US" b="1" dirty="0" err="1" smtClean="0">
                <a:latin typeface="Arial"/>
                <a:cs typeface="Arial"/>
              </a:rPr>
              <a:t>động</a:t>
            </a:r>
            <a:r>
              <a:rPr lang="en-US" b="1" dirty="0" smtClean="0">
                <a:latin typeface="Arial"/>
                <a:cs typeface="Arial"/>
              </a:rPr>
              <a:t> </a:t>
            </a:r>
            <a:r>
              <a:rPr lang="en-US" b="1" dirty="0" err="1" smtClean="0">
                <a:latin typeface="Arial"/>
                <a:cs typeface="Arial"/>
              </a:rPr>
              <a:t>của</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r>
              <a:rPr lang="en-US" b="1" dirty="0" err="1" smtClean="0">
                <a:latin typeface="Arial"/>
                <a:cs typeface="Arial"/>
              </a:rPr>
              <a:t>trong</a:t>
            </a:r>
            <a:r>
              <a:rPr lang="en-US" b="1" dirty="0" smtClean="0">
                <a:latin typeface="Arial"/>
                <a:cs typeface="Arial"/>
              </a:rPr>
              <a:t> MIPS.</a:t>
            </a:r>
            <a:endParaRPr lang="en-US" dirty="0">
              <a:latin typeface="Arial"/>
              <a:cs typeface="Arial"/>
            </a:endParaRPr>
          </a:p>
        </p:txBody>
      </p:sp>
      <p:sp>
        <p:nvSpPr>
          <p:cNvPr id="5" name="Rectangle 4"/>
          <p:cNvSpPr/>
          <p:nvPr/>
        </p:nvSpPr>
        <p:spPr>
          <a:xfrm>
            <a:off x="685800" y="5105400"/>
            <a:ext cx="8077200" cy="1200329"/>
          </a:xfrm>
          <a:prstGeom prst="rect">
            <a:avLst/>
          </a:prstGeom>
        </p:spPr>
        <p:txBody>
          <a:bodyPr wrap="square">
            <a:spAutoFit/>
          </a:bodyPr>
          <a:lstStyle/>
          <a:p>
            <a:r>
              <a:rPr lang="en-US" dirty="0">
                <a:latin typeface="Arial"/>
                <a:cs typeface="Arial"/>
              </a:rPr>
              <a:t>• </a:t>
            </a:r>
            <a:r>
              <a:rPr lang="en-US" dirty="0" err="1" smtClean="0">
                <a:latin typeface="Arial"/>
                <a:cs typeface="Arial"/>
              </a:rPr>
              <a:t>Làm</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đi</a:t>
            </a:r>
            <a:r>
              <a:rPr lang="en-US" dirty="0" smtClean="0">
                <a:latin typeface="Arial"/>
                <a:cs typeface="Arial"/>
              </a:rPr>
              <a:t> </a:t>
            </a:r>
            <a:r>
              <a:rPr lang="en-US" dirty="0" err="1" smtClean="0">
                <a:latin typeface="Arial"/>
                <a:cs typeface="Arial"/>
              </a:rPr>
              <a:t>trong</a:t>
            </a:r>
            <a:r>
              <a:rPr lang="en-US" dirty="0">
                <a:latin typeface="Arial"/>
                <a:cs typeface="Arial"/>
              </a:rPr>
              <a:t> </a:t>
            </a:r>
            <a:r>
              <a:rPr lang="en-US" dirty="0" smtClean="0">
                <a:latin typeface="Arial"/>
                <a:cs typeface="Arial"/>
              </a:rPr>
              <a:t>pipeline</a:t>
            </a:r>
            <a:endParaRPr lang="en-US" dirty="0">
              <a:latin typeface="Arial"/>
              <a:cs typeface="Arial"/>
            </a:endParaRPr>
          </a:p>
          <a:p>
            <a:r>
              <a:rPr lang="en-US" dirty="0">
                <a:latin typeface="Arial"/>
                <a:cs typeface="Arial"/>
              </a:rPr>
              <a:t>• </a:t>
            </a:r>
            <a:r>
              <a:rPr lang="en-US" dirty="0" err="1" smtClean="0">
                <a:latin typeface="Arial"/>
                <a:cs typeface="Arial"/>
              </a:rPr>
              <a:t>Chú</a:t>
            </a:r>
            <a:r>
              <a:rPr lang="en-US" dirty="0" smtClean="0">
                <a:latin typeface="Arial"/>
                <a:cs typeface="Arial"/>
              </a:rPr>
              <a:t> </a:t>
            </a:r>
            <a:r>
              <a:rPr lang="en-US" dirty="0" err="1" smtClean="0">
                <a:latin typeface="Arial"/>
                <a:cs typeface="Arial"/>
              </a:rPr>
              <a:t>ý</a:t>
            </a:r>
            <a:r>
              <a:rPr lang="en-US" dirty="0" smtClean="0">
                <a:latin typeface="Arial"/>
                <a:cs typeface="Arial"/>
              </a:rPr>
              <a:t>:</a:t>
            </a:r>
            <a:endParaRPr lang="en-US" dirty="0">
              <a:latin typeface="Arial"/>
              <a:cs typeface="Arial"/>
            </a:endParaRPr>
          </a:p>
          <a:p>
            <a:r>
              <a:rPr lang="en-US" dirty="0" smtClean="0">
                <a:latin typeface="Arial"/>
                <a:cs typeface="Arial"/>
              </a:rPr>
              <a:t>	– </a:t>
            </a:r>
            <a:r>
              <a:rPr lang="en-US" dirty="0" err="1" smtClean="0">
                <a:latin typeface="Arial"/>
                <a:cs typeface="Arial"/>
              </a:rPr>
              <a:t>Cái</a:t>
            </a:r>
            <a:r>
              <a:rPr lang="en-US" dirty="0" smtClean="0">
                <a:latin typeface="Arial"/>
                <a:cs typeface="Arial"/>
              </a:rPr>
              <a:t> </a:t>
            </a:r>
            <a:r>
              <a:rPr lang="en-US" dirty="0" err="1" smtClean="0">
                <a:latin typeface="Arial"/>
                <a:cs typeface="Arial"/>
              </a:rPr>
              <a:t>gì</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nối</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giai</a:t>
            </a:r>
            <a:r>
              <a:rPr lang="en-US" dirty="0" smtClean="0">
                <a:latin typeface="Arial"/>
                <a:cs typeface="Arial"/>
              </a:rPr>
              <a:t> </a:t>
            </a:r>
            <a:r>
              <a:rPr lang="en-US" dirty="0" err="1" smtClean="0">
                <a:latin typeface="Arial"/>
                <a:cs typeface="Arial"/>
              </a:rPr>
              <a:t>đoạn</a:t>
            </a:r>
            <a:r>
              <a:rPr lang="en-US" dirty="0">
                <a:latin typeface="Arial"/>
                <a:cs typeface="Arial"/>
              </a:rPr>
              <a:t>?</a:t>
            </a:r>
            <a:r>
              <a:rPr lang="en-US" dirty="0" smtClean="0">
                <a:latin typeface="Arial"/>
                <a:cs typeface="Arial"/>
              </a:rPr>
              <a:t>(combinational</a:t>
            </a:r>
            <a:r>
              <a:rPr lang="en-US" dirty="0">
                <a:latin typeface="Arial"/>
                <a:cs typeface="Arial"/>
              </a:rPr>
              <a:t>)</a:t>
            </a:r>
          </a:p>
          <a:p>
            <a:r>
              <a:rPr lang="en-US" dirty="0" smtClean="0">
                <a:latin typeface="Arial"/>
                <a:cs typeface="Arial"/>
              </a:rPr>
              <a:t>	– </a:t>
            </a:r>
            <a:r>
              <a:rPr lang="en-US" dirty="0" err="1" smtClean="0">
                <a:latin typeface="Arial"/>
                <a:cs typeface="Arial"/>
              </a:rPr>
              <a:t>Cái</a:t>
            </a:r>
            <a:r>
              <a:rPr lang="en-US" dirty="0" smtClean="0">
                <a:latin typeface="Arial"/>
                <a:cs typeface="Arial"/>
              </a:rPr>
              <a:t> </a:t>
            </a:r>
            <a:r>
              <a:rPr lang="en-US" dirty="0" err="1" smtClean="0">
                <a:latin typeface="Arial"/>
                <a:cs typeface="Arial"/>
              </a:rPr>
              <a:t>gì</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trữ</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thanh</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a:latin typeface="Arial"/>
                <a:cs typeface="Arial"/>
              </a:rPr>
              <a:t>state)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9" y="2286000"/>
            <a:ext cx="5410200" cy="265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1686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IF for load</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735549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54156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ID for load</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727075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2417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Tốc</a:t>
            </a:r>
            <a:r>
              <a:rPr lang="en-US" b="1" dirty="0" smtClean="0">
                <a:latin typeface="Arial"/>
                <a:cs typeface="Arial"/>
              </a:rPr>
              <a:t> </a:t>
            </a:r>
            <a:r>
              <a:rPr lang="en-US" b="1" dirty="0" err="1" smtClean="0">
                <a:latin typeface="Arial"/>
                <a:cs typeface="Arial"/>
              </a:rPr>
              <a:t>độ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endParaRPr lang="en-US" dirty="0">
              <a:latin typeface="Arial"/>
              <a:cs typeface="Arial"/>
            </a:endParaRPr>
          </a:p>
        </p:txBody>
      </p:sp>
      <p:sp>
        <p:nvSpPr>
          <p:cNvPr id="3" name="Rectangle 2"/>
          <p:cNvSpPr/>
          <p:nvPr/>
        </p:nvSpPr>
        <p:spPr>
          <a:xfrm>
            <a:off x="685800" y="2362200"/>
            <a:ext cx="4572000" cy="369332"/>
          </a:xfrm>
          <a:prstGeom prst="rect">
            <a:avLst/>
          </a:prstGeom>
        </p:spPr>
        <p:txBody>
          <a:bodyPr>
            <a:spAutoFit/>
          </a:bodyPr>
          <a:lstStyle/>
          <a:p>
            <a:r>
              <a:rPr lang="en-US" dirty="0"/>
              <a:t>(</a:t>
            </a:r>
            <a:r>
              <a:rPr lang="en-US" dirty="0" smtClean="0"/>
              <a:t>What limits</a:t>
            </a:r>
            <a:r>
              <a:rPr lang="en-US" dirty="0"/>
              <a:t> </a:t>
            </a:r>
            <a:r>
              <a:rPr lang="en-US" dirty="0" smtClean="0"/>
              <a:t>our</a:t>
            </a:r>
            <a:r>
              <a:rPr lang="en-US" dirty="0"/>
              <a:t> </a:t>
            </a:r>
            <a:r>
              <a:rPr lang="en-US" dirty="0" smtClean="0"/>
              <a:t>clock</a:t>
            </a:r>
            <a:r>
              <a:rPr lang="en-US" dirty="0"/>
              <a:t>?)</a:t>
            </a:r>
          </a:p>
        </p:txBody>
      </p:sp>
    </p:spTree>
    <p:extLst>
      <p:ext uri="{BB962C8B-B14F-4D97-AF65-F5344CB8AC3E}">
        <p14:creationId xmlns:p14="http://schemas.microsoft.com/office/powerpoint/2010/main" val="640953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 for load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2209800"/>
            <a:ext cx="7600950" cy="35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8830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r>
            <a:br>
              <a:rPr lang="en-US" b="1" dirty="0"/>
            </a:br>
            <a:r>
              <a:rPr lang="en-US" b="1" dirty="0" smtClean="0"/>
              <a:t>MEM for load</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809404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3306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WB for load</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74295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4182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Fixing the WB stage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756285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0490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143000"/>
          </a:xfrm>
        </p:spPr>
        <p:txBody>
          <a:bodyPr>
            <a:normAutofit/>
          </a:bodyPr>
          <a:lstStyle/>
          <a:p>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MIPS pipeline</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34</a:t>
            </a:fld>
            <a:endParaRPr lang="en-US" dirty="0"/>
          </a:p>
        </p:txBody>
      </p:sp>
      <p:sp>
        <p:nvSpPr>
          <p:cNvPr id="153" name="Rectangle 107"/>
          <p:cNvSpPr txBox="1">
            <a:spLocks noChangeArrowheads="1"/>
          </p:cNvSpPr>
          <p:nvPr/>
        </p:nvSpPr>
        <p:spPr bwMode="auto">
          <a:xfrm>
            <a:off x="304800" y="6324600"/>
            <a:ext cx="8686800" cy="276999"/>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20000"/>
              </a:spcBef>
              <a:spcAft>
                <a:spcPct val="0"/>
              </a:spcAft>
              <a:buClr>
                <a:srgbClr val="FC0128"/>
              </a:buClr>
              <a:buSzPct val="75000"/>
              <a:buFont typeface="Wingdings" pitchFamily="2" charset="2"/>
              <a:buChar char="q"/>
              <a:tabLst/>
              <a:defRPr/>
            </a:pPr>
            <a:r>
              <a:rPr kumimoji="0" lang="en-US" sz="1600" b="0" i="0" u="none" strike="noStrike" kern="0" cap="none" spc="0" normalizeH="0" baseline="0" noProof="0" dirty="0" smtClean="0">
                <a:ln>
                  <a:noFill/>
                </a:ln>
                <a:solidFill>
                  <a:srgbClr val="063DE8"/>
                </a:solidFill>
                <a:effectLst/>
                <a:uLnTx/>
                <a:uFillTx/>
                <a:latin typeface="Arial"/>
              </a:rPr>
              <a:t>Thanh </a:t>
            </a:r>
            <a:r>
              <a:rPr kumimoji="0" lang="en-US" sz="1600" b="0" i="0" u="none" strike="noStrike" kern="0" cap="none" spc="0" normalizeH="0" baseline="0" noProof="0" dirty="0" err="1" smtClean="0">
                <a:ln>
                  <a:noFill/>
                </a:ln>
                <a:solidFill>
                  <a:srgbClr val="063DE8"/>
                </a:solidFill>
                <a:effectLst/>
                <a:uLnTx/>
                <a:uFillTx/>
                <a:latin typeface="Arial"/>
              </a:rPr>
              <a:t>ghi</a:t>
            </a:r>
            <a:r>
              <a:rPr kumimoji="0" lang="en-US" sz="1600" b="0" i="0" u="none" strike="noStrike" kern="0" cap="none" spc="0" normalizeH="0" baseline="0" noProof="0" dirty="0" smtClean="0">
                <a:ln>
                  <a:noFill/>
                </a:ln>
                <a:solidFill>
                  <a:srgbClr val="063DE8"/>
                </a:solidFill>
                <a:effectLst/>
                <a:uLnTx/>
                <a:uFillTx/>
                <a:latin typeface="Arial"/>
              </a:rPr>
              <a:t> </a:t>
            </a:r>
            <a:r>
              <a:rPr kumimoji="0" lang="en-US" sz="1600" b="0" i="0" u="none" strike="noStrike" kern="0" cap="none" spc="0" normalizeH="0" baseline="0" noProof="0" dirty="0" err="1" smtClean="0">
                <a:ln>
                  <a:noFill/>
                </a:ln>
                <a:solidFill>
                  <a:srgbClr val="063DE8"/>
                </a:solidFill>
                <a:effectLst/>
                <a:uLnTx/>
                <a:uFillTx/>
                <a:latin typeface="Arial"/>
              </a:rPr>
              <a:t>trạng</a:t>
            </a:r>
            <a:r>
              <a:rPr kumimoji="0" lang="en-US" sz="1600" b="0" i="0" u="none" strike="noStrike" kern="0" cap="none" spc="0" normalizeH="0" noProof="0" dirty="0" smtClean="0">
                <a:ln>
                  <a:noFill/>
                </a:ln>
                <a:solidFill>
                  <a:srgbClr val="063DE8"/>
                </a:solidFill>
                <a:effectLst/>
                <a:uLnTx/>
                <a:uFillTx/>
                <a:latin typeface="Arial"/>
              </a:rPr>
              <a:t> </a:t>
            </a:r>
            <a:r>
              <a:rPr kumimoji="0" lang="en-US" sz="1600" b="0" i="0" u="none" strike="noStrike" kern="0" cap="none" spc="0" normalizeH="0" noProof="0" dirty="0" err="1" smtClean="0">
                <a:ln>
                  <a:noFill/>
                </a:ln>
                <a:solidFill>
                  <a:srgbClr val="063DE8"/>
                </a:solidFill>
                <a:effectLst/>
                <a:uLnTx/>
                <a:uFillTx/>
                <a:latin typeface="Arial"/>
              </a:rPr>
              <a:t>thái</a:t>
            </a:r>
            <a:r>
              <a:rPr kumimoji="0" lang="en-US" sz="1600" b="0" i="0" u="none" strike="noStrike" kern="0" cap="none" spc="0" normalizeH="0" baseline="0" noProof="0" dirty="0" smtClean="0">
                <a:ln>
                  <a:noFill/>
                </a:ln>
                <a:solidFill>
                  <a:srgbClr val="000000"/>
                </a:solidFill>
                <a:effectLst/>
                <a:uLnTx/>
                <a:uFillTx/>
                <a:latin typeface="Arial"/>
              </a:rPr>
              <a:t> </a:t>
            </a:r>
            <a:r>
              <a:rPr kumimoji="0" lang="en-US" sz="1600" b="0" i="0" u="none" strike="noStrike" kern="0" cap="none" spc="0" normalizeH="0" baseline="0" noProof="0" dirty="0" err="1" smtClean="0">
                <a:ln>
                  <a:noFill/>
                </a:ln>
                <a:solidFill>
                  <a:srgbClr val="000000"/>
                </a:solidFill>
                <a:effectLst/>
                <a:uLnTx/>
                <a:uFillTx/>
                <a:latin typeface="Arial"/>
              </a:rPr>
              <a:t>giữa</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các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giai</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đoạn</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thực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hiện</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lệnh</a:t>
            </a:r>
            <a:r>
              <a:rPr kumimoji="0" lang="en-US" sz="1600" b="0" i="0" u="none" strike="noStrike" kern="0" cap="none" spc="0" normalizeH="0" baseline="0" noProof="0" dirty="0" smtClean="0">
                <a:ln>
                  <a:noFill/>
                </a:ln>
                <a:solidFill>
                  <a:srgbClr val="000000"/>
                </a:solidFill>
                <a:effectLst/>
                <a:uLnTx/>
                <a:uFillTx/>
                <a:latin typeface="Arial"/>
              </a:rPr>
              <a:t> </a:t>
            </a:r>
            <a:r>
              <a:rPr lang="en-US" sz="1600" kern="0" dirty="0" err="1" smtClean="0">
                <a:solidFill>
                  <a:srgbClr val="FC0128"/>
                </a:solidFill>
                <a:latin typeface="Arial"/>
              </a:rPr>
              <a:t>để</a:t>
            </a:r>
            <a:r>
              <a:rPr lang="en-US" sz="1600" kern="0" dirty="0" smtClean="0">
                <a:solidFill>
                  <a:srgbClr val="FC0128"/>
                </a:solidFill>
                <a:latin typeface="Arial"/>
              </a:rPr>
              <a:t> </a:t>
            </a:r>
            <a:r>
              <a:rPr lang="en-US" sz="1600" kern="0" dirty="0" err="1" smtClean="0">
                <a:solidFill>
                  <a:srgbClr val="FC0128"/>
                </a:solidFill>
                <a:latin typeface="Arial"/>
              </a:rPr>
              <a:t>phân</a:t>
            </a:r>
            <a:r>
              <a:rPr lang="en-US" sz="1600" kern="0" dirty="0" smtClean="0">
                <a:solidFill>
                  <a:srgbClr val="FC0128"/>
                </a:solidFill>
                <a:latin typeface="Arial"/>
              </a:rPr>
              <a:t> </a:t>
            </a:r>
            <a:r>
              <a:rPr lang="en-US" sz="1600" kern="0" dirty="0" err="1" smtClean="0">
                <a:solidFill>
                  <a:srgbClr val="FC0128"/>
                </a:solidFill>
                <a:latin typeface="Arial"/>
              </a:rPr>
              <a:t>cách</a:t>
            </a:r>
            <a:endParaRPr kumimoji="0" lang="en-US" sz="1600" b="0" i="0" u="none" strike="noStrike" kern="0" cap="none" spc="0" normalizeH="0" baseline="0" noProof="0" dirty="0">
              <a:ln>
                <a:noFill/>
              </a:ln>
              <a:solidFill>
                <a:srgbClr val="000000"/>
              </a:solidFill>
              <a:effectLst/>
              <a:uLnTx/>
              <a:uFillTx/>
              <a:latin typeface="Arial"/>
            </a:endParaRPr>
          </a:p>
        </p:txBody>
      </p:sp>
      <p:sp>
        <p:nvSpPr>
          <p:cNvPr id="154" name="Text Box 112"/>
          <p:cNvSpPr txBox="1">
            <a:spLocks noChangeArrowheads="1"/>
          </p:cNvSpPr>
          <p:nvPr/>
        </p:nvSpPr>
        <p:spPr bwMode="auto">
          <a:xfrm>
            <a:off x="1095375" y="1247775"/>
            <a:ext cx="1031875" cy="33655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IF:IFetch</a:t>
            </a:r>
          </a:p>
        </p:txBody>
      </p:sp>
      <p:sp>
        <p:nvSpPr>
          <p:cNvPr id="155" name="Text Box 113"/>
          <p:cNvSpPr txBox="1">
            <a:spLocks noChangeArrowheads="1"/>
          </p:cNvSpPr>
          <p:nvPr/>
        </p:nvSpPr>
        <p:spPr bwMode="auto">
          <a:xfrm>
            <a:off x="3141663" y="1247775"/>
            <a:ext cx="827088" cy="33655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ID:Dec</a:t>
            </a:r>
          </a:p>
        </p:txBody>
      </p:sp>
      <p:sp>
        <p:nvSpPr>
          <p:cNvPr id="156" name="Text Box 114"/>
          <p:cNvSpPr txBox="1">
            <a:spLocks noChangeArrowheads="1"/>
          </p:cNvSpPr>
          <p:nvPr/>
        </p:nvSpPr>
        <p:spPr bwMode="auto">
          <a:xfrm>
            <a:off x="4643438" y="1247775"/>
            <a:ext cx="1300163" cy="33655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063DE8"/>
                </a:solidFill>
                <a:effectLst/>
                <a:uLnTx/>
                <a:uFillTx/>
              </a:rPr>
              <a:t>EX:Execute</a:t>
            </a:r>
            <a:endParaRPr kumimoji="0" lang="en-US" sz="1600" b="1" i="0" u="none" strike="noStrike" kern="0" cap="none" spc="0" normalizeH="0" baseline="0" noProof="0" dirty="0">
              <a:ln>
                <a:noFill/>
              </a:ln>
              <a:solidFill>
                <a:srgbClr val="063DE8"/>
              </a:solidFill>
              <a:effectLst/>
              <a:uLnTx/>
              <a:uFillTx/>
            </a:endParaRPr>
          </a:p>
        </p:txBody>
      </p:sp>
      <p:sp>
        <p:nvSpPr>
          <p:cNvPr id="157" name="Text Box 115"/>
          <p:cNvSpPr txBox="1">
            <a:spLocks noChangeArrowheads="1"/>
          </p:cNvSpPr>
          <p:nvPr/>
        </p:nvSpPr>
        <p:spPr bwMode="auto">
          <a:xfrm>
            <a:off x="6438900" y="1247775"/>
            <a:ext cx="1357313" cy="581025"/>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MEM: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MemAccess</a:t>
            </a:r>
          </a:p>
        </p:txBody>
      </p:sp>
      <p:sp>
        <p:nvSpPr>
          <p:cNvPr id="158" name="Text Box 116"/>
          <p:cNvSpPr txBox="1">
            <a:spLocks noChangeArrowheads="1"/>
          </p:cNvSpPr>
          <p:nvPr/>
        </p:nvSpPr>
        <p:spPr bwMode="auto">
          <a:xfrm>
            <a:off x="7924800" y="1247775"/>
            <a:ext cx="1177925" cy="581025"/>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WB: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63DE8"/>
                </a:solidFill>
                <a:effectLst/>
                <a:uLnTx/>
                <a:uFillTx/>
              </a:rPr>
              <a:t>WriteBack</a:t>
            </a:r>
          </a:p>
        </p:txBody>
      </p:sp>
      <p:grpSp>
        <p:nvGrpSpPr>
          <p:cNvPr id="159" name="Group 4"/>
          <p:cNvGrpSpPr>
            <a:grpSpLocks/>
          </p:cNvGrpSpPr>
          <p:nvPr/>
        </p:nvGrpSpPr>
        <p:grpSpPr bwMode="auto">
          <a:xfrm>
            <a:off x="2667000" y="4419600"/>
            <a:ext cx="5638800" cy="1600200"/>
            <a:chOff x="1680" y="2784"/>
            <a:chExt cx="3552" cy="1008"/>
          </a:xfrm>
        </p:grpSpPr>
        <p:sp>
          <p:nvSpPr>
            <p:cNvPr id="160" name="Line 5"/>
            <p:cNvSpPr>
              <a:spLocks noChangeShapeType="1"/>
            </p:cNvSpPr>
            <p:nvPr/>
          </p:nvSpPr>
          <p:spPr bwMode="auto">
            <a:xfrm>
              <a:off x="1728" y="3648"/>
              <a:ext cx="1104" cy="0"/>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6"/>
            <p:cNvSpPr>
              <a:spLocks noChangeShapeType="1"/>
            </p:cNvSpPr>
            <p:nvPr/>
          </p:nvSpPr>
          <p:spPr bwMode="auto">
            <a:xfrm>
              <a:off x="2928" y="3648"/>
              <a:ext cx="960" cy="0"/>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Line 7"/>
            <p:cNvSpPr>
              <a:spLocks noChangeShapeType="1"/>
            </p:cNvSpPr>
            <p:nvPr/>
          </p:nvSpPr>
          <p:spPr bwMode="auto">
            <a:xfrm>
              <a:off x="3984" y="3648"/>
              <a:ext cx="1056" cy="0"/>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Line 8"/>
            <p:cNvSpPr>
              <a:spLocks noChangeShapeType="1"/>
            </p:cNvSpPr>
            <p:nvPr/>
          </p:nvSpPr>
          <p:spPr bwMode="auto">
            <a:xfrm>
              <a:off x="1728" y="3456"/>
              <a:ext cx="0" cy="192"/>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Line 9"/>
            <p:cNvSpPr>
              <a:spLocks noChangeShapeType="1"/>
            </p:cNvSpPr>
            <p:nvPr/>
          </p:nvSpPr>
          <p:spPr bwMode="auto">
            <a:xfrm>
              <a:off x="1680" y="3792"/>
              <a:ext cx="3552" cy="0"/>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Line 10"/>
            <p:cNvSpPr>
              <a:spLocks noChangeShapeType="1"/>
            </p:cNvSpPr>
            <p:nvPr/>
          </p:nvSpPr>
          <p:spPr bwMode="auto">
            <a:xfrm>
              <a:off x="5136" y="3648"/>
              <a:ext cx="96" cy="0"/>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11"/>
            <p:cNvSpPr>
              <a:spLocks noChangeShapeType="1"/>
            </p:cNvSpPr>
            <p:nvPr/>
          </p:nvSpPr>
          <p:spPr bwMode="auto">
            <a:xfrm>
              <a:off x="5232" y="3648"/>
              <a:ext cx="0" cy="144"/>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12"/>
            <p:cNvSpPr>
              <a:spLocks noChangeShapeType="1"/>
            </p:cNvSpPr>
            <p:nvPr/>
          </p:nvSpPr>
          <p:spPr bwMode="auto">
            <a:xfrm flipV="1">
              <a:off x="1680" y="2784"/>
              <a:ext cx="0" cy="1008"/>
            </a:xfrm>
            <a:prstGeom prst="line">
              <a:avLst/>
            </a:prstGeom>
            <a:noFill/>
            <a:ln w="28575">
              <a:solidFill>
                <a:srgbClr val="0099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Line 13"/>
            <p:cNvSpPr>
              <a:spLocks noChangeShapeType="1"/>
            </p:cNvSpPr>
            <p:nvPr/>
          </p:nvSpPr>
          <p:spPr bwMode="auto">
            <a:xfrm>
              <a:off x="1680" y="2784"/>
              <a:ext cx="240" cy="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9" name="Group 14"/>
          <p:cNvGrpSpPr>
            <a:grpSpLocks/>
          </p:cNvGrpSpPr>
          <p:nvPr/>
        </p:nvGrpSpPr>
        <p:grpSpPr bwMode="auto">
          <a:xfrm>
            <a:off x="228600" y="1524000"/>
            <a:ext cx="8534400" cy="4648200"/>
            <a:chOff x="144" y="816"/>
            <a:chExt cx="5376" cy="2928"/>
          </a:xfrm>
        </p:grpSpPr>
        <p:grpSp>
          <p:nvGrpSpPr>
            <p:cNvPr id="170" name="Group 15"/>
            <p:cNvGrpSpPr>
              <a:grpSpLocks/>
            </p:cNvGrpSpPr>
            <p:nvPr/>
          </p:nvGrpSpPr>
          <p:grpSpPr bwMode="auto">
            <a:xfrm>
              <a:off x="1056" y="1464"/>
              <a:ext cx="240" cy="580"/>
              <a:chOff x="1392" y="2880"/>
              <a:chExt cx="288" cy="480"/>
            </a:xfrm>
          </p:grpSpPr>
          <p:sp>
            <p:nvSpPr>
              <p:cNvPr id="282" name="Line 16"/>
              <p:cNvSpPr>
                <a:spLocks noChangeShapeType="1"/>
              </p:cNvSpPr>
              <p:nvPr/>
            </p:nvSpPr>
            <p:spPr bwMode="auto">
              <a:xfrm>
                <a:off x="1392" y="3072"/>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Line 17"/>
              <p:cNvSpPr>
                <a:spLocks noChangeShapeType="1"/>
              </p:cNvSpPr>
              <p:nvPr/>
            </p:nvSpPr>
            <p:spPr bwMode="auto">
              <a:xfrm flipH="1">
                <a:off x="1392" y="3120"/>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Line 18"/>
              <p:cNvSpPr>
                <a:spLocks noChangeShapeType="1"/>
              </p:cNvSpPr>
              <p:nvPr/>
            </p:nvSpPr>
            <p:spPr bwMode="auto">
              <a:xfrm flipV="1">
                <a:off x="1392" y="2880"/>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Line 19"/>
              <p:cNvSpPr>
                <a:spLocks noChangeShapeType="1"/>
              </p:cNvSpPr>
              <p:nvPr/>
            </p:nvSpPr>
            <p:spPr bwMode="auto">
              <a:xfrm flipV="1">
                <a:off x="1392" y="3168"/>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Line 20"/>
              <p:cNvSpPr>
                <a:spLocks noChangeShapeType="1"/>
              </p:cNvSpPr>
              <p:nvPr/>
            </p:nvSpPr>
            <p:spPr bwMode="auto">
              <a:xfrm flipV="1">
                <a:off x="1392" y="3216"/>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21"/>
              <p:cNvSpPr>
                <a:spLocks noChangeShapeType="1"/>
              </p:cNvSpPr>
              <p:nvPr/>
            </p:nvSpPr>
            <p:spPr bwMode="auto">
              <a:xfrm flipV="1">
                <a:off x="1680" y="3024"/>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Line 22"/>
              <p:cNvSpPr>
                <a:spLocks noChangeShapeType="1"/>
              </p:cNvSpPr>
              <p:nvPr/>
            </p:nvSpPr>
            <p:spPr bwMode="auto">
              <a:xfrm>
                <a:off x="1392" y="2880"/>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1" name="Rectangle 23"/>
            <p:cNvSpPr>
              <a:spLocks noChangeArrowheads="1"/>
            </p:cNvSpPr>
            <p:nvPr/>
          </p:nvSpPr>
          <p:spPr bwMode="auto">
            <a:xfrm>
              <a:off x="624" y="2064"/>
              <a:ext cx="816" cy="91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Rectangle 24"/>
            <p:cNvSpPr>
              <a:spLocks noChangeArrowheads="1"/>
            </p:cNvSpPr>
            <p:nvPr/>
          </p:nvSpPr>
          <p:spPr bwMode="auto">
            <a:xfrm>
              <a:off x="336" y="2304"/>
              <a:ext cx="96" cy="528"/>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25"/>
            <p:cNvSpPr>
              <a:spLocks noChangeShapeType="1"/>
            </p:cNvSpPr>
            <p:nvPr/>
          </p:nvSpPr>
          <p:spPr bwMode="auto">
            <a:xfrm>
              <a:off x="432" y="2544"/>
              <a:ext cx="192"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Line 26"/>
            <p:cNvSpPr>
              <a:spLocks noChangeShapeType="1"/>
            </p:cNvSpPr>
            <p:nvPr/>
          </p:nvSpPr>
          <p:spPr bwMode="auto">
            <a:xfrm>
              <a:off x="480" y="1536"/>
              <a:ext cx="576"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Line 27"/>
            <p:cNvSpPr>
              <a:spLocks noChangeShapeType="1"/>
            </p:cNvSpPr>
            <p:nvPr/>
          </p:nvSpPr>
          <p:spPr bwMode="auto">
            <a:xfrm>
              <a:off x="816" y="1920"/>
              <a:ext cx="24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Text Box 28"/>
            <p:cNvSpPr txBox="1">
              <a:spLocks noChangeArrowheads="1"/>
            </p:cNvSpPr>
            <p:nvPr/>
          </p:nvSpPr>
          <p:spPr bwMode="auto">
            <a:xfrm>
              <a:off x="576" y="2400"/>
              <a:ext cx="467" cy="28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Address</a:t>
              </a:r>
            </a:p>
          </p:txBody>
        </p:sp>
        <p:sp>
          <p:nvSpPr>
            <p:cNvPr id="177" name="Text Box 29"/>
            <p:cNvSpPr txBox="1">
              <a:spLocks noChangeArrowheads="1"/>
            </p:cNvSpPr>
            <p:nvPr/>
          </p:nvSpPr>
          <p:spPr bwMode="auto">
            <a:xfrm>
              <a:off x="729" y="2098"/>
              <a:ext cx="692" cy="326"/>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Instruction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Memory</a:t>
              </a:r>
            </a:p>
          </p:txBody>
        </p:sp>
        <p:sp>
          <p:nvSpPr>
            <p:cNvPr id="178" name="Text Box 30"/>
            <p:cNvSpPr txBox="1">
              <a:spLocks noChangeArrowheads="1"/>
            </p:cNvSpPr>
            <p:nvPr/>
          </p:nvSpPr>
          <p:spPr bwMode="auto">
            <a:xfrm>
              <a:off x="1056" y="1632"/>
              <a:ext cx="303"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Add</a:t>
              </a:r>
            </a:p>
          </p:txBody>
        </p:sp>
        <p:sp>
          <p:nvSpPr>
            <p:cNvPr id="179" name="Text Box 31"/>
            <p:cNvSpPr txBox="1">
              <a:spLocks noChangeArrowheads="1"/>
            </p:cNvSpPr>
            <p:nvPr/>
          </p:nvSpPr>
          <p:spPr bwMode="auto">
            <a:xfrm rot="-5400000">
              <a:off x="250" y="2438"/>
              <a:ext cx="249"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PC</a:t>
              </a:r>
            </a:p>
          </p:txBody>
        </p:sp>
        <p:sp>
          <p:nvSpPr>
            <p:cNvPr id="180" name="Line 32"/>
            <p:cNvSpPr>
              <a:spLocks noChangeShapeType="1"/>
            </p:cNvSpPr>
            <p:nvPr/>
          </p:nvSpPr>
          <p:spPr bwMode="auto">
            <a:xfrm>
              <a:off x="144" y="2544"/>
              <a:ext cx="192"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Text Box 33"/>
            <p:cNvSpPr txBox="1">
              <a:spLocks noChangeArrowheads="1"/>
            </p:cNvSpPr>
            <p:nvPr/>
          </p:nvSpPr>
          <p:spPr bwMode="auto">
            <a:xfrm>
              <a:off x="672" y="1824"/>
              <a:ext cx="169"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4</a:t>
              </a:r>
            </a:p>
          </p:txBody>
        </p:sp>
        <p:sp>
          <p:nvSpPr>
            <p:cNvPr id="182" name="Line 34"/>
            <p:cNvSpPr>
              <a:spLocks noChangeShapeType="1"/>
            </p:cNvSpPr>
            <p:nvPr/>
          </p:nvSpPr>
          <p:spPr bwMode="auto">
            <a:xfrm>
              <a:off x="144" y="1008"/>
              <a:ext cx="0" cy="1536"/>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AutoShape 35"/>
            <p:cNvSpPr>
              <a:spLocks noChangeArrowheads="1"/>
            </p:cNvSpPr>
            <p:nvPr/>
          </p:nvSpPr>
          <p:spPr bwMode="auto">
            <a:xfrm rot="5400000" flipH="1">
              <a:off x="528" y="960"/>
              <a:ext cx="432"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36"/>
            <p:cNvSpPr>
              <a:spLocks noChangeShapeType="1"/>
            </p:cNvSpPr>
            <p:nvPr/>
          </p:nvSpPr>
          <p:spPr bwMode="auto">
            <a:xfrm flipH="1">
              <a:off x="144" y="1008"/>
              <a:ext cx="537"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Rectangle 37"/>
            <p:cNvSpPr>
              <a:spLocks noChangeArrowheads="1"/>
            </p:cNvSpPr>
            <p:nvPr/>
          </p:nvSpPr>
          <p:spPr bwMode="auto">
            <a:xfrm flipH="1">
              <a:off x="729" y="1056"/>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186" name="Rectangle 38"/>
            <p:cNvSpPr>
              <a:spLocks noChangeArrowheads="1"/>
            </p:cNvSpPr>
            <p:nvPr/>
          </p:nvSpPr>
          <p:spPr bwMode="auto">
            <a:xfrm flipH="1">
              <a:off x="720" y="816"/>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187" name="Line 39"/>
            <p:cNvSpPr>
              <a:spLocks noChangeShapeType="1"/>
            </p:cNvSpPr>
            <p:nvPr/>
          </p:nvSpPr>
          <p:spPr bwMode="auto">
            <a:xfrm flipH="1">
              <a:off x="816" y="912"/>
              <a:ext cx="3312" cy="0"/>
            </a:xfrm>
            <a:prstGeom prst="line">
              <a:avLst/>
            </a:prstGeom>
            <a:noFill/>
            <a:ln w="28575">
              <a:solidFill>
                <a:srgbClr val="CC3399"/>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40"/>
            <p:cNvSpPr>
              <a:spLocks noChangeShapeType="1"/>
            </p:cNvSpPr>
            <p:nvPr/>
          </p:nvSpPr>
          <p:spPr bwMode="auto">
            <a:xfrm flipH="1">
              <a:off x="1776" y="3744"/>
              <a:ext cx="3744" cy="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Rectangle 41"/>
            <p:cNvSpPr>
              <a:spLocks noChangeArrowheads="1"/>
            </p:cNvSpPr>
            <p:nvPr/>
          </p:nvSpPr>
          <p:spPr bwMode="auto">
            <a:xfrm>
              <a:off x="1920" y="2064"/>
              <a:ext cx="816" cy="91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42"/>
            <p:cNvSpPr>
              <a:spLocks noChangeShapeType="1"/>
            </p:cNvSpPr>
            <p:nvPr/>
          </p:nvSpPr>
          <p:spPr bwMode="auto">
            <a:xfrm>
              <a:off x="1440" y="2544"/>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43"/>
            <p:cNvSpPr>
              <a:spLocks noChangeShapeType="1"/>
            </p:cNvSpPr>
            <p:nvPr/>
          </p:nvSpPr>
          <p:spPr bwMode="auto">
            <a:xfrm>
              <a:off x="1728" y="2400"/>
              <a:ext cx="192" cy="0"/>
            </a:xfrm>
            <a:prstGeom prst="line">
              <a:avLst/>
            </a:prstGeom>
            <a:noFill/>
            <a:ln w="1905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Text Box 44"/>
            <p:cNvSpPr txBox="1">
              <a:spLocks noChangeArrowheads="1"/>
            </p:cNvSpPr>
            <p:nvPr/>
          </p:nvSpPr>
          <p:spPr bwMode="auto">
            <a:xfrm>
              <a:off x="1872" y="2784"/>
              <a:ext cx="569"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Write Data</a:t>
              </a:r>
            </a:p>
          </p:txBody>
        </p:sp>
        <p:sp>
          <p:nvSpPr>
            <p:cNvPr id="193" name="Text Box 45"/>
            <p:cNvSpPr txBox="1">
              <a:spLocks noChangeArrowheads="1"/>
            </p:cNvSpPr>
            <p:nvPr/>
          </p:nvSpPr>
          <p:spPr bwMode="auto">
            <a:xfrm>
              <a:off x="1872" y="2064"/>
              <a:ext cx="653"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 Addr 1</a:t>
              </a:r>
            </a:p>
          </p:txBody>
        </p:sp>
        <p:sp>
          <p:nvSpPr>
            <p:cNvPr id="194" name="Text Box 46"/>
            <p:cNvSpPr txBox="1">
              <a:spLocks noChangeArrowheads="1"/>
            </p:cNvSpPr>
            <p:nvPr/>
          </p:nvSpPr>
          <p:spPr bwMode="auto">
            <a:xfrm>
              <a:off x="1872" y="2304"/>
              <a:ext cx="653"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 Addr 2</a:t>
              </a:r>
            </a:p>
          </p:txBody>
        </p:sp>
        <p:sp>
          <p:nvSpPr>
            <p:cNvPr id="195" name="Text Box 47"/>
            <p:cNvSpPr txBox="1">
              <a:spLocks noChangeArrowheads="1"/>
            </p:cNvSpPr>
            <p:nvPr/>
          </p:nvSpPr>
          <p:spPr bwMode="auto">
            <a:xfrm>
              <a:off x="1872" y="2544"/>
              <a:ext cx="569"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Write Addr</a:t>
              </a:r>
            </a:p>
          </p:txBody>
        </p:sp>
        <p:sp>
          <p:nvSpPr>
            <p:cNvPr id="196" name="Text Box 48"/>
            <p:cNvSpPr txBox="1">
              <a:spLocks noChangeArrowheads="1"/>
            </p:cNvSpPr>
            <p:nvPr/>
          </p:nvSpPr>
          <p:spPr bwMode="auto">
            <a:xfrm>
              <a:off x="1920" y="2160"/>
              <a:ext cx="563" cy="46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Register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File</a:t>
              </a:r>
            </a:p>
          </p:txBody>
        </p:sp>
        <p:sp>
          <p:nvSpPr>
            <p:cNvPr id="197" name="Text Box 49"/>
            <p:cNvSpPr txBox="1">
              <a:spLocks noChangeArrowheads="1"/>
            </p:cNvSpPr>
            <p:nvPr/>
          </p:nvSpPr>
          <p:spPr bwMode="auto">
            <a:xfrm>
              <a:off x="2352" y="2160"/>
              <a:ext cx="425" cy="288"/>
            </a:xfrm>
            <a:prstGeom prst="rect">
              <a:avLst/>
            </a:prstGeom>
            <a:noFill/>
            <a:ln w="12700">
              <a:noFill/>
              <a:miter lim="800000"/>
              <a:headEnd/>
              <a:tailEnd/>
            </a:ln>
            <a:effectLst/>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 Data 1</a:t>
              </a:r>
            </a:p>
          </p:txBody>
        </p:sp>
        <p:sp>
          <p:nvSpPr>
            <p:cNvPr id="198" name="Text Box 50"/>
            <p:cNvSpPr txBox="1">
              <a:spLocks noChangeArrowheads="1"/>
            </p:cNvSpPr>
            <p:nvPr/>
          </p:nvSpPr>
          <p:spPr bwMode="auto">
            <a:xfrm>
              <a:off x="2352" y="2592"/>
              <a:ext cx="425" cy="288"/>
            </a:xfrm>
            <a:prstGeom prst="rect">
              <a:avLst/>
            </a:prstGeom>
            <a:noFill/>
            <a:ln w="12700">
              <a:noFill/>
              <a:miter lim="800000"/>
              <a:headEnd/>
              <a:tailEnd/>
            </a:ln>
            <a:effectLst/>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 Data 2</a:t>
              </a:r>
            </a:p>
          </p:txBody>
        </p:sp>
        <p:sp>
          <p:nvSpPr>
            <p:cNvPr id="199" name="Line 51"/>
            <p:cNvSpPr>
              <a:spLocks noChangeShapeType="1"/>
            </p:cNvSpPr>
            <p:nvPr/>
          </p:nvSpPr>
          <p:spPr bwMode="auto">
            <a:xfrm>
              <a:off x="1728" y="3312"/>
              <a:ext cx="24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52"/>
            <p:cNvSpPr>
              <a:spLocks noChangeShapeType="1"/>
            </p:cNvSpPr>
            <p:nvPr/>
          </p:nvSpPr>
          <p:spPr bwMode="auto">
            <a:xfrm>
              <a:off x="1776" y="3264"/>
              <a:ext cx="48" cy="96"/>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53"/>
            <p:cNvSpPr>
              <a:spLocks noChangeShapeType="1"/>
            </p:cNvSpPr>
            <p:nvPr/>
          </p:nvSpPr>
          <p:spPr bwMode="auto">
            <a:xfrm>
              <a:off x="2544" y="3264"/>
              <a:ext cx="48" cy="96"/>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Text Box 54"/>
            <p:cNvSpPr txBox="1">
              <a:spLocks noChangeArrowheads="1"/>
            </p:cNvSpPr>
            <p:nvPr/>
          </p:nvSpPr>
          <p:spPr bwMode="auto">
            <a:xfrm>
              <a:off x="1776" y="3312"/>
              <a:ext cx="222"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16</a:t>
              </a:r>
            </a:p>
          </p:txBody>
        </p:sp>
        <p:sp>
          <p:nvSpPr>
            <p:cNvPr id="203" name="Text Box 55"/>
            <p:cNvSpPr txBox="1">
              <a:spLocks noChangeArrowheads="1"/>
            </p:cNvSpPr>
            <p:nvPr/>
          </p:nvSpPr>
          <p:spPr bwMode="auto">
            <a:xfrm>
              <a:off x="2544" y="3312"/>
              <a:ext cx="222"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32</a:t>
              </a:r>
            </a:p>
          </p:txBody>
        </p:sp>
        <p:sp>
          <p:nvSpPr>
            <p:cNvPr id="204" name="Line 56"/>
            <p:cNvSpPr>
              <a:spLocks noChangeShapeType="1"/>
            </p:cNvSpPr>
            <p:nvPr/>
          </p:nvSpPr>
          <p:spPr bwMode="auto">
            <a:xfrm>
              <a:off x="1776" y="2880"/>
              <a:ext cx="160" cy="0"/>
            </a:xfrm>
            <a:prstGeom prst="line">
              <a:avLst/>
            </a:prstGeom>
            <a:noFill/>
            <a:ln w="28575">
              <a:solidFill>
                <a:srgbClr val="CC3399"/>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Line 57"/>
            <p:cNvSpPr>
              <a:spLocks noChangeShapeType="1"/>
            </p:cNvSpPr>
            <p:nvPr/>
          </p:nvSpPr>
          <p:spPr bwMode="auto">
            <a:xfrm>
              <a:off x="3024" y="2976"/>
              <a:ext cx="0" cy="336"/>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Line 58"/>
            <p:cNvSpPr>
              <a:spLocks noChangeShapeType="1"/>
            </p:cNvSpPr>
            <p:nvPr/>
          </p:nvSpPr>
          <p:spPr bwMode="auto">
            <a:xfrm>
              <a:off x="2736" y="2736"/>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Line 59"/>
            <p:cNvSpPr>
              <a:spLocks noChangeShapeType="1"/>
            </p:cNvSpPr>
            <p:nvPr/>
          </p:nvSpPr>
          <p:spPr bwMode="auto">
            <a:xfrm>
              <a:off x="1728" y="2160"/>
              <a:ext cx="0" cy="115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60"/>
            <p:cNvSpPr>
              <a:spLocks noChangeShapeType="1"/>
            </p:cNvSpPr>
            <p:nvPr/>
          </p:nvSpPr>
          <p:spPr bwMode="auto">
            <a:xfrm>
              <a:off x="1728" y="2160"/>
              <a:ext cx="192" cy="0"/>
            </a:xfrm>
            <a:prstGeom prst="line">
              <a:avLst/>
            </a:prstGeom>
            <a:noFill/>
            <a:ln w="1905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61"/>
            <p:cNvSpPr>
              <a:spLocks noChangeShapeType="1"/>
            </p:cNvSpPr>
            <p:nvPr/>
          </p:nvSpPr>
          <p:spPr bwMode="auto">
            <a:xfrm>
              <a:off x="2928" y="2736"/>
              <a:ext cx="272"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62"/>
            <p:cNvSpPr>
              <a:spLocks noChangeShapeType="1"/>
            </p:cNvSpPr>
            <p:nvPr/>
          </p:nvSpPr>
          <p:spPr bwMode="auto">
            <a:xfrm>
              <a:off x="3792" y="2592"/>
              <a:ext cx="11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63"/>
            <p:cNvSpPr>
              <a:spLocks/>
            </p:cNvSpPr>
            <p:nvPr/>
          </p:nvSpPr>
          <p:spPr bwMode="auto">
            <a:xfrm>
              <a:off x="3456" y="2160"/>
              <a:ext cx="336" cy="816"/>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Rectangle 64"/>
            <p:cNvSpPr>
              <a:spLocks noChangeArrowheads="1"/>
            </p:cNvSpPr>
            <p:nvPr/>
          </p:nvSpPr>
          <p:spPr bwMode="auto">
            <a:xfrm>
              <a:off x="3520" y="2544"/>
              <a:ext cx="318" cy="210"/>
            </a:xfrm>
            <a:prstGeom prst="rect">
              <a:avLst/>
            </a:prstGeom>
            <a:noFill/>
            <a:ln w="12700">
              <a:noFill/>
              <a:miter lim="800000"/>
              <a:headEnd/>
              <a:tailEnd/>
            </a:ln>
            <a:effectLst/>
          </p:spPr>
          <p:txBody>
            <a:bodyPr wrap="none" lIns="19050" tIns="26988" rIns="19050" bIns="26988"/>
            <a:lstStyle/>
            <a:p>
              <a:pPr marL="0" marR="0" lvl="0" indent="0"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ALU</a:t>
              </a:r>
            </a:p>
          </p:txBody>
        </p:sp>
        <p:sp>
          <p:nvSpPr>
            <p:cNvPr id="213" name="AutoShape 65"/>
            <p:cNvSpPr>
              <a:spLocks noChangeArrowheads="1"/>
            </p:cNvSpPr>
            <p:nvPr/>
          </p:nvSpPr>
          <p:spPr bwMode="auto">
            <a:xfrm rot="-5400000">
              <a:off x="3016" y="2760"/>
              <a:ext cx="480"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Line 66"/>
            <p:cNvSpPr>
              <a:spLocks noChangeShapeType="1"/>
            </p:cNvSpPr>
            <p:nvPr/>
          </p:nvSpPr>
          <p:spPr bwMode="auto">
            <a:xfrm>
              <a:off x="3328" y="2832"/>
              <a:ext cx="144"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Rectangle 67"/>
            <p:cNvSpPr>
              <a:spLocks noChangeArrowheads="1"/>
            </p:cNvSpPr>
            <p:nvPr/>
          </p:nvSpPr>
          <p:spPr bwMode="auto">
            <a:xfrm>
              <a:off x="3216" y="2880"/>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216" name="Rectangle 68"/>
            <p:cNvSpPr>
              <a:spLocks noChangeArrowheads="1"/>
            </p:cNvSpPr>
            <p:nvPr/>
          </p:nvSpPr>
          <p:spPr bwMode="auto">
            <a:xfrm>
              <a:off x="3216" y="2640"/>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217" name="Line 69"/>
            <p:cNvSpPr>
              <a:spLocks noChangeShapeType="1"/>
            </p:cNvSpPr>
            <p:nvPr/>
          </p:nvSpPr>
          <p:spPr bwMode="auto">
            <a:xfrm>
              <a:off x="3024" y="2976"/>
              <a:ext cx="176"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70"/>
            <p:cNvSpPr>
              <a:spLocks noChangeShapeType="1"/>
            </p:cNvSpPr>
            <p:nvPr/>
          </p:nvSpPr>
          <p:spPr bwMode="auto">
            <a:xfrm>
              <a:off x="2928" y="2304"/>
              <a:ext cx="512"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Oval 71"/>
            <p:cNvSpPr>
              <a:spLocks noChangeArrowheads="1"/>
            </p:cNvSpPr>
            <p:nvPr/>
          </p:nvSpPr>
          <p:spPr bwMode="auto">
            <a:xfrm>
              <a:off x="3168" y="1824"/>
              <a:ext cx="288" cy="336"/>
            </a:xfrm>
            <a:prstGeom prst="ellips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Rectangle 72"/>
            <p:cNvSpPr>
              <a:spLocks noChangeArrowheads="1"/>
            </p:cNvSpPr>
            <p:nvPr/>
          </p:nvSpPr>
          <p:spPr bwMode="auto">
            <a:xfrm>
              <a:off x="3168" y="1824"/>
              <a:ext cx="288" cy="288"/>
            </a:xfrm>
            <a:prstGeom prst="rect">
              <a:avLst/>
            </a:prstGeom>
            <a:noFill/>
            <a:ln w="12700">
              <a:noFill/>
              <a:miter lim="800000"/>
              <a:headEnd/>
              <a:tailEnd/>
            </a:ln>
            <a:effectLst/>
          </p:spPr>
          <p:txBody>
            <a:bodyPr wrap="none" lIns="19050" tIns="26988" rIns="19050" bIns="26988"/>
            <a:lstStyle/>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Shift</a:t>
              </a:r>
            </a:p>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left 2</a:t>
              </a:r>
            </a:p>
          </p:txBody>
        </p:sp>
        <p:sp>
          <p:nvSpPr>
            <p:cNvPr id="221" name="Line 73"/>
            <p:cNvSpPr>
              <a:spLocks noChangeShapeType="1"/>
            </p:cNvSpPr>
            <p:nvPr/>
          </p:nvSpPr>
          <p:spPr bwMode="auto">
            <a:xfrm>
              <a:off x="3024" y="2016"/>
              <a:ext cx="144"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22" name="Group 74"/>
            <p:cNvGrpSpPr>
              <a:grpSpLocks/>
            </p:cNvGrpSpPr>
            <p:nvPr/>
          </p:nvGrpSpPr>
          <p:grpSpPr bwMode="auto">
            <a:xfrm>
              <a:off x="3600" y="1608"/>
              <a:ext cx="192" cy="580"/>
              <a:chOff x="1392" y="2880"/>
              <a:chExt cx="288" cy="480"/>
            </a:xfrm>
          </p:grpSpPr>
          <p:sp>
            <p:nvSpPr>
              <p:cNvPr id="275" name="Line 75"/>
              <p:cNvSpPr>
                <a:spLocks noChangeShapeType="1"/>
              </p:cNvSpPr>
              <p:nvPr/>
            </p:nvSpPr>
            <p:spPr bwMode="auto">
              <a:xfrm>
                <a:off x="1392" y="3072"/>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76"/>
              <p:cNvSpPr>
                <a:spLocks noChangeShapeType="1"/>
              </p:cNvSpPr>
              <p:nvPr/>
            </p:nvSpPr>
            <p:spPr bwMode="auto">
              <a:xfrm flipH="1">
                <a:off x="1392" y="3120"/>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Line 77"/>
              <p:cNvSpPr>
                <a:spLocks noChangeShapeType="1"/>
              </p:cNvSpPr>
              <p:nvPr/>
            </p:nvSpPr>
            <p:spPr bwMode="auto">
              <a:xfrm flipV="1">
                <a:off x="1392" y="2880"/>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Line 78"/>
              <p:cNvSpPr>
                <a:spLocks noChangeShapeType="1"/>
              </p:cNvSpPr>
              <p:nvPr/>
            </p:nvSpPr>
            <p:spPr bwMode="auto">
              <a:xfrm flipV="1">
                <a:off x="1392" y="3168"/>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Line 79"/>
              <p:cNvSpPr>
                <a:spLocks noChangeShapeType="1"/>
              </p:cNvSpPr>
              <p:nvPr/>
            </p:nvSpPr>
            <p:spPr bwMode="auto">
              <a:xfrm flipV="1">
                <a:off x="1392" y="3216"/>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Line 80"/>
              <p:cNvSpPr>
                <a:spLocks noChangeShapeType="1"/>
              </p:cNvSpPr>
              <p:nvPr/>
            </p:nvSpPr>
            <p:spPr bwMode="auto">
              <a:xfrm flipV="1">
                <a:off x="1680" y="3024"/>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Line 81"/>
              <p:cNvSpPr>
                <a:spLocks noChangeShapeType="1"/>
              </p:cNvSpPr>
              <p:nvPr/>
            </p:nvSpPr>
            <p:spPr bwMode="auto">
              <a:xfrm>
                <a:off x="1392" y="2880"/>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3" name="Text Box 82"/>
            <p:cNvSpPr txBox="1">
              <a:spLocks noChangeArrowheads="1"/>
            </p:cNvSpPr>
            <p:nvPr/>
          </p:nvSpPr>
          <p:spPr bwMode="auto">
            <a:xfrm>
              <a:off x="3552" y="1776"/>
              <a:ext cx="303"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Add</a:t>
              </a:r>
            </a:p>
          </p:txBody>
        </p:sp>
        <p:sp>
          <p:nvSpPr>
            <p:cNvPr id="224" name="Line 83"/>
            <p:cNvSpPr>
              <a:spLocks noChangeShapeType="1"/>
            </p:cNvSpPr>
            <p:nvPr/>
          </p:nvSpPr>
          <p:spPr bwMode="auto">
            <a:xfrm>
              <a:off x="3447" y="2016"/>
              <a:ext cx="144"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Rectangle 84"/>
            <p:cNvSpPr>
              <a:spLocks noChangeArrowheads="1"/>
            </p:cNvSpPr>
            <p:nvPr/>
          </p:nvSpPr>
          <p:spPr bwMode="auto">
            <a:xfrm>
              <a:off x="4128" y="2112"/>
              <a:ext cx="816" cy="91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85"/>
            <p:cNvSpPr>
              <a:spLocks noChangeShapeType="1"/>
            </p:cNvSpPr>
            <p:nvPr/>
          </p:nvSpPr>
          <p:spPr bwMode="auto">
            <a:xfrm>
              <a:off x="3984" y="2592"/>
              <a:ext cx="16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Text Box 86"/>
            <p:cNvSpPr txBox="1">
              <a:spLocks noChangeArrowheads="1"/>
            </p:cNvSpPr>
            <p:nvPr/>
          </p:nvSpPr>
          <p:spPr bwMode="auto">
            <a:xfrm>
              <a:off x="4416" y="2112"/>
              <a:ext cx="545" cy="326"/>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Memory</a:t>
              </a:r>
            </a:p>
          </p:txBody>
        </p:sp>
        <p:sp>
          <p:nvSpPr>
            <p:cNvPr id="228" name="Text Box 87"/>
            <p:cNvSpPr txBox="1">
              <a:spLocks noChangeArrowheads="1"/>
            </p:cNvSpPr>
            <p:nvPr/>
          </p:nvSpPr>
          <p:spPr bwMode="auto">
            <a:xfrm>
              <a:off x="4080" y="2496"/>
              <a:ext cx="467"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Address</a:t>
              </a:r>
            </a:p>
          </p:txBody>
        </p:sp>
        <p:sp>
          <p:nvSpPr>
            <p:cNvPr id="229" name="Text Box 88"/>
            <p:cNvSpPr txBox="1">
              <a:spLocks noChangeArrowheads="1"/>
            </p:cNvSpPr>
            <p:nvPr/>
          </p:nvSpPr>
          <p:spPr bwMode="auto">
            <a:xfrm>
              <a:off x="4080" y="2736"/>
              <a:ext cx="569"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Write Data</a:t>
              </a:r>
            </a:p>
          </p:txBody>
        </p:sp>
        <p:sp>
          <p:nvSpPr>
            <p:cNvPr id="230" name="Text Box 89"/>
            <p:cNvSpPr txBox="1">
              <a:spLocks noChangeArrowheads="1"/>
            </p:cNvSpPr>
            <p:nvPr/>
          </p:nvSpPr>
          <p:spPr bwMode="auto">
            <a:xfrm>
              <a:off x="4608" y="2448"/>
              <a:ext cx="344" cy="28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Data</a:t>
              </a:r>
            </a:p>
          </p:txBody>
        </p:sp>
        <p:sp>
          <p:nvSpPr>
            <p:cNvPr id="231" name="Line 90"/>
            <p:cNvSpPr>
              <a:spLocks noChangeShapeType="1"/>
            </p:cNvSpPr>
            <p:nvPr/>
          </p:nvSpPr>
          <p:spPr bwMode="auto">
            <a:xfrm>
              <a:off x="3984" y="2832"/>
              <a:ext cx="144"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Line 91"/>
            <p:cNvSpPr>
              <a:spLocks noChangeShapeType="1"/>
            </p:cNvSpPr>
            <p:nvPr/>
          </p:nvSpPr>
          <p:spPr bwMode="auto">
            <a:xfrm>
              <a:off x="5136" y="2832"/>
              <a:ext cx="144" cy="1"/>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AutoShape 92"/>
            <p:cNvSpPr>
              <a:spLocks noChangeArrowheads="1"/>
            </p:cNvSpPr>
            <p:nvPr/>
          </p:nvSpPr>
          <p:spPr bwMode="auto">
            <a:xfrm rot="-5400000">
              <a:off x="5136" y="2640"/>
              <a:ext cx="432"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Line 93"/>
            <p:cNvSpPr>
              <a:spLocks noChangeShapeType="1"/>
            </p:cNvSpPr>
            <p:nvPr/>
          </p:nvSpPr>
          <p:spPr bwMode="auto">
            <a:xfrm>
              <a:off x="5424" y="2688"/>
              <a:ext cx="96" cy="1"/>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Rectangle 94"/>
            <p:cNvSpPr>
              <a:spLocks noChangeArrowheads="1"/>
            </p:cNvSpPr>
            <p:nvPr/>
          </p:nvSpPr>
          <p:spPr bwMode="auto">
            <a:xfrm>
              <a:off x="5280" y="2496"/>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36" name="Rectangle 95"/>
            <p:cNvSpPr>
              <a:spLocks noChangeArrowheads="1"/>
            </p:cNvSpPr>
            <p:nvPr/>
          </p:nvSpPr>
          <p:spPr bwMode="auto">
            <a:xfrm>
              <a:off x="5280" y="2736"/>
              <a:ext cx="96" cy="206"/>
            </a:xfrm>
            <a:prstGeom prst="rect">
              <a:avLst/>
            </a:prstGeom>
            <a:noFill/>
            <a:ln w="12700">
              <a:noFill/>
              <a:miter lim="800000"/>
              <a:headEnd/>
              <a:tailEnd/>
            </a:ln>
            <a:effectLst/>
          </p:spPr>
          <p:txBody>
            <a:bodyPr wrap="none" lIns="19050" tIns="26988" rIns="19050" bIns="26988"/>
            <a:lstStyle/>
            <a:p>
              <a:pPr marL="0" marR="0" lvl="0" indent="0" defTabSz="914400" eaLnBrk="1" fontAlgn="auto" latinLnBrk="0" hangingPunct="1">
                <a:lnSpc>
                  <a:spcPct val="100000"/>
                </a:lnSpc>
                <a:spcBef>
                  <a:spcPts val="600"/>
                </a:spcBef>
                <a:spcAft>
                  <a:spcPts val="60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37" name="Line 96"/>
            <p:cNvSpPr>
              <a:spLocks noChangeShapeType="1"/>
            </p:cNvSpPr>
            <p:nvPr/>
          </p:nvSpPr>
          <p:spPr bwMode="auto">
            <a:xfrm>
              <a:off x="2736" y="2304"/>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Line 97"/>
            <p:cNvSpPr>
              <a:spLocks noChangeShapeType="1"/>
            </p:cNvSpPr>
            <p:nvPr/>
          </p:nvSpPr>
          <p:spPr bwMode="auto">
            <a:xfrm>
              <a:off x="1776" y="2880"/>
              <a:ext cx="0" cy="864"/>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Line 98"/>
            <p:cNvSpPr>
              <a:spLocks noChangeShapeType="1"/>
            </p:cNvSpPr>
            <p:nvPr/>
          </p:nvSpPr>
          <p:spPr bwMode="auto">
            <a:xfrm>
              <a:off x="1296" y="1728"/>
              <a:ext cx="144"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Line 99"/>
            <p:cNvSpPr>
              <a:spLocks noChangeShapeType="1"/>
            </p:cNvSpPr>
            <p:nvPr/>
          </p:nvSpPr>
          <p:spPr bwMode="auto">
            <a:xfrm>
              <a:off x="816" y="1104"/>
              <a:ext cx="576" cy="0"/>
            </a:xfrm>
            <a:prstGeom prst="line">
              <a:avLst/>
            </a:prstGeom>
            <a:noFill/>
            <a:ln w="28575">
              <a:solidFill>
                <a:srgbClr val="000000"/>
              </a:solidFill>
              <a:round/>
              <a:headEnd type="triangle" w="med" len="me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Line 100"/>
            <p:cNvSpPr>
              <a:spLocks noChangeShapeType="1"/>
            </p:cNvSpPr>
            <p:nvPr/>
          </p:nvSpPr>
          <p:spPr bwMode="auto">
            <a:xfrm>
              <a:off x="1632" y="2544"/>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Line 101"/>
            <p:cNvSpPr>
              <a:spLocks noChangeShapeType="1"/>
            </p:cNvSpPr>
            <p:nvPr/>
          </p:nvSpPr>
          <p:spPr bwMode="auto">
            <a:xfrm>
              <a:off x="4944" y="2592"/>
              <a:ext cx="11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102"/>
            <p:cNvSpPr>
              <a:spLocks noChangeArrowheads="1"/>
            </p:cNvSpPr>
            <p:nvPr/>
          </p:nvSpPr>
          <p:spPr bwMode="auto">
            <a:xfrm>
              <a:off x="1536" y="1584"/>
              <a:ext cx="96" cy="1392"/>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Rectangle 103"/>
            <p:cNvSpPr>
              <a:spLocks noChangeArrowheads="1"/>
            </p:cNvSpPr>
            <p:nvPr/>
          </p:nvSpPr>
          <p:spPr bwMode="auto">
            <a:xfrm>
              <a:off x="2832" y="1584"/>
              <a:ext cx="96" cy="2016"/>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Line 104"/>
            <p:cNvSpPr>
              <a:spLocks noChangeShapeType="1"/>
            </p:cNvSpPr>
            <p:nvPr/>
          </p:nvSpPr>
          <p:spPr bwMode="auto">
            <a:xfrm>
              <a:off x="1392" y="1728"/>
              <a:ext cx="144"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Line 105"/>
            <p:cNvSpPr>
              <a:spLocks noChangeShapeType="1"/>
            </p:cNvSpPr>
            <p:nvPr/>
          </p:nvSpPr>
          <p:spPr bwMode="auto">
            <a:xfrm>
              <a:off x="1632" y="1728"/>
              <a:ext cx="12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Line 106"/>
            <p:cNvSpPr>
              <a:spLocks noChangeShapeType="1"/>
            </p:cNvSpPr>
            <p:nvPr/>
          </p:nvSpPr>
          <p:spPr bwMode="auto">
            <a:xfrm>
              <a:off x="3792" y="1872"/>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Line 107"/>
            <p:cNvSpPr>
              <a:spLocks noChangeShapeType="1"/>
            </p:cNvSpPr>
            <p:nvPr/>
          </p:nvSpPr>
          <p:spPr bwMode="auto">
            <a:xfrm>
              <a:off x="2928" y="3312"/>
              <a:ext cx="9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108"/>
            <p:cNvSpPr>
              <a:spLocks noChangeShapeType="1"/>
            </p:cNvSpPr>
            <p:nvPr/>
          </p:nvSpPr>
          <p:spPr bwMode="auto">
            <a:xfrm>
              <a:off x="3072" y="2736"/>
              <a:ext cx="0" cy="576"/>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109"/>
            <p:cNvSpPr>
              <a:spLocks noChangeShapeType="1"/>
            </p:cNvSpPr>
            <p:nvPr/>
          </p:nvSpPr>
          <p:spPr bwMode="auto">
            <a:xfrm>
              <a:off x="3072" y="3312"/>
              <a:ext cx="81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Rectangle 110"/>
            <p:cNvSpPr>
              <a:spLocks noChangeArrowheads="1"/>
            </p:cNvSpPr>
            <p:nvPr/>
          </p:nvSpPr>
          <p:spPr bwMode="auto">
            <a:xfrm>
              <a:off x="5040" y="1968"/>
              <a:ext cx="96" cy="1632"/>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111"/>
            <p:cNvSpPr>
              <a:spLocks noChangeShapeType="1"/>
            </p:cNvSpPr>
            <p:nvPr/>
          </p:nvSpPr>
          <p:spPr bwMode="auto">
            <a:xfrm>
              <a:off x="4032" y="3312"/>
              <a:ext cx="1008"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112"/>
            <p:cNvSpPr>
              <a:spLocks noChangeShapeType="1"/>
            </p:cNvSpPr>
            <p:nvPr/>
          </p:nvSpPr>
          <p:spPr bwMode="auto">
            <a:xfrm>
              <a:off x="5136" y="2592"/>
              <a:ext cx="144" cy="1"/>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113"/>
            <p:cNvSpPr>
              <a:spLocks noChangeShapeType="1"/>
            </p:cNvSpPr>
            <p:nvPr/>
          </p:nvSpPr>
          <p:spPr bwMode="auto">
            <a:xfrm>
              <a:off x="5520" y="2688"/>
              <a:ext cx="0" cy="1056"/>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114"/>
            <p:cNvSpPr>
              <a:spLocks noChangeShapeType="1"/>
            </p:cNvSpPr>
            <p:nvPr/>
          </p:nvSpPr>
          <p:spPr bwMode="auto">
            <a:xfrm>
              <a:off x="4128" y="912"/>
              <a:ext cx="0" cy="96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115"/>
            <p:cNvSpPr>
              <a:spLocks noChangeShapeType="1"/>
            </p:cNvSpPr>
            <p:nvPr/>
          </p:nvSpPr>
          <p:spPr bwMode="auto">
            <a:xfrm flipH="1">
              <a:off x="3888" y="2832"/>
              <a:ext cx="96" cy="480"/>
            </a:xfrm>
            <a:prstGeom prst="line">
              <a:avLst/>
            </a:prstGeom>
            <a:noFill/>
            <a:ln w="28575" cap="rnd">
              <a:solidFill>
                <a:srgbClr val="063DE8"/>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116"/>
            <p:cNvSpPr>
              <a:spLocks noChangeShapeType="1"/>
            </p:cNvSpPr>
            <p:nvPr/>
          </p:nvSpPr>
          <p:spPr bwMode="auto">
            <a:xfrm flipH="1">
              <a:off x="5040" y="2832"/>
              <a:ext cx="96" cy="480"/>
            </a:xfrm>
            <a:prstGeom prst="line">
              <a:avLst/>
            </a:prstGeom>
            <a:noFill/>
            <a:ln w="28575" cap="rnd">
              <a:solidFill>
                <a:srgbClr val="063DE8"/>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Text Box 117"/>
            <p:cNvSpPr txBox="1">
              <a:spLocks noChangeArrowheads="1"/>
            </p:cNvSpPr>
            <p:nvPr/>
          </p:nvSpPr>
          <p:spPr bwMode="auto">
            <a:xfrm>
              <a:off x="1440" y="1392"/>
              <a:ext cx="325"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IF/ID</a:t>
              </a:r>
            </a:p>
          </p:txBody>
        </p:sp>
        <p:sp>
          <p:nvSpPr>
            <p:cNvPr id="259" name="Line 118"/>
            <p:cNvSpPr>
              <a:spLocks noChangeShapeType="1"/>
            </p:cNvSpPr>
            <p:nvPr/>
          </p:nvSpPr>
          <p:spPr bwMode="auto">
            <a:xfrm flipV="1">
              <a:off x="3024" y="2016"/>
              <a:ext cx="0" cy="96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119"/>
            <p:cNvSpPr>
              <a:spLocks noChangeShapeType="1"/>
            </p:cNvSpPr>
            <p:nvPr/>
          </p:nvSpPr>
          <p:spPr bwMode="auto">
            <a:xfrm>
              <a:off x="2496" y="3312"/>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120"/>
            <p:cNvSpPr>
              <a:spLocks noChangeShapeType="1"/>
            </p:cNvSpPr>
            <p:nvPr/>
          </p:nvSpPr>
          <p:spPr bwMode="auto">
            <a:xfrm>
              <a:off x="2928" y="1728"/>
              <a:ext cx="672"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Line 121"/>
            <p:cNvSpPr>
              <a:spLocks noChangeShapeType="1"/>
            </p:cNvSpPr>
            <p:nvPr/>
          </p:nvSpPr>
          <p:spPr bwMode="auto">
            <a:xfrm>
              <a:off x="1392" y="1104"/>
              <a:ext cx="0" cy="624"/>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122"/>
            <p:cNvSpPr>
              <a:spLocks noChangeShapeType="1"/>
            </p:cNvSpPr>
            <p:nvPr/>
          </p:nvSpPr>
          <p:spPr bwMode="auto">
            <a:xfrm flipV="1">
              <a:off x="3744" y="2064"/>
              <a:ext cx="0" cy="288"/>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Line 123"/>
            <p:cNvSpPr>
              <a:spLocks noChangeShapeType="1"/>
            </p:cNvSpPr>
            <p:nvPr/>
          </p:nvSpPr>
          <p:spPr bwMode="auto">
            <a:xfrm>
              <a:off x="480" y="1536"/>
              <a:ext cx="0" cy="100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Rectangle 124"/>
            <p:cNvSpPr>
              <a:spLocks noChangeArrowheads="1"/>
            </p:cNvSpPr>
            <p:nvPr/>
          </p:nvSpPr>
          <p:spPr bwMode="auto">
            <a:xfrm>
              <a:off x="3888" y="1584"/>
              <a:ext cx="96" cy="2016"/>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Oval 125"/>
            <p:cNvSpPr>
              <a:spLocks noChangeArrowheads="1"/>
            </p:cNvSpPr>
            <p:nvPr/>
          </p:nvSpPr>
          <p:spPr bwMode="auto">
            <a:xfrm>
              <a:off x="1968" y="3168"/>
              <a:ext cx="512" cy="288"/>
            </a:xfrm>
            <a:prstGeom prst="ellipse">
              <a:avLst/>
            </a:prstGeom>
            <a:solidFill>
              <a:srgbClr val="FFFF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Rectangle 126"/>
            <p:cNvSpPr>
              <a:spLocks noChangeArrowheads="1"/>
            </p:cNvSpPr>
            <p:nvPr/>
          </p:nvSpPr>
          <p:spPr bwMode="auto">
            <a:xfrm>
              <a:off x="2064" y="3168"/>
              <a:ext cx="336" cy="288"/>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Sign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Extend</a:t>
              </a:r>
            </a:p>
          </p:txBody>
        </p:sp>
        <p:sp>
          <p:nvSpPr>
            <p:cNvPr id="268" name="Line 127"/>
            <p:cNvSpPr>
              <a:spLocks noChangeShapeType="1"/>
            </p:cNvSpPr>
            <p:nvPr/>
          </p:nvSpPr>
          <p:spPr bwMode="auto">
            <a:xfrm>
              <a:off x="3984" y="1872"/>
              <a:ext cx="144"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128"/>
            <p:cNvSpPr>
              <a:spLocks noChangeShapeType="1"/>
            </p:cNvSpPr>
            <p:nvPr/>
          </p:nvSpPr>
          <p:spPr bwMode="auto">
            <a:xfrm>
              <a:off x="3744" y="2064"/>
              <a:ext cx="144"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129"/>
            <p:cNvSpPr>
              <a:spLocks noChangeShapeType="1"/>
            </p:cNvSpPr>
            <p:nvPr/>
          </p:nvSpPr>
          <p:spPr bwMode="auto">
            <a:xfrm>
              <a:off x="3984" y="2064"/>
              <a:ext cx="144"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130"/>
            <p:cNvSpPr>
              <a:spLocks noChangeShapeType="1"/>
            </p:cNvSpPr>
            <p:nvPr/>
          </p:nvSpPr>
          <p:spPr bwMode="auto">
            <a:xfrm>
              <a:off x="4032" y="2592"/>
              <a:ext cx="0" cy="72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Text Box 131"/>
            <p:cNvSpPr txBox="1">
              <a:spLocks noChangeArrowheads="1"/>
            </p:cNvSpPr>
            <p:nvPr/>
          </p:nvSpPr>
          <p:spPr bwMode="auto">
            <a:xfrm>
              <a:off x="2736" y="1392"/>
              <a:ext cx="367"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ID/EX</a:t>
              </a:r>
            </a:p>
          </p:txBody>
        </p:sp>
        <p:sp>
          <p:nvSpPr>
            <p:cNvPr id="273" name="Text Box 132"/>
            <p:cNvSpPr txBox="1">
              <a:spLocks noChangeArrowheads="1"/>
            </p:cNvSpPr>
            <p:nvPr/>
          </p:nvSpPr>
          <p:spPr bwMode="auto">
            <a:xfrm>
              <a:off x="3648" y="1392"/>
              <a:ext cx="495"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EX/MEM</a:t>
              </a:r>
            </a:p>
          </p:txBody>
        </p:sp>
        <p:sp>
          <p:nvSpPr>
            <p:cNvPr id="274" name="Text Box 133"/>
            <p:cNvSpPr txBox="1">
              <a:spLocks noChangeArrowheads="1"/>
            </p:cNvSpPr>
            <p:nvPr/>
          </p:nvSpPr>
          <p:spPr bwMode="auto">
            <a:xfrm>
              <a:off x="4848" y="1776"/>
              <a:ext cx="527" cy="173"/>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MEM/WB</a:t>
              </a:r>
            </a:p>
          </p:txBody>
        </p:sp>
      </p:grpSp>
      <p:grpSp>
        <p:nvGrpSpPr>
          <p:cNvPr id="289" name="Group 288"/>
          <p:cNvGrpSpPr/>
          <p:nvPr/>
        </p:nvGrpSpPr>
        <p:grpSpPr>
          <a:xfrm>
            <a:off x="609600" y="4724400"/>
            <a:ext cx="7467600" cy="1555750"/>
            <a:chOff x="609600" y="5029200"/>
            <a:chExt cx="7467600" cy="1555750"/>
          </a:xfrm>
        </p:grpSpPr>
        <p:sp>
          <p:nvSpPr>
            <p:cNvPr id="290" name="Line 44"/>
            <p:cNvSpPr>
              <a:spLocks noChangeShapeType="1"/>
            </p:cNvSpPr>
            <p:nvPr/>
          </p:nvSpPr>
          <p:spPr bwMode="auto">
            <a:xfrm>
              <a:off x="2819400" y="5105400"/>
              <a:ext cx="254000" cy="0"/>
            </a:xfrm>
            <a:prstGeom prst="line">
              <a:avLst/>
            </a:prstGeom>
            <a:noFill/>
            <a:ln w="28575">
              <a:solidFill>
                <a:srgbClr val="CC3399"/>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Text Box 124"/>
            <p:cNvSpPr txBox="1">
              <a:spLocks noChangeArrowheads="1"/>
            </p:cNvSpPr>
            <p:nvPr/>
          </p:nvSpPr>
          <p:spPr bwMode="auto">
            <a:xfrm>
              <a:off x="685800" y="6248400"/>
              <a:ext cx="1516063" cy="33655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8276"/>
                  </a:solidFill>
                  <a:effectLst/>
                  <a:uLnTx/>
                  <a:uFillTx/>
                </a:rPr>
                <a:t>System Clock</a:t>
              </a:r>
            </a:p>
          </p:txBody>
        </p:sp>
        <p:sp>
          <p:nvSpPr>
            <p:cNvPr id="292" name="Line 125"/>
            <p:cNvSpPr>
              <a:spLocks noChangeShapeType="1"/>
            </p:cNvSpPr>
            <p:nvPr/>
          </p:nvSpPr>
          <p:spPr bwMode="auto">
            <a:xfrm>
              <a:off x="609600" y="6553200"/>
              <a:ext cx="7467600" cy="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126"/>
            <p:cNvSpPr>
              <a:spLocks noChangeShapeType="1"/>
            </p:cNvSpPr>
            <p:nvPr/>
          </p:nvSpPr>
          <p:spPr bwMode="auto">
            <a:xfrm>
              <a:off x="8077200" y="6248400"/>
              <a:ext cx="0" cy="3048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127"/>
            <p:cNvSpPr>
              <a:spLocks noChangeShapeType="1"/>
            </p:cNvSpPr>
            <p:nvPr/>
          </p:nvSpPr>
          <p:spPr bwMode="auto">
            <a:xfrm>
              <a:off x="6248400" y="6248400"/>
              <a:ext cx="0" cy="3048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128"/>
            <p:cNvSpPr>
              <a:spLocks noChangeShapeType="1"/>
            </p:cNvSpPr>
            <p:nvPr/>
          </p:nvSpPr>
          <p:spPr bwMode="auto">
            <a:xfrm>
              <a:off x="4572000" y="6248400"/>
              <a:ext cx="0" cy="3048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129"/>
            <p:cNvSpPr>
              <a:spLocks noChangeShapeType="1"/>
            </p:cNvSpPr>
            <p:nvPr/>
          </p:nvSpPr>
          <p:spPr bwMode="auto">
            <a:xfrm>
              <a:off x="2514600" y="5257800"/>
              <a:ext cx="0" cy="12954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30"/>
            <p:cNvSpPr>
              <a:spLocks noChangeShapeType="1"/>
            </p:cNvSpPr>
            <p:nvPr/>
          </p:nvSpPr>
          <p:spPr bwMode="auto">
            <a:xfrm>
              <a:off x="609600" y="5029200"/>
              <a:ext cx="0" cy="15240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Line 131"/>
            <p:cNvSpPr>
              <a:spLocks noChangeShapeType="1"/>
            </p:cNvSpPr>
            <p:nvPr/>
          </p:nvSpPr>
          <p:spPr bwMode="auto">
            <a:xfrm>
              <a:off x="3733800" y="5257800"/>
              <a:ext cx="0" cy="1295400"/>
            </a:xfrm>
            <a:prstGeom prst="line">
              <a:avLst/>
            </a:prstGeom>
            <a:noFill/>
            <a:ln w="12700">
              <a:solidFill>
                <a:srgbClr val="008276"/>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1316" name="Comment 4"/>
          <p:cNvSpPr>
            <a:spLocks noRot="1" noChangeAspect="1" noEditPoints="1" noChangeArrowheads="1" noChangeShapeType="1" noTextEdit="1"/>
          </p:cNvSpPr>
          <p:nvPr/>
        </p:nvSpPr>
        <p:spPr bwMode="auto">
          <a:xfrm>
            <a:off x="3573463" y="2298700"/>
            <a:ext cx="3175" cy="9525"/>
          </a:xfrm>
          <a:custGeom>
            <a:avLst/>
            <a:gdLst>
              <a:gd name="T0" fmla="+- 0 9928 9926"/>
              <a:gd name="T1" fmla="*/ T0 w 11"/>
              <a:gd name="T2" fmla="+- 0 6386 6386"/>
              <a:gd name="T3" fmla="*/ 6386 h 25"/>
              <a:gd name="T4" fmla="+- 0 9926 9926"/>
              <a:gd name="T5" fmla="*/ T4 w 11"/>
              <a:gd name="T6" fmla="+- 0 6400 6386"/>
              <a:gd name="T7" fmla="*/ 6400 h 25"/>
              <a:gd name="T8" fmla="+- 0 9926 9926"/>
              <a:gd name="T9" fmla="*/ T8 w 11"/>
              <a:gd name="T10" fmla="+- 0 6404 6386"/>
              <a:gd name="T11" fmla="*/ 6404 h 25"/>
              <a:gd name="T12" fmla="+- 0 9936 9926"/>
              <a:gd name="T13" fmla="*/ T12 w 11"/>
              <a:gd name="T14" fmla="+- 0 6410 6386"/>
              <a:gd name="T15" fmla="*/ 6410 h 25"/>
            </a:gdLst>
            <a:ahLst/>
            <a:cxnLst>
              <a:cxn ang="0">
                <a:pos x="T1" y="T3"/>
              </a:cxn>
              <a:cxn ang="0">
                <a:pos x="T5" y="T7"/>
              </a:cxn>
              <a:cxn ang="0">
                <a:pos x="T9" y="T11"/>
              </a:cxn>
              <a:cxn ang="0">
                <a:pos x="T13" y="T15"/>
              </a:cxn>
            </a:cxnLst>
            <a:rect l="0" t="0" r="r" b="b"/>
            <a:pathLst>
              <a:path w="11" h="25" extrusionOk="0">
                <a:moveTo>
                  <a:pt x="2" y="0"/>
                </a:moveTo>
                <a:cubicBezTo>
                  <a:pt x="0" y="14"/>
                  <a:pt x="0" y="18"/>
                  <a:pt x="10" y="24"/>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0658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9"/>
                                        </p:tgtEl>
                                      </p:cBhvr>
                                    </p:animEffect>
                                    <p:animScale>
                                      <p:cBhvr>
                                        <p:cTn id="7" dur="250" autoRev="1" fill="hold"/>
                                        <p:tgtEl>
                                          <p:spTgt spid="15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MIPS pipeline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18" y="2057400"/>
            <a:ext cx="76390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963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001001" cy="1143000"/>
          </a:xfrm>
        </p:spPr>
        <p:txBody>
          <a:bodyPr>
            <a:normAutofit fontScale="90000"/>
          </a:bodyPr>
          <a:lstStyle/>
          <a:p>
            <a:r>
              <a:rPr lang="en-US" b="1" dirty="0" err="1" smtClean="0">
                <a:latin typeface="Arial"/>
                <a:cs typeface="Arial"/>
              </a:rPr>
              <a:t>Luồng</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endParaRPr lang="en-US" dirty="0">
              <a:latin typeface="Arial"/>
              <a:cs typeface="Aria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17" y="2438401"/>
            <a:ext cx="5899183" cy="327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756" y="4784473"/>
            <a:ext cx="622433" cy="52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477000" y="2286000"/>
            <a:ext cx="2426370" cy="1600438"/>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Có</a:t>
            </a:r>
            <a:r>
              <a:rPr lang="en-US" sz="1400" b="1" dirty="0" smtClean="0">
                <a:latin typeface="Arial"/>
                <a:cs typeface="Arial"/>
              </a:rPr>
              <a:t> </a:t>
            </a:r>
            <a:r>
              <a:rPr lang="en-US" sz="1400" b="1" dirty="0" err="1" smtClean="0">
                <a:latin typeface="Arial"/>
                <a:cs typeface="Arial"/>
              </a:rPr>
              <a:t>bao</a:t>
            </a:r>
            <a:r>
              <a:rPr lang="en-US" sz="1400" b="1" dirty="0" smtClean="0">
                <a:latin typeface="Arial"/>
                <a:cs typeface="Arial"/>
              </a:rPr>
              <a:t> </a:t>
            </a:r>
            <a:r>
              <a:rPr lang="en-US" sz="1400" b="1" dirty="0" err="1" smtClean="0">
                <a:latin typeface="Arial"/>
                <a:cs typeface="Arial"/>
              </a:rPr>
              <a:t>nhiêu</a:t>
            </a:r>
            <a:r>
              <a:rPr lang="en-US" sz="1400" b="1" dirty="0" smtClean="0">
                <a:latin typeface="Arial"/>
                <a:cs typeface="Arial"/>
              </a:rPr>
              <a:t> </a:t>
            </a:r>
            <a:r>
              <a:rPr lang="en-US" sz="1400" b="1" dirty="0" err="1" smtClean="0">
                <a:latin typeface="Arial"/>
                <a:cs typeface="Arial"/>
              </a:rPr>
              <a:t>lệnh</a:t>
            </a:r>
            <a:r>
              <a:rPr lang="en-US" sz="1400" b="1" dirty="0" smtClean="0">
                <a:latin typeface="Arial"/>
                <a:cs typeface="Arial"/>
              </a:rPr>
              <a:t> </a:t>
            </a:r>
            <a:r>
              <a:rPr lang="en-US" sz="1400" b="1" dirty="0" err="1" smtClean="0">
                <a:latin typeface="Arial"/>
                <a:cs typeface="Arial"/>
              </a:rPr>
              <a:t>trên</a:t>
            </a:r>
            <a:r>
              <a:rPr lang="en-US" sz="1400" b="1" dirty="0" smtClean="0">
                <a:latin typeface="Arial"/>
                <a:cs typeface="Arial"/>
              </a:rPr>
              <a:t> </a:t>
            </a:r>
            <a:r>
              <a:rPr lang="en-US" sz="1400" b="1" dirty="0" err="1" smtClean="0">
                <a:latin typeface="Arial"/>
                <a:cs typeface="Arial"/>
              </a:rPr>
              <a:t>một</a:t>
            </a:r>
            <a:r>
              <a:rPr lang="en-US" sz="1400" b="1" dirty="0" smtClean="0">
                <a:latin typeface="Arial"/>
                <a:cs typeface="Arial"/>
              </a:rPr>
              <a:t> </a:t>
            </a:r>
            <a:r>
              <a:rPr lang="en-US" sz="1400" b="1" dirty="0" err="1" smtClean="0">
                <a:latin typeface="Arial"/>
                <a:cs typeface="Arial"/>
              </a:rPr>
              <a:t>chu</a:t>
            </a:r>
            <a:r>
              <a:rPr lang="en-US" sz="1400" b="1" dirty="0" smtClean="0">
                <a:latin typeface="Arial"/>
                <a:cs typeface="Arial"/>
              </a:rPr>
              <a:t> </a:t>
            </a:r>
            <a:r>
              <a:rPr lang="en-US" sz="1400" b="1" dirty="0" err="1" smtClean="0">
                <a:latin typeface="Arial"/>
                <a:cs typeface="Arial"/>
              </a:rPr>
              <a:t>kỳ</a:t>
            </a:r>
            <a:r>
              <a:rPr lang="en-US" sz="1400" b="1" dirty="0" smtClean="0">
                <a:latin typeface="Arial"/>
                <a:cs typeface="Arial"/>
              </a:rPr>
              <a:t> -  Instructions Per Cycle (IPC) </a:t>
            </a:r>
            <a:r>
              <a:rPr lang="en-US" sz="1400" b="1" dirty="0" err="1" smtClean="0">
                <a:latin typeface="Arial"/>
                <a:cs typeface="Arial"/>
              </a:rPr>
              <a:t>nếu</a:t>
            </a:r>
            <a:r>
              <a:rPr lang="en-US" sz="1400" b="1" dirty="0" smtClean="0">
                <a:latin typeface="Arial"/>
                <a:cs typeface="Arial"/>
              </a:rPr>
              <a:t> </a:t>
            </a:r>
            <a:r>
              <a:rPr lang="en-US" sz="1400" b="1" dirty="0" err="1" smtClean="0">
                <a:latin typeface="Arial"/>
                <a:cs typeface="Arial"/>
              </a:rPr>
              <a:t>thực</a:t>
            </a:r>
            <a:r>
              <a:rPr lang="en-US" sz="1400" b="1" dirty="0" smtClean="0">
                <a:latin typeface="Arial"/>
                <a:cs typeface="Arial"/>
              </a:rPr>
              <a:t> </a:t>
            </a:r>
            <a:r>
              <a:rPr lang="en-US" sz="1400" b="1" dirty="0" err="1" smtClean="0">
                <a:latin typeface="Arial"/>
                <a:cs typeface="Arial"/>
              </a:rPr>
              <a:t>hiện</a:t>
            </a:r>
            <a:r>
              <a:rPr lang="en-US" sz="1400" b="1" dirty="0" smtClean="0">
                <a:latin typeface="Arial"/>
                <a:cs typeface="Arial"/>
              </a:rPr>
              <a:t> </a:t>
            </a:r>
            <a:r>
              <a:rPr lang="en-US" sz="1400" b="1" dirty="0" err="1" smtClean="0">
                <a:latin typeface="Arial"/>
                <a:cs typeface="Arial"/>
              </a:rPr>
              <a:t>lệnh</a:t>
            </a:r>
            <a:r>
              <a:rPr lang="en-US" sz="1400" b="1" dirty="0" smtClean="0">
                <a:latin typeface="Arial"/>
                <a:cs typeface="Arial"/>
              </a:rPr>
              <a:t> </a:t>
            </a:r>
            <a:r>
              <a:rPr lang="en-US" sz="1400" b="1" dirty="0" err="1" smtClean="0">
                <a:latin typeface="Arial"/>
                <a:cs typeface="Arial"/>
              </a:rPr>
              <a:t>tải</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smtClean="0">
                <a:latin typeface="Arial"/>
                <a:cs typeface="Arial"/>
              </a:rPr>
              <a:t>1.0</a:t>
            </a:r>
            <a:endParaRPr lang="en-US" sz="1400" dirty="0">
              <a:latin typeface="Arial"/>
              <a:cs typeface="Arial"/>
            </a:endParaRPr>
          </a:p>
          <a:p>
            <a:pPr marL="342900" indent="-342900">
              <a:buAutoNum type="arabicPeriod"/>
            </a:pPr>
            <a:r>
              <a:rPr lang="en-US" sz="1400" dirty="0" smtClean="0">
                <a:latin typeface="Arial"/>
                <a:cs typeface="Arial"/>
              </a:rPr>
              <a:t>0.2 (one</a:t>
            </a:r>
            <a:r>
              <a:rPr lang="en-US" sz="1400" dirty="0">
                <a:latin typeface="Arial"/>
                <a:cs typeface="Arial"/>
              </a:rPr>
              <a:t> </a:t>
            </a:r>
            <a:r>
              <a:rPr lang="en-US" sz="1400" dirty="0" smtClean="0">
                <a:latin typeface="Arial"/>
                <a:cs typeface="Arial"/>
              </a:rPr>
              <a:t>every 5 cycles)</a:t>
            </a:r>
          </a:p>
          <a:p>
            <a:pPr marL="342900" indent="-342900">
              <a:buAutoNum type="arabicPeriod"/>
            </a:pPr>
            <a:r>
              <a:rPr lang="en-US" sz="1400" dirty="0" smtClean="0">
                <a:latin typeface="Arial"/>
                <a:cs typeface="Arial"/>
              </a:rPr>
              <a:t>5.0</a:t>
            </a:r>
            <a:endParaRPr lang="en-US" sz="1400" dirty="0">
              <a:latin typeface="Arial"/>
              <a:cs typeface="Arial"/>
            </a:endParaRPr>
          </a:p>
        </p:txBody>
      </p:sp>
      <p:sp>
        <p:nvSpPr>
          <p:cNvPr id="4" name="Rectangle 3"/>
          <p:cNvSpPr/>
          <p:nvPr/>
        </p:nvSpPr>
        <p:spPr>
          <a:xfrm>
            <a:off x="6930189" y="4191000"/>
            <a:ext cx="2080662" cy="1169551"/>
          </a:xfrm>
          <a:prstGeom prst="rect">
            <a:avLst/>
          </a:prstGeom>
        </p:spPr>
        <p:txBody>
          <a:bodyPr wrap="square">
            <a:spAutoFit/>
          </a:bodyPr>
          <a:lstStyle/>
          <a:p>
            <a:r>
              <a:rPr lang="en-US" sz="1400" b="1" dirty="0" smtClean="0">
                <a:latin typeface="Arial"/>
                <a:cs typeface="Arial"/>
              </a:rPr>
              <a:t>A: 1.0</a:t>
            </a:r>
            <a:endParaRPr lang="en-US" sz="1400" b="1" dirty="0">
              <a:latin typeface="Arial"/>
              <a:cs typeface="Arial"/>
            </a:endParaRPr>
          </a:p>
          <a:p>
            <a:r>
              <a:rPr lang="en-US" sz="1400" dirty="0" err="1" smtClean="0">
                <a:latin typeface="Arial"/>
                <a:cs typeface="Arial"/>
              </a:rPr>
              <a:t>Khi</a:t>
            </a:r>
            <a:r>
              <a:rPr lang="en-US" sz="1400" dirty="0" smtClean="0">
                <a:latin typeface="Arial"/>
                <a:cs typeface="Arial"/>
              </a:rPr>
              <a:t> </a:t>
            </a:r>
            <a:r>
              <a:rPr lang="en-US" sz="1400" dirty="0" err="1" smtClean="0">
                <a:latin typeface="Arial"/>
                <a:cs typeface="Arial"/>
              </a:rPr>
              <a:t>đường</a:t>
            </a:r>
            <a:r>
              <a:rPr lang="en-US" sz="1400" dirty="0" smtClean="0">
                <a:latin typeface="Arial"/>
                <a:cs typeface="Arial"/>
              </a:rPr>
              <a:t> </a:t>
            </a:r>
            <a:r>
              <a:rPr lang="en-US" sz="1400" dirty="0" err="1" smtClean="0">
                <a:latin typeface="Arial"/>
                <a:cs typeface="Arial"/>
              </a:rPr>
              <a:t>ống</a:t>
            </a:r>
            <a:r>
              <a:rPr lang="en-US" sz="1400" dirty="0" smtClean="0">
                <a:latin typeface="Arial"/>
                <a:cs typeface="Arial"/>
              </a:rPr>
              <a:t> </a:t>
            </a:r>
            <a:r>
              <a:rPr lang="en-US" sz="1400" dirty="0" err="1" smtClean="0">
                <a:latin typeface="Arial"/>
                <a:cs typeface="Arial"/>
              </a:rPr>
              <a:t>đầy</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nhận</a:t>
            </a:r>
            <a:r>
              <a:rPr lang="en-US" sz="1400" dirty="0" smtClean="0">
                <a:latin typeface="Arial"/>
                <a:cs typeface="Arial"/>
              </a:rPr>
              <a:t>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mỗi</a:t>
            </a:r>
            <a:r>
              <a:rPr lang="en-US" sz="1400" dirty="0" smtClean="0">
                <a:latin typeface="Arial"/>
                <a:cs typeface="Arial"/>
              </a:rPr>
              <a:t> </a:t>
            </a:r>
            <a:r>
              <a:rPr lang="en-US" sz="1400" dirty="0" err="1" smtClean="0">
                <a:latin typeface="Arial"/>
                <a:cs typeface="Arial"/>
              </a:rPr>
              <a:t>chu</a:t>
            </a:r>
            <a:r>
              <a:rPr lang="en-US" sz="1400" dirty="0" smtClean="0">
                <a:latin typeface="Arial"/>
                <a:cs typeface="Arial"/>
              </a:rPr>
              <a:t> </a:t>
            </a:r>
            <a:r>
              <a:rPr lang="en-US" sz="1400" dirty="0" err="1" smtClean="0">
                <a:latin typeface="Arial"/>
                <a:cs typeface="Arial"/>
              </a:rPr>
              <a:t>kỳ</a:t>
            </a:r>
            <a:r>
              <a:rPr lang="en-US" sz="1400" dirty="0" smtClean="0">
                <a:latin typeface="Arial"/>
                <a:cs typeface="Arial"/>
              </a:rPr>
              <a:t> </a:t>
            </a:r>
          </a:p>
          <a:p>
            <a:r>
              <a:rPr lang="en-US" sz="1400" dirty="0" smtClean="0">
                <a:latin typeface="Arial"/>
                <a:cs typeface="Arial"/>
              </a:rPr>
              <a:t>IPC = 1.0</a:t>
            </a:r>
            <a:r>
              <a:rPr lang="en-US" sz="1400" dirty="0">
                <a:latin typeface="Arial"/>
                <a:cs typeface="Arial"/>
              </a:rPr>
              <a:t>.</a:t>
            </a:r>
          </a:p>
        </p:txBody>
      </p:sp>
      <p:sp>
        <p:nvSpPr>
          <p:cNvPr id="6" name="Rectangle 5"/>
          <p:cNvSpPr/>
          <p:nvPr/>
        </p:nvSpPr>
        <p:spPr>
          <a:xfrm>
            <a:off x="2252311" y="5446693"/>
            <a:ext cx="4366661" cy="954107"/>
          </a:xfrm>
          <a:prstGeom prst="rect">
            <a:avLst/>
          </a:prstGeom>
          <a:solidFill>
            <a:srgbClr val="99CCFF"/>
          </a:solidFill>
          <a:ln>
            <a:noFill/>
          </a:ln>
        </p:spPr>
        <p:txBody>
          <a:bodyPr wrap="square">
            <a:spAutoFit/>
          </a:bodyPr>
          <a:lstStyle/>
          <a:p>
            <a:r>
              <a:rPr lang="en-US" sz="1400" b="1" dirty="0" smtClean="0">
                <a:latin typeface="Arial"/>
                <a:cs typeface="Arial"/>
              </a:rPr>
              <a:t>Chu </a:t>
            </a:r>
            <a:r>
              <a:rPr lang="en-US" sz="1400" b="1" dirty="0" err="1" smtClean="0">
                <a:latin typeface="Arial"/>
                <a:cs typeface="Arial"/>
              </a:rPr>
              <a:t>kỳ</a:t>
            </a:r>
            <a:r>
              <a:rPr lang="en-US" sz="1400" b="1" dirty="0" smtClean="0">
                <a:latin typeface="Arial"/>
                <a:cs typeface="Arial"/>
              </a:rPr>
              <a:t> 4 </a:t>
            </a:r>
            <a:r>
              <a:rPr lang="en-US" sz="1400" b="1" dirty="0" err="1" smtClean="0">
                <a:latin typeface="Arial"/>
                <a:cs typeface="Arial"/>
              </a:rPr>
              <a:t>có</a:t>
            </a:r>
            <a:r>
              <a:rPr lang="en-US" sz="1400" b="1" dirty="0" smtClean="0">
                <a:latin typeface="Arial"/>
                <a:cs typeface="Arial"/>
              </a:rPr>
              <a:t> 3 </a:t>
            </a:r>
            <a:r>
              <a:rPr lang="en-US" sz="1400" b="1" dirty="0" err="1" smtClean="0">
                <a:latin typeface="Arial"/>
                <a:cs typeface="Arial"/>
              </a:rPr>
              <a:t>lệnh</a:t>
            </a:r>
            <a:r>
              <a:rPr lang="en-US" sz="1400" b="1" dirty="0" smtClean="0">
                <a:latin typeface="Arial"/>
                <a:cs typeface="Arial"/>
              </a:rPr>
              <a:t> “</a:t>
            </a:r>
            <a:r>
              <a:rPr lang="en-US" sz="1400" b="1" dirty="0" err="1" smtClean="0">
                <a:latin typeface="Arial"/>
                <a:cs typeface="Arial"/>
              </a:rPr>
              <a:t>cùng</a:t>
            </a:r>
            <a:r>
              <a:rPr lang="en-US" sz="1400" b="1" dirty="0" smtClean="0">
                <a:latin typeface="Arial"/>
                <a:cs typeface="Arial"/>
              </a:rPr>
              <a:t> </a:t>
            </a:r>
            <a:r>
              <a:rPr lang="en-US" sz="1400" b="1" dirty="0" err="1" smtClean="0">
                <a:latin typeface="Arial"/>
                <a:cs typeface="Arial"/>
              </a:rPr>
              <a:t>hoạt</a:t>
            </a:r>
            <a:r>
              <a:rPr lang="en-US" sz="1400" b="1" dirty="0" smtClean="0">
                <a:latin typeface="Arial"/>
                <a:cs typeface="Arial"/>
              </a:rPr>
              <a:t> </a:t>
            </a:r>
            <a:r>
              <a:rPr lang="en-US" sz="1400" b="1" dirty="0" err="1" smtClean="0">
                <a:latin typeface="Arial"/>
                <a:cs typeface="Arial"/>
              </a:rPr>
              <a:t>động</a:t>
            </a:r>
            <a:r>
              <a:rPr lang="en-US" sz="1400" b="1" dirty="0" smtClean="0">
                <a:latin typeface="Arial"/>
                <a:cs typeface="Arial"/>
              </a:rPr>
              <a:t>”: </a:t>
            </a:r>
          </a:p>
          <a:p>
            <a:r>
              <a:rPr lang="en-US" sz="1400" dirty="0" err="1" smtClean="0">
                <a:latin typeface="Arial"/>
                <a:cs typeface="Arial"/>
              </a:rPr>
              <a:t>Inst</a:t>
            </a:r>
            <a:r>
              <a:rPr lang="en-US" sz="1400" dirty="0" smtClean="0">
                <a:latin typeface="Arial"/>
                <a:cs typeface="Arial"/>
              </a:rPr>
              <a:t> 1</a:t>
            </a:r>
            <a:r>
              <a:rPr lang="en-US" sz="1400" dirty="0">
                <a:latin typeface="Arial"/>
                <a:cs typeface="Arial"/>
              </a:rPr>
              <a:t> </a:t>
            </a:r>
            <a:r>
              <a:rPr lang="en-US" sz="1400" dirty="0" smtClean="0">
                <a:latin typeface="Arial"/>
                <a:cs typeface="Arial"/>
              </a:rPr>
              <a:t>is</a:t>
            </a:r>
            <a:r>
              <a:rPr lang="en-US" sz="1400" dirty="0">
                <a:latin typeface="Arial"/>
                <a:cs typeface="Arial"/>
              </a:rPr>
              <a:t> </a:t>
            </a:r>
            <a:r>
              <a:rPr lang="en-US" sz="1400" dirty="0" smtClean="0">
                <a:latin typeface="Arial"/>
                <a:cs typeface="Arial"/>
              </a:rPr>
              <a:t>accessing</a:t>
            </a:r>
            <a:r>
              <a:rPr lang="en-US" sz="1400" dirty="0">
                <a:latin typeface="Arial"/>
                <a:cs typeface="Arial"/>
              </a:rPr>
              <a:t> </a:t>
            </a:r>
            <a:r>
              <a:rPr lang="en-US" sz="1400" dirty="0" smtClean="0">
                <a:latin typeface="Arial"/>
                <a:cs typeface="Arial"/>
              </a:rPr>
              <a:t>the</a:t>
            </a:r>
            <a:r>
              <a:rPr lang="en-US" sz="1400" dirty="0">
                <a:latin typeface="Arial"/>
                <a:cs typeface="Arial"/>
              </a:rPr>
              <a:t> </a:t>
            </a:r>
            <a:r>
              <a:rPr lang="en-US" sz="1400" dirty="0" smtClean="0">
                <a:latin typeface="Arial"/>
                <a:cs typeface="Arial"/>
              </a:rPr>
              <a:t>data</a:t>
            </a:r>
            <a:r>
              <a:rPr lang="en-US" sz="1400" dirty="0">
                <a:latin typeface="Arial"/>
                <a:cs typeface="Arial"/>
              </a:rPr>
              <a:t> </a:t>
            </a:r>
            <a:r>
              <a:rPr lang="en-US" sz="1400" dirty="0" smtClean="0">
                <a:latin typeface="Arial"/>
                <a:cs typeface="Arial"/>
              </a:rPr>
              <a:t>memory</a:t>
            </a:r>
            <a:r>
              <a:rPr lang="en-US" sz="1400" dirty="0">
                <a:latin typeface="Arial"/>
                <a:cs typeface="Arial"/>
              </a:rPr>
              <a:t> </a:t>
            </a:r>
            <a:r>
              <a:rPr lang="en-US" sz="1400" dirty="0" smtClean="0">
                <a:latin typeface="Arial"/>
                <a:cs typeface="Arial"/>
              </a:rPr>
              <a:t>(MEM) </a:t>
            </a:r>
          </a:p>
          <a:p>
            <a:r>
              <a:rPr lang="en-US" sz="1400" dirty="0" err="1" smtClean="0">
                <a:latin typeface="Arial"/>
                <a:cs typeface="Arial"/>
              </a:rPr>
              <a:t>Inst</a:t>
            </a:r>
            <a:r>
              <a:rPr lang="en-US" sz="1400" dirty="0" smtClean="0">
                <a:latin typeface="Arial"/>
                <a:cs typeface="Arial"/>
              </a:rPr>
              <a:t> 2</a:t>
            </a:r>
            <a:r>
              <a:rPr lang="en-US" sz="1400" dirty="0">
                <a:latin typeface="Arial"/>
                <a:cs typeface="Arial"/>
              </a:rPr>
              <a:t> </a:t>
            </a:r>
            <a:r>
              <a:rPr lang="en-US" sz="1400" dirty="0" smtClean="0">
                <a:latin typeface="Arial"/>
                <a:cs typeface="Arial"/>
              </a:rPr>
              <a:t>is</a:t>
            </a:r>
            <a:r>
              <a:rPr lang="en-US" sz="1400" dirty="0">
                <a:latin typeface="Arial"/>
                <a:cs typeface="Arial"/>
              </a:rPr>
              <a:t> </a:t>
            </a:r>
            <a:r>
              <a:rPr lang="en-US" sz="1400" dirty="0" smtClean="0">
                <a:latin typeface="Arial"/>
                <a:cs typeface="Arial"/>
              </a:rPr>
              <a:t>using</a:t>
            </a:r>
            <a:r>
              <a:rPr lang="en-US" sz="1400" dirty="0">
                <a:latin typeface="Arial"/>
                <a:cs typeface="Arial"/>
              </a:rPr>
              <a:t> </a:t>
            </a:r>
            <a:r>
              <a:rPr lang="en-US" sz="1400" dirty="0" smtClean="0">
                <a:latin typeface="Arial"/>
                <a:cs typeface="Arial"/>
              </a:rPr>
              <a:t>the</a:t>
            </a:r>
            <a:r>
              <a:rPr lang="en-US" sz="1400" dirty="0">
                <a:latin typeface="Arial"/>
                <a:cs typeface="Arial"/>
              </a:rPr>
              <a:t> </a:t>
            </a:r>
            <a:r>
              <a:rPr lang="en-US" sz="1400" dirty="0" smtClean="0">
                <a:latin typeface="Arial"/>
                <a:cs typeface="Arial"/>
              </a:rPr>
              <a:t>ALU</a:t>
            </a:r>
            <a:r>
              <a:rPr lang="en-US" sz="1400" dirty="0">
                <a:latin typeface="Arial"/>
                <a:cs typeface="Arial"/>
              </a:rPr>
              <a:t> </a:t>
            </a:r>
            <a:r>
              <a:rPr lang="en-US" sz="1400" dirty="0" smtClean="0">
                <a:latin typeface="Arial"/>
                <a:cs typeface="Arial"/>
              </a:rPr>
              <a:t>(EX</a:t>
            </a:r>
            <a:r>
              <a:rPr lang="en-US" sz="1400" dirty="0">
                <a:latin typeface="Arial"/>
                <a:cs typeface="Arial"/>
              </a:rPr>
              <a:t>)</a:t>
            </a:r>
          </a:p>
          <a:p>
            <a:r>
              <a:rPr lang="en-US" sz="1400" dirty="0" err="1" smtClean="0">
                <a:latin typeface="Arial"/>
                <a:cs typeface="Arial"/>
              </a:rPr>
              <a:t>Inst</a:t>
            </a:r>
            <a:r>
              <a:rPr lang="en-US" sz="1400" dirty="0" smtClean="0">
                <a:latin typeface="Arial"/>
                <a:cs typeface="Arial"/>
              </a:rPr>
              <a:t> 3 is access the register file (ID</a:t>
            </a:r>
            <a:r>
              <a:rPr lang="en-US" sz="1400" dirty="0">
                <a:latin typeface="Arial"/>
                <a:cs typeface="Arial"/>
              </a:rPr>
              <a:t>)</a:t>
            </a:r>
          </a:p>
        </p:txBody>
      </p:sp>
    </p:spTree>
    <p:extLst>
      <p:ext uri="{BB962C8B-B14F-4D97-AF65-F5344CB8AC3E}">
        <p14:creationId xmlns:p14="http://schemas.microsoft.com/office/powerpoint/2010/main" val="489128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305801" cy="1143000"/>
          </a:xfrm>
        </p:spPr>
        <p:txBody>
          <a:bodyPr>
            <a:normAutofit fontScale="90000"/>
          </a:bodyPr>
          <a:lstStyle/>
          <a:p>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 logic </a:t>
            </a:r>
            <a:r>
              <a:rPr lang="en-US" b="1" dirty="0" err="1" smtClean="0">
                <a:latin typeface="Arial"/>
                <a:cs typeface="Arial"/>
              </a:rPr>
              <a:t>trong</a:t>
            </a:r>
            <a:r>
              <a:rPr lang="en-US" b="1" dirty="0" smtClean="0">
                <a:latin typeface="Arial"/>
                <a:cs typeface="Arial"/>
              </a:rPr>
              <a:t> Pipeline</a:t>
            </a:r>
            <a:r>
              <a:rPr lang="en-US" b="1" dirty="0">
                <a:latin typeface="Arial"/>
                <a:cs typeface="Arial"/>
              </a:rPr>
              <a:t/>
            </a:r>
            <a:br>
              <a:rPr lang="en-US" b="1" dirty="0">
                <a:latin typeface="Arial"/>
                <a:cs typeface="Arial"/>
              </a:rPr>
            </a:br>
            <a:r>
              <a:rPr lang="en-US" dirty="0" smtClean="0">
                <a:latin typeface="Arial"/>
                <a:cs typeface="Arial"/>
              </a:rPr>
              <a:t>(</a:t>
            </a:r>
            <a:r>
              <a:rPr lang="en-US" dirty="0" err="1" smtClean="0">
                <a:latin typeface="Arial"/>
                <a:cs typeface="Arial"/>
              </a:rPr>
              <a:t>Làm</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giải</a:t>
            </a:r>
            <a:r>
              <a:rPr lang="en-US" dirty="0" smtClean="0">
                <a:latin typeface="Arial"/>
                <a:cs typeface="Arial"/>
              </a:rPr>
              <a:t> </a:t>
            </a:r>
            <a:r>
              <a:rPr lang="en-US" dirty="0" err="1" smtClean="0">
                <a:latin typeface="Arial"/>
                <a:cs typeface="Arial"/>
              </a:rPr>
              <a:t>mã</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a:t>
            </a:r>
            <a:r>
              <a:rPr lang="en-US" dirty="0">
                <a:latin typeface="Arial"/>
                <a:cs typeface="Arial"/>
              </a:rPr>
              <a:t>)</a:t>
            </a:r>
          </a:p>
        </p:txBody>
      </p:sp>
    </p:spTree>
    <p:extLst>
      <p:ext uri="{BB962C8B-B14F-4D97-AF65-F5344CB8AC3E}">
        <p14:creationId xmlns:p14="http://schemas.microsoft.com/office/powerpoint/2010/main" val="20814566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 Pipeline</a:t>
            </a:r>
            <a:endParaRPr lang="en-US" dirty="0">
              <a:latin typeface="Arial"/>
              <a:cs typeface="Arial"/>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02" y="3429000"/>
            <a:ext cx="4035734" cy="220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267" y="3429000"/>
            <a:ext cx="391986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2362200"/>
            <a:ext cx="8153400" cy="923330"/>
          </a:xfrm>
          <a:prstGeom prst="rect">
            <a:avLst/>
          </a:prstGeom>
        </p:spPr>
        <p:txBody>
          <a:bodyPr wrap="square">
            <a:spAutoFit/>
          </a:bodyPr>
          <a:lstStyle/>
          <a:p>
            <a:r>
              <a:rPr lang="en-US" dirty="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toàn</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thanh</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giai</a:t>
            </a:r>
            <a:r>
              <a:rPr lang="en-US" dirty="0" smtClean="0">
                <a:latin typeface="Arial"/>
                <a:cs typeface="Arial"/>
              </a:rPr>
              <a:t> </a:t>
            </a:r>
            <a:r>
              <a:rPr lang="en-US" dirty="0" err="1" smtClean="0">
                <a:latin typeface="Arial"/>
                <a:cs typeface="Arial"/>
              </a:rPr>
              <a:t>đường</a:t>
            </a:r>
            <a:r>
              <a:rPr lang="en-US" dirty="0" smtClean="0">
                <a:latin typeface="Arial"/>
                <a:cs typeface="Arial"/>
              </a:rPr>
              <a:t> </a:t>
            </a:r>
            <a:r>
              <a:rPr lang="en-US" dirty="0" err="1" smtClean="0">
                <a:latin typeface="Arial"/>
                <a:cs typeface="Arial"/>
              </a:rPr>
              <a:t>ống</a:t>
            </a:r>
            <a:r>
              <a:rPr lang="en-US" dirty="0" smtClean="0">
                <a:latin typeface="Arial"/>
                <a:cs typeface="Arial"/>
              </a:rPr>
              <a:t> ?</a:t>
            </a:r>
          </a:p>
          <a:p>
            <a:endParaRPr lang="en-US" dirty="0">
              <a:latin typeface="Arial"/>
              <a:cs typeface="Arial"/>
            </a:endParaRPr>
          </a:p>
          <a:p>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vài</a:t>
            </a:r>
            <a:r>
              <a:rPr lang="en-US" dirty="0" smtClean="0">
                <a:latin typeface="Arial"/>
                <a:cs typeface="Arial"/>
              </a:rPr>
              <a:t> bit </a:t>
            </a:r>
            <a:r>
              <a:rPr lang="en-US" dirty="0" err="1" smtClean="0">
                <a:latin typeface="Arial"/>
                <a:cs typeface="Arial"/>
              </a:rPr>
              <a:t>cho</a:t>
            </a:r>
            <a:r>
              <a:rPr lang="en-US" dirty="0" smtClean="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pha</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42069339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6508377" cy="1143000"/>
          </a:xfrm>
        </p:spPr>
        <p:txBody>
          <a:bodyPr>
            <a:normAutofit fontScale="90000"/>
          </a:bodyPr>
          <a:lstStyle/>
          <a:p>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 MIPS pipeline</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39</a:t>
            </a:fld>
            <a:endParaRPr lang="en-US" dirty="0"/>
          </a:p>
        </p:txBody>
      </p:sp>
      <p:sp>
        <p:nvSpPr>
          <p:cNvPr id="185" name="Rectangle 3"/>
          <p:cNvSpPr txBox="1">
            <a:spLocks noChangeArrowheads="1"/>
          </p:cNvSpPr>
          <p:nvPr/>
        </p:nvSpPr>
        <p:spPr bwMode="auto">
          <a:xfrm>
            <a:off x="228600" y="4876800"/>
            <a:ext cx="2209800" cy="182819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ts val="600"/>
              </a:spcBef>
              <a:spcAft>
                <a:spcPct val="0"/>
              </a:spcAft>
              <a:buClr>
                <a:srgbClr val="FC0128"/>
              </a:buClr>
              <a:buSzPct val="75000"/>
              <a:buFont typeface="Wingdings" pitchFamily="2" charset="2"/>
              <a:buChar char="q"/>
              <a:tabLst/>
              <a:defRPr/>
            </a:pPr>
            <a:r>
              <a:rPr kumimoji="0" lang="en-US" sz="1600" b="0" i="0" u="none" strike="noStrike" kern="0" cap="none" spc="0" normalizeH="0" baseline="0" noProof="0" dirty="0" err="1" smtClean="0">
                <a:ln>
                  <a:noFill/>
                </a:ln>
                <a:solidFill>
                  <a:srgbClr val="000000"/>
                </a:solidFill>
                <a:effectLst/>
                <a:uLnTx/>
                <a:uFillTx/>
                <a:latin typeface="Arial"/>
              </a:rPr>
              <a:t>Các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tín</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hiệu</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điều</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khiển</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được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xác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định</a:t>
            </a:r>
            <a:r>
              <a:rPr kumimoji="0" lang="en-US" sz="1600" b="0" i="0" u="none" strike="noStrike" kern="0" cap="none" spc="0" normalizeH="0" noProof="0" dirty="0" smtClean="0">
                <a:ln>
                  <a:noFill/>
                </a:ln>
                <a:solidFill>
                  <a:srgbClr val="000000"/>
                </a:solidFill>
                <a:effectLst/>
                <a:uLnTx/>
                <a:uFillTx/>
                <a:latin typeface="Arial"/>
              </a:rPr>
              <a:t> trong </a:t>
            </a:r>
            <a:r>
              <a:rPr kumimoji="0" lang="en-US" sz="1600" b="0" i="0" u="none" strike="noStrike" kern="0" cap="none" spc="0" normalizeH="0" noProof="0" dirty="0" err="1" smtClean="0">
                <a:ln>
                  <a:noFill/>
                </a:ln>
                <a:solidFill>
                  <a:srgbClr val="000000"/>
                </a:solidFill>
                <a:effectLst/>
                <a:uLnTx/>
                <a:uFillTx/>
                <a:latin typeface="Arial"/>
              </a:rPr>
              <a:t>giai</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đoạn</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giải</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mã</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và</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được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lưu</a:t>
            </a:r>
            <a:r>
              <a:rPr kumimoji="0" lang="en-US" sz="1600" b="0" i="0" u="none" strike="noStrike" kern="0" cap="none" spc="0" normalizeH="0" noProof="0" dirty="0" smtClean="0">
                <a:ln>
                  <a:noFill/>
                </a:ln>
                <a:solidFill>
                  <a:srgbClr val="000000"/>
                </a:solidFill>
                <a:effectLst/>
                <a:uLnTx/>
                <a:uFillTx/>
                <a:latin typeface="Arial"/>
              </a:rPr>
              <a:t> trong </a:t>
            </a:r>
            <a:r>
              <a:rPr kumimoji="0" lang="en-US" sz="1600" b="0" i="0" u="none" strike="noStrike" kern="0" cap="none" spc="0" normalizeH="0" baseline="0" noProof="0" dirty="0" err="1" smtClean="0">
                <a:ln>
                  <a:noFill/>
                </a:ln>
                <a:solidFill>
                  <a:srgbClr val="000000"/>
                </a:solidFill>
                <a:effectLst/>
                <a:uLnTx/>
                <a:uFillTx/>
                <a:latin typeface="Arial"/>
              </a:rPr>
              <a:t>các</a:t>
            </a:r>
            <a:r>
              <a:rPr kumimoji="0" lang="en-US" sz="1600" b="0" i="0" u="none" strike="noStrike" kern="0" cap="none" spc="0" normalizeH="0" baseline="0" noProof="0" dirty="0" smtClean="0">
                <a:ln>
                  <a:noFill/>
                </a:ln>
                <a:solidFill>
                  <a:srgbClr val="063DE8"/>
                </a:solidFill>
                <a:effectLst/>
                <a:uLnTx/>
                <a:uFillTx/>
                <a:latin typeface="Arial"/>
              </a:rPr>
              <a:t> thanh</a:t>
            </a:r>
            <a:r>
              <a:rPr kumimoji="0" lang="en-US" sz="1600" b="0" i="0" u="none" strike="noStrike" kern="0" cap="none" spc="0" normalizeH="0" noProof="0" dirty="0" smtClean="0">
                <a:ln>
                  <a:noFill/>
                </a:ln>
                <a:solidFill>
                  <a:srgbClr val="063DE8"/>
                </a:solidFill>
                <a:effectLst/>
                <a:uLnTx/>
                <a:uFillTx/>
                <a:latin typeface="Arial"/>
              </a:rPr>
              <a:t> </a:t>
            </a:r>
            <a:r>
              <a:rPr kumimoji="0" lang="en-US" sz="1600" b="0" i="0" u="none" strike="noStrike" kern="0" cap="none" spc="0" normalizeH="0" noProof="0" dirty="0" err="1" smtClean="0">
                <a:ln>
                  <a:noFill/>
                </a:ln>
                <a:solidFill>
                  <a:srgbClr val="063DE8"/>
                </a:solidFill>
                <a:effectLst/>
                <a:uLnTx/>
                <a:uFillTx/>
                <a:latin typeface="Arial"/>
              </a:rPr>
              <a:t>ghi</a:t>
            </a:r>
            <a:r>
              <a:rPr kumimoji="0" lang="en-US" sz="1600" b="0" i="0" u="none" strike="noStrike" kern="0" cap="none" spc="0" normalizeH="0" noProof="0" dirty="0" smtClean="0">
                <a:ln>
                  <a:noFill/>
                </a:ln>
                <a:solidFill>
                  <a:srgbClr val="063DE8"/>
                </a:solidFill>
                <a:effectLst/>
                <a:uLnTx/>
                <a:uFillTx/>
                <a:latin typeface="Arial"/>
              </a:rPr>
              <a:t> </a:t>
            </a:r>
            <a:r>
              <a:rPr kumimoji="0" lang="en-US" sz="1600" b="0" i="0" u="none" strike="noStrike" kern="0" cap="none" spc="0" normalizeH="0" noProof="0" dirty="0" err="1" smtClean="0">
                <a:ln>
                  <a:noFill/>
                </a:ln>
                <a:solidFill>
                  <a:srgbClr val="063DE8"/>
                </a:solidFill>
                <a:effectLst/>
                <a:uLnTx/>
                <a:uFillTx/>
                <a:latin typeface="Arial"/>
              </a:rPr>
              <a:t>trạng</a:t>
            </a:r>
            <a:r>
              <a:rPr kumimoji="0" lang="en-US" sz="1600" b="0" i="0" u="none" strike="noStrike" kern="0" cap="none" spc="0" normalizeH="0" noProof="0" dirty="0" smtClean="0">
                <a:ln>
                  <a:noFill/>
                </a:ln>
                <a:solidFill>
                  <a:srgbClr val="063DE8"/>
                </a:solidFill>
                <a:effectLst/>
                <a:uLnTx/>
                <a:uFillTx/>
                <a:latin typeface="Arial"/>
              </a:rPr>
              <a:t> </a:t>
            </a:r>
            <a:r>
              <a:rPr kumimoji="0" lang="en-US" sz="1600" b="0" i="0" u="none" strike="noStrike" kern="0" cap="none" spc="0" normalizeH="0" noProof="0" dirty="0" err="1" smtClean="0">
                <a:ln>
                  <a:noFill/>
                </a:ln>
                <a:solidFill>
                  <a:srgbClr val="063DE8"/>
                </a:solidFill>
                <a:effectLst/>
                <a:uLnTx/>
                <a:uFillTx/>
                <a:latin typeface="Arial"/>
              </a:rPr>
              <a:t>thái</a:t>
            </a:r>
            <a:r>
              <a:rPr kumimoji="0" lang="en-US" sz="1600" b="0" i="0" u="none" strike="noStrike" kern="0" cap="none" spc="0" normalizeH="0" baseline="0" noProof="0" dirty="0" smtClean="0">
                <a:ln>
                  <a:noFill/>
                </a:ln>
                <a:solidFill>
                  <a:srgbClr val="000000"/>
                </a:solidFill>
                <a:effectLst/>
                <a:uLnTx/>
                <a:uFillTx/>
                <a:latin typeface="Arial"/>
              </a:rPr>
              <a:t> </a:t>
            </a:r>
            <a:r>
              <a:rPr kumimoji="0" lang="en-US" sz="1600" b="0" i="0" u="none" strike="noStrike" kern="0" cap="none" spc="0" normalizeH="0" baseline="0" noProof="0" dirty="0" err="1" smtClean="0">
                <a:ln>
                  <a:noFill/>
                </a:ln>
                <a:solidFill>
                  <a:srgbClr val="000000"/>
                </a:solidFill>
                <a:effectLst/>
                <a:uLnTx/>
                <a:uFillTx/>
                <a:latin typeface="Arial"/>
              </a:rPr>
              <a:t>giữa</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các</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giai</a:t>
            </a:r>
            <a:r>
              <a:rPr kumimoji="0" lang="en-US" sz="1600" b="0" i="0" u="none" strike="noStrike" kern="0" cap="none" spc="0" normalizeH="0" noProof="0" dirty="0" smtClean="0">
                <a:ln>
                  <a:noFill/>
                </a:ln>
                <a:solidFill>
                  <a:srgbClr val="000000"/>
                </a:solidFill>
                <a:effectLst/>
                <a:uLnTx/>
                <a:uFillTx/>
                <a:latin typeface="Arial"/>
              </a:rPr>
              <a:t> </a:t>
            </a:r>
            <a:r>
              <a:rPr kumimoji="0" lang="en-US" sz="1600" b="0" i="0" u="none" strike="noStrike" kern="0" cap="none" spc="0" normalizeH="0" noProof="0" dirty="0" err="1" smtClean="0">
                <a:ln>
                  <a:noFill/>
                </a:ln>
                <a:solidFill>
                  <a:srgbClr val="000000"/>
                </a:solidFill>
                <a:effectLst/>
                <a:uLnTx/>
                <a:uFillTx/>
                <a:latin typeface="Arial"/>
              </a:rPr>
              <a:t>đoạn</a:t>
            </a:r>
            <a:r>
              <a:rPr kumimoji="0" lang="en-US" sz="1600" b="0" i="0" u="none" strike="noStrike" kern="0" cap="none" spc="0" normalizeH="0" noProof="0" dirty="0" smtClean="0">
                <a:ln>
                  <a:noFill/>
                </a:ln>
                <a:solidFill>
                  <a:srgbClr val="000000"/>
                </a:solidFill>
                <a:effectLst/>
                <a:uLnTx/>
                <a:uFillTx/>
                <a:latin typeface="Arial"/>
              </a:rPr>
              <a:t> pipeline</a:t>
            </a:r>
            <a:endParaRPr kumimoji="0" lang="en-US" sz="1600" b="0" i="0" u="none" strike="noStrike" kern="0" cap="none" spc="0" normalizeH="0" baseline="0" noProof="0" dirty="0">
              <a:ln>
                <a:noFill/>
              </a:ln>
              <a:solidFill>
                <a:srgbClr val="000000"/>
              </a:solidFill>
              <a:effectLst/>
              <a:uLnTx/>
              <a:uFillTx/>
              <a:latin typeface="Arial"/>
            </a:endParaRPr>
          </a:p>
        </p:txBody>
      </p:sp>
      <p:grpSp>
        <p:nvGrpSpPr>
          <p:cNvPr id="186" name="Group 185"/>
          <p:cNvGrpSpPr/>
          <p:nvPr/>
        </p:nvGrpSpPr>
        <p:grpSpPr>
          <a:xfrm>
            <a:off x="304800" y="1371600"/>
            <a:ext cx="8534400" cy="5181600"/>
            <a:chOff x="228600" y="1676400"/>
            <a:chExt cx="8534400" cy="5181600"/>
          </a:xfrm>
        </p:grpSpPr>
        <p:sp>
          <p:nvSpPr>
            <p:cNvPr id="187" name="Line 5"/>
            <p:cNvSpPr>
              <a:spLocks noChangeShapeType="1"/>
            </p:cNvSpPr>
            <p:nvPr/>
          </p:nvSpPr>
          <p:spPr bwMode="auto">
            <a:xfrm>
              <a:off x="2743200" y="6019800"/>
              <a:ext cx="17526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6"/>
            <p:cNvSpPr>
              <a:spLocks noChangeShapeType="1"/>
            </p:cNvSpPr>
            <p:nvPr/>
          </p:nvSpPr>
          <p:spPr bwMode="auto">
            <a:xfrm>
              <a:off x="4648200" y="6019800"/>
              <a:ext cx="3048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Line 7"/>
            <p:cNvSpPr>
              <a:spLocks noChangeShapeType="1"/>
            </p:cNvSpPr>
            <p:nvPr/>
          </p:nvSpPr>
          <p:spPr bwMode="auto">
            <a:xfrm>
              <a:off x="6324600" y="6096000"/>
              <a:ext cx="16764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8"/>
            <p:cNvSpPr>
              <a:spLocks noChangeShapeType="1"/>
            </p:cNvSpPr>
            <p:nvPr/>
          </p:nvSpPr>
          <p:spPr bwMode="auto">
            <a:xfrm>
              <a:off x="2743200" y="5638800"/>
              <a:ext cx="0" cy="6858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9"/>
            <p:cNvSpPr>
              <a:spLocks noChangeShapeType="1"/>
            </p:cNvSpPr>
            <p:nvPr/>
          </p:nvSpPr>
          <p:spPr bwMode="auto">
            <a:xfrm>
              <a:off x="2667000" y="6705600"/>
              <a:ext cx="56388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10"/>
            <p:cNvSpPr>
              <a:spLocks noChangeShapeType="1"/>
            </p:cNvSpPr>
            <p:nvPr/>
          </p:nvSpPr>
          <p:spPr bwMode="auto">
            <a:xfrm>
              <a:off x="8153400" y="6096000"/>
              <a:ext cx="1524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11"/>
            <p:cNvSpPr>
              <a:spLocks noChangeShapeType="1"/>
            </p:cNvSpPr>
            <p:nvPr/>
          </p:nvSpPr>
          <p:spPr bwMode="auto">
            <a:xfrm>
              <a:off x="8305800" y="6096000"/>
              <a:ext cx="0" cy="6096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12"/>
            <p:cNvSpPr>
              <a:spLocks noChangeShapeType="1"/>
            </p:cNvSpPr>
            <p:nvPr/>
          </p:nvSpPr>
          <p:spPr bwMode="auto">
            <a:xfrm flipV="1">
              <a:off x="2667000" y="4572000"/>
              <a:ext cx="0" cy="21336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13"/>
            <p:cNvSpPr>
              <a:spLocks noChangeShapeType="1"/>
            </p:cNvSpPr>
            <p:nvPr/>
          </p:nvSpPr>
          <p:spPr bwMode="auto">
            <a:xfrm>
              <a:off x="2667000" y="4572000"/>
              <a:ext cx="381000" cy="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96" name="Group 15"/>
            <p:cNvGrpSpPr>
              <a:grpSpLocks/>
            </p:cNvGrpSpPr>
            <p:nvPr/>
          </p:nvGrpSpPr>
          <p:grpSpPr bwMode="auto">
            <a:xfrm>
              <a:off x="1676400" y="2667000"/>
              <a:ext cx="381000" cy="914400"/>
              <a:chOff x="1392" y="2880"/>
              <a:chExt cx="288" cy="480"/>
            </a:xfrm>
          </p:grpSpPr>
          <p:sp>
            <p:nvSpPr>
              <p:cNvPr id="306" name="Line 16"/>
              <p:cNvSpPr>
                <a:spLocks noChangeShapeType="1"/>
              </p:cNvSpPr>
              <p:nvPr/>
            </p:nvSpPr>
            <p:spPr bwMode="auto">
              <a:xfrm>
                <a:off x="1392" y="3072"/>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Line 17"/>
              <p:cNvSpPr>
                <a:spLocks noChangeShapeType="1"/>
              </p:cNvSpPr>
              <p:nvPr/>
            </p:nvSpPr>
            <p:spPr bwMode="auto">
              <a:xfrm flipH="1">
                <a:off x="1392" y="3120"/>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Line 18"/>
              <p:cNvSpPr>
                <a:spLocks noChangeShapeType="1"/>
              </p:cNvSpPr>
              <p:nvPr/>
            </p:nvSpPr>
            <p:spPr bwMode="auto">
              <a:xfrm flipV="1">
                <a:off x="1392" y="2880"/>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Line 19"/>
              <p:cNvSpPr>
                <a:spLocks noChangeShapeType="1"/>
              </p:cNvSpPr>
              <p:nvPr/>
            </p:nvSpPr>
            <p:spPr bwMode="auto">
              <a:xfrm flipV="1">
                <a:off x="1392" y="3168"/>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Line 20"/>
              <p:cNvSpPr>
                <a:spLocks noChangeShapeType="1"/>
              </p:cNvSpPr>
              <p:nvPr/>
            </p:nvSpPr>
            <p:spPr bwMode="auto">
              <a:xfrm flipV="1">
                <a:off x="1392" y="3216"/>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Line 21"/>
              <p:cNvSpPr>
                <a:spLocks noChangeShapeType="1"/>
              </p:cNvSpPr>
              <p:nvPr/>
            </p:nvSpPr>
            <p:spPr bwMode="auto">
              <a:xfrm flipV="1">
                <a:off x="1680" y="3024"/>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22"/>
              <p:cNvSpPr>
                <a:spLocks noChangeShapeType="1"/>
              </p:cNvSpPr>
              <p:nvPr/>
            </p:nvSpPr>
            <p:spPr bwMode="auto">
              <a:xfrm>
                <a:off x="1392" y="2880"/>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7" name="Rectangle 23"/>
            <p:cNvSpPr>
              <a:spLocks noChangeArrowheads="1"/>
            </p:cNvSpPr>
            <p:nvPr/>
          </p:nvSpPr>
          <p:spPr bwMode="auto">
            <a:xfrm>
              <a:off x="990600" y="3657600"/>
              <a:ext cx="1295400" cy="1447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Rectangle 24"/>
            <p:cNvSpPr>
              <a:spLocks noChangeArrowheads="1"/>
            </p:cNvSpPr>
            <p:nvPr/>
          </p:nvSpPr>
          <p:spPr bwMode="auto">
            <a:xfrm>
              <a:off x="533400" y="4038600"/>
              <a:ext cx="152400" cy="838200"/>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25"/>
            <p:cNvSpPr>
              <a:spLocks noChangeShapeType="1"/>
            </p:cNvSpPr>
            <p:nvPr/>
          </p:nvSpPr>
          <p:spPr bwMode="auto">
            <a:xfrm>
              <a:off x="685800" y="4419600"/>
              <a:ext cx="3048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26"/>
            <p:cNvSpPr>
              <a:spLocks noChangeShapeType="1"/>
            </p:cNvSpPr>
            <p:nvPr/>
          </p:nvSpPr>
          <p:spPr bwMode="auto">
            <a:xfrm>
              <a:off x="762000" y="2819400"/>
              <a:ext cx="9144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27"/>
            <p:cNvSpPr>
              <a:spLocks noChangeShapeType="1"/>
            </p:cNvSpPr>
            <p:nvPr/>
          </p:nvSpPr>
          <p:spPr bwMode="auto">
            <a:xfrm>
              <a:off x="1295400" y="3429000"/>
              <a:ext cx="3810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Text Box 28"/>
            <p:cNvSpPr txBox="1">
              <a:spLocks noChangeArrowheads="1"/>
            </p:cNvSpPr>
            <p:nvPr/>
          </p:nvSpPr>
          <p:spPr bwMode="auto">
            <a:xfrm>
              <a:off x="914400" y="4191000"/>
              <a:ext cx="741363" cy="457200"/>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Address</a:t>
              </a:r>
            </a:p>
          </p:txBody>
        </p:sp>
        <p:sp>
          <p:nvSpPr>
            <p:cNvPr id="203" name="Text Box 29"/>
            <p:cNvSpPr txBox="1">
              <a:spLocks noChangeArrowheads="1"/>
            </p:cNvSpPr>
            <p:nvPr/>
          </p:nvSpPr>
          <p:spPr bwMode="auto">
            <a:xfrm>
              <a:off x="1157288" y="3711575"/>
              <a:ext cx="1098550" cy="517525"/>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Instruction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Memory</a:t>
              </a:r>
            </a:p>
          </p:txBody>
        </p:sp>
        <p:sp>
          <p:nvSpPr>
            <p:cNvPr id="204" name="Text Box 30"/>
            <p:cNvSpPr txBox="1">
              <a:spLocks noChangeArrowheads="1"/>
            </p:cNvSpPr>
            <p:nvPr/>
          </p:nvSpPr>
          <p:spPr bwMode="auto">
            <a:xfrm>
              <a:off x="1676400" y="2971800"/>
              <a:ext cx="481013"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Add</a:t>
              </a:r>
            </a:p>
          </p:txBody>
        </p:sp>
        <p:sp>
          <p:nvSpPr>
            <p:cNvPr id="205" name="Text Box 31"/>
            <p:cNvSpPr txBox="1">
              <a:spLocks noChangeArrowheads="1"/>
            </p:cNvSpPr>
            <p:nvPr/>
          </p:nvSpPr>
          <p:spPr bwMode="auto">
            <a:xfrm rot="-5400000">
              <a:off x="396875" y="4251325"/>
              <a:ext cx="39528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PC</a:t>
              </a:r>
            </a:p>
          </p:txBody>
        </p:sp>
        <p:sp>
          <p:nvSpPr>
            <p:cNvPr id="206" name="Line 32"/>
            <p:cNvSpPr>
              <a:spLocks noChangeShapeType="1"/>
            </p:cNvSpPr>
            <p:nvPr/>
          </p:nvSpPr>
          <p:spPr bwMode="auto">
            <a:xfrm>
              <a:off x="228600" y="4419600"/>
              <a:ext cx="3048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Text Box 33"/>
            <p:cNvSpPr txBox="1">
              <a:spLocks noChangeArrowheads="1"/>
            </p:cNvSpPr>
            <p:nvPr/>
          </p:nvSpPr>
          <p:spPr bwMode="auto">
            <a:xfrm>
              <a:off x="1066800" y="3276600"/>
              <a:ext cx="26828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4</a:t>
              </a:r>
            </a:p>
          </p:txBody>
        </p:sp>
        <p:sp>
          <p:nvSpPr>
            <p:cNvPr id="208" name="Line 34"/>
            <p:cNvSpPr>
              <a:spLocks noChangeShapeType="1"/>
            </p:cNvSpPr>
            <p:nvPr/>
          </p:nvSpPr>
          <p:spPr bwMode="auto">
            <a:xfrm>
              <a:off x="228600" y="1981200"/>
              <a:ext cx="0" cy="24384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AutoShape 35"/>
            <p:cNvSpPr>
              <a:spLocks noChangeArrowheads="1"/>
            </p:cNvSpPr>
            <p:nvPr/>
          </p:nvSpPr>
          <p:spPr bwMode="auto">
            <a:xfrm rot="5400000" flipH="1">
              <a:off x="838200" y="1905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36"/>
            <p:cNvSpPr>
              <a:spLocks noChangeShapeType="1"/>
            </p:cNvSpPr>
            <p:nvPr/>
          </p:nvSpPr>
          <p:spPr bwMode="auto">
            <a:xfrm flipH="1">
              <a:off x="228600" y="1981200"/>
              <a:ext cx="852488"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40"/>
            <p:cNvSpPr>
              <a:spLocks noChangeShapeType="1"/>
            </p:cNvSpPr>
            <p:nvPr/>
          </p:nvSpPr>
          <p:spPr bwMode="auto">
            <a:xfrm flipH="1">
              <a:off x="2819400" y="6858000"/>
              <a:ext cx="5943600" cy="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Rectangle 41"/>
            <p:cNvSpPr>
              <a:spLocks noChangeArrowheads="1"/>
            </p:cNvSpPr>
            <p:nvPr/>
          </p:nvSpPr>
          <p:spPr bwMode="auto">
            <a:xfrm>
              <a:off x="3048000" y="3657600"/>
              <a:ext cx="1295400" cy="1447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Line 42"/>
            <p:cNvSpPr>
              <a:spLocks noChangeShapeType="1"/>
            </p:cNvSpPr>
            <p:nvPr/>
          </p:nvSpPr>
          <p:spPr bwMode="auto">
            <a:xfrm>
              <a:off x="2286000" y="44196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Line 43"/>
            <p:cNvSpPr>
              <a:spLocks noChangeShapeType="1"/>
            </p:cNvSpPr>
            <p:nvPr/>
          </p:nvSpPr>
          <p:spPr bwMode="auto">
            <a:xfrm>
              <a:off x="2743200" y="4191000"/>
              <a:ext cx="304800" cy="0"/>
            </a:xfrm>
            <a:prstGeom prst="line">
              <a:avLst/>
            </a:prstGeom>
            <a:noFill/>
            <a:ln w="1905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Text Box 44"/>
            <p:cNvSpPr txBox="1">
              <a:spLocks noChangeArrowheads="1"/>
            </p:cNvSpPr>
            <p:nvPr/>
          </p:nvSpPr>
          <p:spPr bwMode="auto">
            <a:xfrm>
              <a:off x="2971800" y="4800600"/>
              <a:ext cx="90328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Write Data</a:t>
              </a:r>
            </a:p>
          </p:txBody>
        </p:sp>
        <p:sp>
          <p:nvSpPr>
            <p:cNvPr id="216" name="Text Box 45"/>
            <p:cNvSpPr txBox="1">
              <a:spLocks noChangeArrowheads="1"/>
            </p:cNvSpPr>
            <p:nvPr/>
          </p:nvSpPr>
          <p:spPr bwMode="auto">
            <a:xfrm>
              <a:off x="2971800" y="3657600"/>
              <a:ext cx="103663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 Addr 1</a:t>
              </a:r>
            </a:p>
          </p:txBody>
        </p:sp>
        <p:sp>
          <p:nvSpPr>
            <p:cNvPr id="217" name="Text Box 46"/>
            <p:cNvSpPr txBox="1">
              <a:spLocks noChangeArrowheads="1"/>
            </p:cNvSpPr>
            <p:nvPr/>
          </p:nvSpPr>
          <p:spPr bwMode="auto">
            <a:xfrm>
              <a:off x="2971800" y="4038600"/>
              <a:ext cx="103663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 Addr 2</a:t>
              </a:r>
            </a:p>
          </p:txBody>
        </p:sp>
        <p:sp>
          <p:nvSpPr>
            <p:cNvPr id="218" name="Text Box 47"/>
            <p:cNvSpPr txBox="1">
              <a:spLocks noChangeArrowheads="1"/>
            </p:cNvSpPr>
            <p:nvPr/>
          </p:nvSpPr>
          <p:spPr bwMode="auto">
            <a:xfrm>
              <a:off x="2971800" y="4419600"/>
              <a:ext cx="90328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Write </a:t>
              </a:r>
              <a:r>
                <a:rPr kumimoji="0" lang="en-US" sz="1200" b="0" i="0" u="none" strike="noStrike" kern="0" cap="none" spc="0" normalizeH="0" baseline="0" noProof="0" dirty="0" err="1">
                  <a:ln>
                    <a:noFill/>
                  </a:ln>
                  <a:solidFill>
                    <a:srgbClr val="000000"/>
                  </a:solidFill>
                  <a:effectLst/>
                  <a:uLnTx/>
                  <a:uFillTx/>
                </a:rPr>
                <a:t>Addr</a:t>
              </a:r>
              <a:endParaRPr kumimoji="0" lang="en-US" sz="1200" b="0" i="0" u="none" strike="noStrike" kern="0" cap="none" spc="0" normalizeH="0" baseline="0" noProof="0" dirty="0">
                <a:ln>
                  <a:noFill/>
                </a:ln>
                <a:solidFill>
                  <a:srgbClr val="000000"/>
                </a:solidFill>
                <a:effectLst/>
                <a:uLnTx/>
                <a:uFillTx/>
              </a:endParaRPr>
            </a:p>
          </p:txBody>
        </p:sp>
        <p:sp>
          <p:nvSpPr>
            <p:cNvPr id="219" name="Text Box 48"/>
            <p:cNvSpPr txBox="1">
              <a:spLocks noChangeArrowheads="1"/>
            </p:cNvSpPr>
            <p:nvPr/>
          </p:nvSpPr>
          <p:spPr bwMode="auto">
            <a:xfrm>
              <a:off x="3048000" y="3810000"/>
              <a:ext cx="893763" cy="730250"/>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Register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rPr>
                <a:t>File</a:t>
              </a:r>
            </a:p>
          </p:txBody>
        </p:sp>
        <p:sp>
          <p:nvSpPr>
            <p:cNvPr id="220" name="Text Box 49"/>
            <p:cNvSpPr txBox="1">
              <a:spLocks noChangeArrowheads="1"/>
            </p:cNvSpPr>
            <p:nvPr/>
          </p:nvSpPr>
          <p:spPr bwMode="auto">
            <a:xfrm>
              <a:off x="3733800" y="3810000"/>
              <a:ext cx="674688" cy="457200"/>
            </a:xfrm>
            <a:prstGeom prst="rect">
              <a:avLst/>
            </a:prstGeom>
            <a:noFill/>
            <a:ln w="12700">
              <a:noFill/>
              <a:miter lim="800000"/>
              <a:headEnd/>
              <a:tailEnd/>
            </a:ln>
            <a:effectLst/>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Read</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 Data 1</a:t>
              </a:r>
            </a:p>
          </p:txBody>
        </p:sp>
        <p:sp>
          <p:nvSpPr>
            <p:cNvPr id="221" name="Text Box 50"/>
            <p:cNvSpPr txBox="1">
              <a:spLocks noChangeArrowheads="1"/>
            </p:cNvSpPr>
            <p:nvPr/>
          </p:nvSpPr>
          <p:spPr bwMode="auto">
            <a:xfrm>
              <a:off x="3733800" y="4495800"/>
              <a:ext cx="674688" cy="457200"/>
            </a:xfrm>
            <a:prstGeom prst="rect">
              <a:avLst/>
            </a:prstGeom>
            <a:noFill/>
            <a:ln w="12700">
              <a:noFill/>
              <a:miter lim="800000"/>
              <a:headEnd/>
              <a:tailEnd/>
            </a:ln>
            <a:effectLst/>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 Data 2</a:t>
              </a:r>
            </a:p>
          </p:txBody>
        </p:sp>
        <p:sp>
          <p:nvSpPr>
            <p:cNvPr id="222" name="Line 51"/>
            <p:cNvSpPr>
              <a:spLocks noChangeShapeType="1"/>
            </p:cNvSpPr>
            <p:nvPr/>
          </p:nvSpPr>
          <p:spPr bwMode="auto">
            <a:xfrm>
              <a:off x="2743200" y="5638800"/>
              <a:ext cx="3810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Line 52"/>
            <p:cNvSpPr>
              <a:spLocks noChangeShapeType="1"/>
            </p:cNvSpPr>
            <p:nvPr/>
          </p:nvSpPr>
          <p:spPr bwMode="auto">
            <a:xfrm>
              <a:off x="2819400" y="5562600"/>
              <a:ext cx="76200" cy="1524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53"/>
            <p:cNvSpPr>
              <a:spLocks noChangeShapeType="1"/>
            </p:cNvSpPr>
            <p:nvPr/>
          </p:nvSpPr>
          <p:spPr bwMode="auto">
            <a:xfrm>
              <a:off x="4038600" y="5562600"/>
              <a:ext cx="76200" cy="1524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Text Box 54"/>
            <p:cNvSpPr txBox="1">
              <a:spLocks noChangeArrowheads="1"/>
            </p:cNvSpPr>
            <p:nvPr/>
          </p:nvSpPr>
          <p:spPr bwMode="auto">
            <a:xfrm>
              <a:off x="2819400" y="5638800"/>
              <a:ext cx="352425"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16</a:t>
              </a:r>
            </a:p>
          </p:txBody>
        </p:sp>
        <p:sp>
          <p:nvSpPr>
            <p:cNvPr id="226" name="Text Box 55"/>
            <p:cNvSpPr txBox="1">
              <a:spLocks noChangeArrowheads="1"/>
            </p:cNvSpPr>
            <p:nvPr/>
          </p:nvSpPr>
          <p:spPr bwMode="auto">
            <a:xfrm>
              <a:off x="4038600" y="5638800"/>
              <a:ext cx="352425"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32</a:t>
              </a:r>
            </a:p>
          </p:txBody>
        </p:sp>
        <p:sp>
          <p:nvSpPr>
            <p:cNvPr id="227" name="Line 56"/>
            <p:cNvSpPr>
              <a:spLocks noChangeShapeType="1"/>
            </p:cNvSpPr>
            <p:nvPr/>
          </p:nvSpPr>
          <p:spPr bwMode="auto">
            <a:xfrm>
              <a:off x="2819400" y="4953000"/>
              <a:ext cx="254000" cy="0"/>
            </a:xfrm>
            <a:prstGeom prst="line">
              <a:avLst/>
            </a:prstGeom>
            <a:noFill/>
            <a:ln w="28575">
              <a:solidFill>
                <a:srgbClr val="CC3399"/>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57"/>
            <p:cNvSpPr>
              <a:spLocks noChangeShapeType="1"/>
            </p:cNvSpPr>
            <p:nvPr/>
          </p:nvSpPr>
          <p:spPr bwMode="auto">
            <a:xfrm>
              <a:off x="4800600" y="5105400"/>
              <a:ext cx="0" cy="5334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58"/>
            <p:cNvSpPr>
              <a:spLocks noChangeShapeType="1"/>
            </p:cNvSpPr>
            <p:nvPr/>
          </p:nvSpPr>
          <p:spPr bwMode="auto">
            <a:xfrm>
              <a:off x="4343400" y="47244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59"/>
            <p:cNvSpPr>
              <a:spLocks noChangeShapeType="1"/>
            </p:cNvSpPr>
            <p:nvPr/>
          </p:nvSpPr>
          <p:spPr bwMode="auto">
            <a:xfrm>
              <a:off x="2743200" y="3810000"/>
              <a:ext cx="0" cy="18288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60"/>
            <p:cNvSpPr>
              <a:spLocks noChangeShapeType="1"/>
            </p:cNvSpPr>
            <p:nvPr/>
          </p:nvSpPr>
          <p:spPr bwMode="auto">
            <a:xfrm>
              <a:off x="2743200" y="3810000"/>
              <a:ext cx="304800" cy="0"/>
            </a:xfrm>
            <a:prstGeom prst="line">
              <a:avLst/>
            </a:prstGeom>
            <a:noFill/>
            <a:ln w="1905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Line 61"/>
            <p:cNvSpPr>
              <a:spLocks noChangeShapeType="1"/>
            </p:cNvSpPr>
            <p:nvPr/>
          </p:nvSpPr>
          <p:spPr bwMode="auto">
            <a:xfrm>
              <a:off x="4648200" y="4724400"/>
              <a:ext cx="4318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Line 62"/>
            <p:cNvSpPr>
              <a:spLocks noChangeShapeType="1"/>
            </p:cNvSpPr>
            <p:nvPr/>
          </p:nvSpPr>
          <p:spPr bwMode="auto">
            <a:xfrm>
              <a:off x="6019800" y="4495800"/>
              <a:ext cx="1778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63"/>
            <p:cNvSpPr>
              <a:spLocks/>
            </p:cNvSpPr>
            <p:nvPr/>
          </p:nvSpPr>
          <p:spPr bwMode="auto">
            <a:xfrm>
              <a:off x="54864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Rectangle 64"/>
            <p:cNvSpPr>
              <a:spLocks noChangeArrowheads="1"/>
            </p:cNvSpPr>
            <p:nvPr/>
          </p:nvSpPr>
          <p:spPr bwMode="auto">
            <a:xfrm>
              <a:off x="5588000" y="4419600"/>
              <a:ext cx="504825" cy="333375"/>
            </a:xfrm>
            <a:prstGeom prst="rect">
              <a:avLst/>
            </a:prstGeom>
            <a:noFill/>
            <a:ln w="12700">
              <a:noFill/>
              <a:miter lim="800000"/>
              <a:headEnd/>
              <a:tailEnd/>
            </a:ln>
            <a:effectLst/>
          </p:spPr>
          <p:txBody>
            <a:bodyPr wrap="none" lIns="19050" tIns="26988" rIns="19050" bIns="26988"/>
            <a:lstStyle/>
            <a:p>
              <a:pPr marL="0" marR="0" lvl="0" indent="0"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ALU</a:t>
              </a:r>
            </a:p>
          </p:txBody>
        </p:sp>
        <p:sp>
          <p:nvSpPr>
            <p:cNvPr id="236" name="AutoShape 65"/>
            <p:cNvSpPr>
              <a:spLocks noChangeArrowheads="1"/>
            </p:cNvSpPr>
            <p:nvPr/>
          </p:nvSpPr>
          <p:spPr bwMode="auto">
            <a:xfrm rot="-5400000">
              <a:off x="47879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Line 66"/>
            <p:cNvSpPr>
              <a:spLocks noChangeShapeType="1"/>
            </p:cNvSpPr>
            <p:nvPr/>
          </p:nvSpPr>
          <p:spPr bwMode="auto">
            <a:xfrm>
              <a:off x="5283200" y="4876800"/>
              <a:ext cx="2286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Line 69"/>
            <p:cNvSpPr>
              <a:spLocks noChangeShapeType="1"/>
            </p:cNvSpPr>
            <p:nvPr/>
          </p:nvSpPr>
          <p:spPr bwMode="auto">
            <a:xfrm>
              <a:off x="4800600" y="5105400"/>
              <a:ext cx="2794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Line 70"/>
            <p:cNvSpPr>
              <a:spLocks noChangeShapeType="1"/>
            </p:cNvSpPr>
            <p:nvPr/>
          </p:nvSpPr>
          <p:spPr bwMode="auto">
            <a:xfrm>
              <a:off x="4648200" y="4038600"/>
              <a:ext cx="8128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Oval 71"/>
            <p:cNvSpPr>
              <a:spLocks noChangeArrowheads="1"/>
            </p:cNvSpPr>
            <p:nvPr/>
          </p:nvSpPr>
          <p:spPr bwMode="auto">
            <a:xfrm>
              <a:off x="5029200" y="3276600"/>
              <a:ext cx="457200" cy="533400"/>
            </a:xfrm>
            <a:prstGeom prst="ellipse">
              <a:avLst/>
            </a:prstGeom>
            <a:no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Rectangle 72"/>
            <p:cNvSpPr>
              <a:spLocks noChangeArrowheads="1"/>
            </p:cNvSpPr>
            <p:nvPr/>
          </p:nvSpPr>
          <p:spPr bwMode="auto">
            <a:xfrm>
              <a:off x="5029200" y="3276600"/>
              <a:ext cx="457200" cy="457200"/>
            </a:xfrm>
            <a:prstGeom prst="rect">
              <a:avLst/>
            </a:prstGeom>
            <a:noFill/>
            <a:ln w="12700">
              <a:noFill/>
              <a:miter lim="800000"/>
              <a:headEnd/>
              <a:tailEnd/>
            </a:ln>
            <a:effectLst/>
          </p:spPr>
          <p:txBody>
            <a:bodyPr wrap="none" lIns="19050" tIns="26988" rIns="19050" bIns="26988"/>
            <a:lstStyle/>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Shift</a:t>
              </a:r>
            </a:p>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rgbClr val="000000"/>
                  </a:solidFill>
                  <a:effectLst/>
                  <a:uLnTx/>
                  <a:uFillTx/>
                </a:rPr>
                <a:t>left 2</a:t>
              </a:r>
            </a:p>
          </p:txBody>
        </p:sp>
        <p:sp>
          <p:nvSpPr>
            <p:cNvPr id="242" name="Line 73"/>
            <p:cNvSpPr>
              <a:spLocks noChangeShapeType="1"/>
            </p:cNvSpPr>
            <p:nvPr/>
          </p:nvSpPr>
          <p:spPr bwMode="auto">
            <a:xfrm>
              <a:off x="4800600" y="3581400"/>
              <a:ext cx="2286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43" name="Group 74"/>
            <p:cNvGrpSpPr>
              <a:grpSpLocks/>
            </p:cNvGrpSpPr>
            <p:nvPr/>
          </p:nvGrpSpPr>
          <p:grpSpPr bwMode="auto">
            <a:xfrm>
              <a:off x="5715000" y="2895600"/>
              <a:ext cx="304800" cy="914400"/>
              <a:chOff x="1392" y="2880"/>
              <a:chExt cx="288" cy="480"/>
            </a:xfrm>
          </p:grpSpPr>
          <p:sp>
            <p:nvSpPr>
              <p:cNvPr id="299" name="Line 75"/>
              <p:cNvSpPr>
                <a:spLocks noChangeShapeType="1"/>
              </p:cNvSpPr>
              <p:nvPr/>
            </p:nvSpPr>
            <p:spPr bwMode="auto">
              <a:xfrm>
                <a:off x="1392" y="3072"/>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Line 76"/>
              <p:cNvSpPr>
                <a:spLocks noChangeShapeType="1"/>
              </p:cNvSpPr>
              <p:nvPr/>
            </p:nvSpPr>
            <p:spPr bwMode="auto">
              <a:xfrm flipH="1">
                <a:off x="1392" y="3120"/>
                <a:ext cx="48" cy="48"/>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Line 77"/>
              <p:cNvSpPr>
                <a:spLocks noChangeShapeType="1"/>
              </p:cNvSpPr>
              <p:nvPr/>
            </p:nvSpPr>
            <p:spPr bwMode="auto">
              <a:xfrm flipV="1">
                <a:off x="1392" y="2880"/>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Line 78"/>
              <p:cNvSpPr>
                <a:spLocks noChangeShapeType="1"/>
              </p:cNvSpPr>
              <p:nvPr/>
            </p:nvSpPr>
            <p:spPr bwMode="auto">
              <a:xfrm flipV="1">
                <a:off x="1392" y="3168"/>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Line 79"/>
              <p:cNvSpPr>
                <a:spLocks noChangeShapeType="1"/>
              </p:cNvSpPr>
              <p:nvPr/>
            </p:nvSpPr>
            <p:spPr bwMode="auto">
              <a:xfrm flipV="1">
                <a:off x="1392" y="3216"/>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Line 80"/>
              <p:cNvSpPr>
                <a:spLocks noChangeShapeType="1"/>
              </p:cNvSpPr>
              <p:nvPr/>
            </p:nvSpPr>
            <p:spPr bwMode="auto">
              <a:xfrm flipV="1">
                <a:off x="1680" y="3024"/>
                <a:ext cx="0" cy="192"/>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81"/>
              <p:cNvSpPr>
                <a:spLocks noChangeShapeType="1"/>
              </p:cNvSpPr>
              <p:nvPr/>
            </p:nvSpPr>
            <p:spPr bwMode="auto">
              <a:xfrm>
                <a:off x="1392" y="2880"/>
                <a:ext cx="288" cy="14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4" name="Text Box 82"/>
            <p:cNvSpPr txBox="1">
              <a:spLocks noChangeArrowheads="1"/>
            </p:cNvSpPr>
            <p:nvPr/>
          </p:nvSpPr>
          <p:spPr bwMode="auto">
            <a:xfrm>
              <a:off x="5638800" y="3200400"/>
              <a:ext cx="481013"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Add</a:t>
              </a:r>
            </a:p>
          </p:txBody>
        </p:sp>
        <p:sp>
          <p:nvSpPr>
            <p:cNvPr id="245" name="Line 83"/>
            <p:cNvSpPr>
              <a:spLocks noChangeShapeType="1"/>
            </p:cNvSpPr>
            <p:nvPr/>
          </p:nvSpPr>
          <p:spPr bwMode="auto">
            <a:xfrm>
              <a:off x="5472113" y="3581400"/>
              <a:ext cx="2286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Rectangle 84"/>
            <p:cNvSpPr>
              <a:spLocks noChangeArrowheads="1"/>
            </p:cNvSpPr>
            <p:nvPr/>
          </p:nvSpPr>
          <p:spPr bwMode="auto">
            <a:xfrm>
              <a:off x="6553200" y="3733800"/>
              <a:ext cx="1295400" cy="1447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Line 85"/>
            <p:cNvSpPr>
              <a:spLocks noChangeShapeType="1"/>
            </p:cNvSpPr>
            <p:nvPr/>
          </p:nvSpPr>
          <p:spPr bwMode="auto">
            <a:xfrm>
              <a:off x="6324600" y="4495800"/>
              <a:ext cx="2540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Text Box 86"/>
            <p:cNvSpPr txBox="1">
              <a:spLocks noChangeArrowheads="1"/>
            </p:cNvSpPr>
            <p:nvPr/>
          </p:nvSpPr>
          <p:spPr bwMode="auto">
            <a:xfrm>
              <a:off x="7010400" y="3733800"/>
              <a:ext cx="865188" cy="517525"/>
            </a:xfrm>
            <a:prstGeom prst="rect">
              <a:avLst/>
            </a:prstGeom>
            <a:noFill/>
            <a:ln w="12700">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Memory</a:t>
              </a:r>
            </a:p>
          </p:txBody>
        </p:sp>
        <p:sp>
          <p:nvSpPr>
            <p:cNvPr id="249" name="Text Box 87"/>
            <p:cNvSpPr txBox="1">
              <a:spLocks noChangeArrowheads="1"/>
            </p:cNvSpPr>
            <p:nvPr/>
          </p:nvSpPr>
          <p:spPr bwMode="auto">
            <a:xfrm>
              <a:off x="6477000" y="4343400"/>
              <a:ext cx="741363"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Address</a:t>
              </a:r>
            </a:p>
          </p:txBody>
        </p:sp>
        <p:sp>
          <p:nvSpPr>
            <p:cNvPr id="250" name="Text Box 88"/>
            <p:cNvSpPr txBox="1">
              <a:spLocks noChangeArrowheads="1"/>
            </p:cNvSpPr>
            <p:nvPr/>
          </p:nvSpPr>
          <p:spPr bwMode="auto">
            <a:xfrm>
              <a:off x="6477000" y="4724400"/>
              <a:ext cx="90328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Write Data</a:t>
              </a:r>
            </a:p>
          </p:txBody>
        </p:sp>
        <p:sp>
          <p:nvSpPr>
            <p:cNvPr id="251" name="Text Box 89"/>
            <p:cNvSpPr txBox="1">
              <a:spLocks noChangeArrowheads="1"/>
            </p:cNvSpPr>
            <p:nvPr/>
          </p:nvSpPr>
          <p:spPr bwMode="auto">
            <a:xfrm>
              <a:off x="7315200" y="4267200"/>
              <a:ext cx="546100" cy="457200"/>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Data</a:t>
              </a:r>
            </a:p>
          </p:txBody>
        </p:sp>
        <p:sp>
          <p:nvSpPr>
            <p:cNvPr id="252" name="Line 90"/>
            <p:cNvSpPr>
              <a:spLocks noChangeShapeType="1"/>
            </p:cNvSpPr>
            <p:nvPr/>
          </p:nvSpPr>
          <p:spPr bwMode="auto">
            <a:xfrm>
              <a:off x="6324600" y="4876800"/>
              <a:ext cx="2286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91"/>
            <p:cNvSpPr>
              <a:spLocks noChangeShapeType="1"/>
            </p:cNvSpPr>
            <p:nvPr/>
          </p:nvSpPr>
          <p:spPr bwMode="auto">
            <a:xfrm>
              <a:off x="8153400" y="4876800"/>
              <a:ext cx="228600" cy="1588"/>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AutoShape 92"/>
            <p:cNvSpPr>
              <a:spLocks noChangeArrowheads="1"/>
            </p:cNvSpPr>
            <p:nvPr/>
          </p:nvSpPr>
          <p:spPr bwMode="auto">
            <a:xfrm rot="-5400000">
              <a:off x="81534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93"/>
            <p:cNvSpPr>
              <a:spLocks noChangeShapeType="1"/>
            </p:cNvSpPr>
            <p:nvPr/>
          </p:nvSpPr>
          <p:spPr bwMode="auto">
            <a:xfrm>
              <a:off x="8610600" y="4648200"/>
              <a:ext cx="152400" cy="15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96"/>
            <p:cNvSpPr>
              <a:spLocks noChangeShapeType="1"/>
            </p:cNvSpPr>
            <p:nvPr/>
          </p:nvSpPr>
          <p:spPr bwMode="auto">
            <a:xfrm>
              <a:off x="4343400" y="40386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97"/>
            <p:cNvSpPr>
              <a:spLocks noChangeShapeType="1"/>
            </p:cNvSpPr>
            <p:nvPr/>
          </p:nvSpPr>
          <p:spPr bwMode="auto">
            <a:xfrm>
              <a:off x="2819400" y="4953000"/>
              <a:ext cx="0" cy="190500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98"/>
            <p:cNvSpPr>
              <a:spLocks noChangeShapeType="1"/>
            </p:cNvSpPr>
            <p:nvPr/>
          </p:nvSpPr>
          <p:spPr bwMode="auto">
            <a:xfrm>
              <a:off x="2057400" y="3124200"/>
              <a:ext cx="2286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99"/>
            <p:cNvSpPr>
              <a:spLocks noChangeShapeType="1"/>
            </p:cNvSpPr>
            <p:nvPr/>
          </p:nvSpPr>
          <p:spPr bwMode="auto">
            <a:xfrm>
              <a:off x="1295400" y="2133600"/>
              <a:ext cx="914400" cy="0"/>
            </a:xfrm>
            <a:prstGeom prst="line">
              <a:avLst/>
            </a:prstGeom>
            <a:noFill/>
            <a:ln w="28575">
              <a:solidFill>
                <a:srgbClr val="000000"/>
              </a:solidFill>
              <a:round/>
              <a:headEnd type="triangle" w="med" len="me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100"/>
            <p:cNvSpPr>
              <a:spLocks noChangeShapeType="1"/>
            </p:cNvSpPr>
            <p:nvPr/>
          </p:nvSpPr>
          <p:spPr bwMode="auto">
            <a:xfrm>
              <a:off x="2590800" y="44196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101"/>
            <p:cNvSpPr>
              <a:spLocks noChangeShapeType="1"/>
            </p:cNvSpPr>
            <p:nvPr/>
          </p:nvSpPr>
          <p:spPr bwMode="auto">
            <a:xfrm>
              <a:off x="7848600" y="4495800"/>
              <a:ext cx="1778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Rectangle 102"/>
            <p:cNvSpPr>
              <a:spLocks noChangeArrowheads="1"/>
            </p:cNvSpPr>
            <p:nvPr/>
          </p:nvSpPr>
          <p:spPr bwMode="auto">
            <a:xfrm>
              <a:off x="2438400" y="2895600"/>
              <a:ext cx="152400" cy="2209800"/>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Rectangle 103"/>
            <p:cNvSpPr>
              <a:spLocks noChangeArrowheads="1"/>
            </p:cNvSpPr>
            <p:nvPr/>
          </p:nvSpPr>
          <p:spPr bwMode="auto">
            <a:xfrm>
              <a:off x="4495800" y="2895600"/>
              <a:ext cx="152400" cy="3733800"/>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Line 104"/>
            <p:cNvSpPr>
              <a:spLocks noChangeShapeType="1"/>
            </p:cNvSpPr>
            <p:nvPr/>
          </p:nvSpPr>
          <p:spPr bwMode="auto">
            <a:xfrm>
              <a:off x="2209800" y="3124200"/>
              <a:ext cx="2286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Line 105"/>
            <p:cNvSpPr>
              <a:spLocks noChangeShapeType="1"/>
            </p:cNvSpPr>
            <p:nvPr/>
          </p:nvSpPr>
          <p:spPr bwMode="auto">
            <a:xfrm>
              <a:off x="2590800" y="3124200"/>
              <a:ext cx="19050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Line 106"/>
            <p:cNvSpPr>
              <a:spLocks noChangeShapeType="1"/>
            </p:cNvSpPr>
            <p:nvPr/>
          </p:nvSpPr>
          <p:spPr bwMode="auto">
            <a:xfrm>
              <a:off x="6019800" y="33528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Line 107"/>
            <p:cNvSpPr>
              <a:spLocks noChangeShapeType="1"/>
            </p:cNvSpPr>
            <p:nvPr/>
          </p:nvSpPr>
          <p:spPr bwMode="auto">
            <a:xfrm>
              <a:off x="4648200" y="5638800"/>
              <a:ext cx="152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Line 108"/>
            <p:cNvSpPr>
              <a:spLocks noChangeShapeType="1"/>
            </p:cNvSpPr>
            <p:nvPr/>
          </p:nvSpPr>
          <p:spPr bwMode="auto">
            <a:xfrm>
              <a:off x="4876800" y="4724400"/>
              <a:ext cx="0" cy="9144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109"/>
            <p:cNvSpPr>
              <a:spLocks noChangeShapeType="1"/>
            </p:cNvSpPr>
            <p:nvPr/>
          </p:nvSpPr>
          <p:spPr bwMode="auto">
            <a:xfrm>
              <a:off x="4876800" y="5638800"/>
              <a:ext cx="1295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Rectangle 110"/>
            <p:cNvSpPr>
              <a:spLocks noChangeArrowheads="1"/>
            </p:cNvSpPr>
            <p:nvPr/>
          </p:nvSpPr>
          <p:spPr bwMode="auto">
            <a:xfrm>
              <a:off x="8001000" y="3505200"/>
              <a:ext cx="152400" cy="2819400"/>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111"/>
            <p:cNvSpPr>
              <a:spLocks noChangeShapeType="1"/>
            </p:cNvSpPr>
            <p:nvPr/>
          </p:nvSpPr>
          <p:spPr bwMode="auto">
            <a:xfrm>
              <a:off x="6400800" y="5638800"/>
              <a:ext cx="16002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Line 112"/>
            <p:cNvSpPr>
              <a:spLocks noChangeShapeType="1"/>
            </p:cNvSpPr>
            <p:nvPr/>
          </p:nvSpPr>
          <p:spPr bwMode="auto">
            <a:xfrm>
              <a:off x="8153400" y="4495800"/>
              <a:ext cx="228600" cy="1588"/>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Line 113"/>
            <p:cNvSpPr>
              <a:spLocks noChangeShapeType="1"/>
            </p:cNvSpPr>
            <p:nvPr/>
          </p:nvSpPr>
          <p:spPr bwMode="auto">
            <a:xfrm>
              <a:off x="8763000" y="4648200"/>
              <a:ext cx="0" cy="220980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Line 114"/>
            <p:cNvSpPr>
              <a:spLocks noChangeShapeType="1"/>
            </p:cNvSpPr>
            <p:nvPr/>
          </p:nvSpPr>
          <p:spPr bwMode="auto">
            <a:xfrm>
              <a:off x="6553200" y="1828800"/>
              <a:ext cx="0" cy="1524000"/>
            </a:xfrm>
            <a:prstGeom prst="line">
              <a:avLst/>
            </a:prstGeom>
            <a:noFill/>
            <a:ln w="28575">
              <a:solidFill>
                <a:srgbClr val="CC3399"/>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Line 115"/>
            <p:cNvSpPr>
              <a:spLocks noChangeShapeType="1"/>
            </p:cNvSpPr>
            <p:nvPr/>
          </p:nvSpPr>
          <p:spPr bwMode="auto">
            <a:xfrm flipH="1">
              <a:off x="6172200" y="4876800"/>
              <a:ext cx="152400" cy="762000"/>
            </a:xfrm>
            <a:prstGeom prst="line">
              <a:avLst/>
            </a:prstGeom>
            <a:noFill/>
            <a:ln w="28575" cap="rnd">
              <a:solidFill>
                <a:srgbClr val="063DE8"/>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116"/>
            <p:cNvSpPr>
              <a:spLocks noChangeShapeType="1"/>
            </p:cNvSpPr>
            <p:nvPr/>
          </p:nvSpPr>
          <p:spPr bwMode="auto">
            <a:xfrm flipH="1">
              <a:off x="8001000" y="4876800"/>
              <a:ext cx="152400" cy="762000"/>
            </a:xfrm>
            <a:prstGeom prst="line">
              <a:avLst/>
            </a:prstGeom>
            <a:noFill/>
            <a:ln w="28575" cap="rnd">
              <a:solidFill>
                <a:srgbClr val="063DE8"/>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Text Box 117"/>
            <p:cNvSpPr txBox="1">
              <a:spLocks noChangeArrowheads="1"/>
            </p:cNvSpPr>
            <p:nvPr/>
          </p:nvSpPr>
          <p:spPr bwMode="auto">
            <a:xfrm>
              <a:off x="2286000" y="2590800"/>
              <a:ext cx="515938"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IF/ID</a:t>
              </a:r>
            </a:p>
          </p:txBody>
        </p:sp>
        <p:sp>
          <p:nvSpPr>
            <p:cNvPr id="278" name="Line 118"/>
            <p:cNvSpPr>
              <a:spLocks noChangeShapeType="1"/>
            </p:cNvSpPr>
            <p:nvPr/>
          </p:nvSpPr>
          <p:spPr bwMode="auto">
            <a:xfrm flipV="1">
              <a:off x="4800600" y="3581400"/>
              <a:ext cx="0" cy="15240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Line 119"/>
            <p:cNvSpPr>
              <a:spLocks noChangeShapeType="1"/>
            </p:cNvSpPr>
            <p:nvPr/>
          </p:nvSpPr>
          <p:spPr bwMode="auto">
            <a:xfrm>
              <a:off x="3962400" y="5638800"/>
              <a:ext cx="5334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Line 120"/>
            <p:cNvSpPr>
              <a:spLocks noChangeShapeType="1"/>
            </p:cNvSpPr>
            <p:nvPr/>
          </p:nvSpPr>
          <p:spPr bwMode="auto">
            <a:xfrm>
              <a:off x="4648200" y="3124200"/>
              <a:ext cx="1066800" cy="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Line 121"/>
            <p:cNvSpPr>
              <a:spLocks noChangeShapeType="1"/>
            </p:cNvSpPr>
            <p:nvPr/>
          </p:nvSpPr>
          <p:spPr bwMode="auto">
            <a:xfrm>
              <a:off x="2209800" y="2133600"/>
              <a:ext cx="0" cy="9906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Line 122"/>
            <p:cNvSpPr>
              <a:spLocks noChangeShapeType="1"/>
            </p:cNvSpPr>
            <p:nvPr/>
          </p:nvSpPr>
          <p:spPr bwMode="auto">
            <a:xfrm flipV="1">
              <a:off x="5943600" y="3657600"/>
              <a:ext cx="0" cy="4572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Line 123"/>
            <p:cNvSpPr>
              <a:spLocks noChangeShapeType="1"/>
            </p:cNvSpPr>
            <p:nvPr/>
          </p:nvSpPr>
          <p:spPr bwMode="auto">
            <a:xfrm>
              <a:off x="762000" y="2819400"/>
              <a:ext cx="0" cy="16002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Rectangle 124"/>
            <p:cNvSpPr>
              <a:spLocks noChangeArrowheads="1"/>
            </p:cNvSpPr>
            <p:nvPr/>
          </p:nvSpPr>
          <p:spPr bwMode="auto">
            <a:xfrm>
              <a:off x="6172200" y="2895600"/>
              <a:ext cx="152400" cy="3429000"/>
            </a:xfrm>
            <a:prstGeom prst="rect">
              <a:avLst/>
            </a:prstGeom>
            <a:no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Oval 125"/>
            <p:cNvSpPr>
              <a:spLocks noChangeArrowheads="1"/>
            </p:cNvSpPr>
            <p:nvPr/>
          </p:nvSpPr>
          <p:spPr bwMode="auto">
            <a:xfrm>
              <a:off x="3124200" y="5410200"/>
              <a:ext cx="812800" cy="457200"/>
            </a:xfrm>
            <a:prstGeom prst="ellipse">
              <a:avLst/>
            </a:prstGeom>
            <a:solidFill>
              <a:srgbClr val="FFFFFF"/>
            </a:solidFill>
            <a:ln w="127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Rectangle 126"/>
            <p:cNvSpPr>
              <a:spLocks noChangeArrowheads="1"/>
            </p:cNvSpPr>
            <p:nvPr/>
          </p:nvSpPr>
          <p:spPr bwMode="auto">
            <a:xfrm>
              <a:off x="3276600" y="5410200"/>
              <a:ext cx="533400" cy="4572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Sign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Extend</a:t>
              </a:r>
            </a:p>
          </p:txBody>
        </p:sp>
        <p:sp>
          <p:nvSpPr>
            <p:cNvPr id="287" name="Line 127"/>
            <p:cNvSpPr>
              <a:spLocks noChangeShapeType="1"/>
            </p:cNvSpPr>
            <p:nvPr/>
          </p:nvSpPr>
          <p:spPr bwMode="auto">
            <a:xfrm>
              <a:off x="6324600" y="3352800"/>
              <a:ext cx="228600"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Line 128"/>
            <p:cNvSpPr>
              <a:spLocks noChangeShapeType="1"/>
            </p:cNvSpPr>
            <p:nvPr/>
          </p:nvSpPr>
          <p:spPr bwMode="auto">
            <a:xfrm>
              <a:off x="5943600" y="3657600"/>
              <a:ext cx="2286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129"/>
            <p:cNvSpPr>
              <a:spLocks noChangeShapeType="1"/>
            </p:cNvSpPr>
            <p:nvPr/>
          </p:nvSpPr>
          <p:spPr bwMode="auto">
            <a:xfrm>
              <a:off x="6324600" y="3657600"/>
              <a:ext cx="228600" cy="0"/>
            </a:xfrm>
            <a:prstGeom prst="line">
              <a:avLst/>
            </a:prstGeom>
            <a:noFill/>
            <a:ln w="12700">
              <a:solidFill>
                <a:srgbClr val="FC0128"/>
              </a:solidFill>
              <a:round/>
              <a:headEnd/>
              <a:tailEnd type="triangle"/>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30"/>
            <p:cNvSpPr>
              <a:spLocks noChangeShapeType="1"/>
            </p:cNvSpPr>
            <p:nvPr/>
          </p:nvSpPr>
          <p:spPr bwMode="auto">
            <a:xfrm>
              <a:off x="6400800" y="4495800"/>
              <a:ext cx="0" cy="114300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Text Box 131"/>
            <p:cNvSpPr txBox="1">
              <a:spLocks noChangeArrowheads="1"/>
            </p:cNvSpPr>
            <p:nvPr/>
          </p:nvSpPr>
          <p:spPr bwMode="auto">
            <a:xfrm>
              <a:off x="4267200" y="1981200"/>
              <a:ext cx="582613"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ID/EX</a:t>
              </a:r>
            </a:p>
          </p:txBody>
        </p:sp>
        <p:sp>
          <p:nvSpPr>
            <p:cNvPr id="292" name="Text Box 132"/>
            <p:cNvSpPr txBox="1">
              <a:spLocks noChangeArrowheads="1"/>
            </p:cNvSpPr>
            <p:nvPr/>
          </p:nvSpPr>
          <p:spPr bwMode="auto">
            <a:xfrm>
              <a:off x="5791200" y="2163763"/>
              <a:ext cx="785813" cy="274637"/>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EX/MEM</a:t>
              </a:r>
            </a:p>
          </p:txBody>
        </p:sp>
        <p:sp>
          <p:nvSpPr>
            <p:cNvPr id="293" name="Text Box 133"/>
            <p:cNvSpPr txBox="1">
              <a:spLocks noChangeArrowheads="1"/>
            </p:cNvSpPr>
            <p:nvPr/>
          </p:nvSpPr>
          <p:spPr bwMode="auto">
            <a:xfrm>
              <a:off x="7696200" y="3048000"/>
              <a:ext cx="836613" cy="274638"/>
            </a:xfrm>
            <a:prstGeom prst="rect">
              <a:avLst/>
            </a:prstGeom>
            <a:noFill/>
            <a:ln w="12700">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63DE8"/>
                  </a:solidFill>
                  <a:effectLst/>
                  <a:uLnTx/>
                  <a:uFillTx/>
                </a:rPr>
                <a:t>MEM/WB</a:t>
              </a:r>
            </a:p>
          </p:txBody>
        </p:sp>
        <p:sp>
          <p:nvSpPr>
            <p:cNvPr id="294" name="AutoShape 188"/>
            <p:cNvSpPr>
              <a:spLocks noChangeArrowheads="1"/>
            </p:cNvSpPr>
            <p:nvPr/>
          </p:nvSpPr>
          <p:spPr bwMode="auto">
            <a:xfrm rot="-5400000">
              <a:off x="4724400" y="60198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189"/>
            <p:cNvSpPr>
              <a:spLocks noChangeShapeType="1"/>
            </p:cNvSpPr>
            <p:nvPr/>
          </p:nvSpPr>
          <p:spPr bwMode="auto">
            <a:xfrm>
              <a:off x="5181600" y="6096000"/>
              <a:ext cx="9906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190"/>
            <p:cNvSpPr>
              <a:spLocks noChangeShapeType="1"/>
            </p:cNvSpPr>
            <p:nvPr/>
          </p:nvSpPr>
          <p:spPr bwMode="auto">
            <a:xfrm>
              <a:off x="2743200" y="6324600"/>
              <a:ext cx="17526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91"/>
            <p:cNvSpPr>
              <a:spLocks noChangeShapeType="1"/>
            </p:cNvSpPr>
            <p:nvPr/>
          </p:nvSpPr>
          <p:spPr bwMode="auto">
            <a:xfrm>
              <a:off x="4648200" y="6324600"/>
              <a:ext cx="304800" cy="0"/>
            </a:xfrm>
            <a:prstGeom prst="line">
              <a:avLst/>
            </a:prstGeom>
            <a:noFill/>
            <a:ln w="1905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Line 39"/>
            <p:cNvSpPr>
              <a:spLocks noChangeShapeType="1"/>
            </p:cNvSpPr>
            <p:nvPr/>
          </p:nvSpPr>
          <p:spPr bwMode="auto">
            <a:xfrm flipH="1">
              <a:off x="1295400" y="1828800"/>
              <a:ext cx="5257800" cy="0"/>
            </a:xfrm>
            <a:prstGeom prst="line">
              <a:avLst/>
            </a:prstGeom>
            <a:noFill/>
            <a:ln w="28575">
              <a:solidFill>
                <a:srgbClr val="CC3399"/>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3" name="Group 312"/>
          <p:cNvGrpSpPr/>
          <p:nvPr/>
        </p:nvGrpSpPr>
        <p:grpSpPr>
          <a:xfrm>
            <a:off x="1219200" y="1295400"/>
            <a:ext cx="7696200" cy="5181600"/>
            <a:chOff x="1143000" y="1600200"/>
            <a:chExt cx="7696200" cy="5181600"/>
          </a:xfrm>
        </p:grpSpPr>
        <p:sp>
          <p:nvSpPr>
            <p:cNvPr id="314" name="Rectangle 163"/>
            <p:cNvSpPr>
              <a:spLocks noChangeArrowheads="1"/>
            </p:cNvSpPr>
            <p:nvPr/>
          </p:nvSpPr>
          <p:spPr bwMode="auto">
            <a:xfrm>
              <a:off x="4495800" y="26670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Rectangle 164"/>
            <p:cNvSpPr>
              <a:spLocks noChangeArrowheads="1"/>
            </p:cNvSpPr>
            <p:nvPr/>
          </p:nvSpPr>
          <p:spPr bwMode="auto">
            <a:xfrm>
              <a:off x="4495800" y="24384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Rectangle 165"/>
            <p:cNvSpPr>
              <a:spLocks noChangeArrowheads="1"/>
            </p:cNvSpPr>
            <p:nvPr/>
          </p:nvSpPr>
          <p:spPr bwMode="auto">
            <a:xfrm>
              <a:off x="4495800" y="22098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Rectangle 166"/>
            <p:cNvSpPr>
              <a:spLocks noChangeArrowheads="1"/>
            </p:cNvSpPr>
            <p:nvPr/>
          </p:nvSpPr>
          <p:spPr bwMode="auto">
            <a:xfrm>
              <a:off x="6172200" y="26670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Rectangle 167"/>
            <p:cNvSpPr>
              <a:spLocks noChangeArrowheads="1"/>
            </p:cNvSpPr>
            <p:nvPr/>
          </p:nvSpPr>
          <p:spPr bwMode="auto">
            <a:xfrm>
              <a:off x="6172200" y="24384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Rectangle 168"/>
            <p:cNvSpPr>
              <a:spLocks noChangeArrowheads="1"/>
            </p:cNvSpPr>
            <p:nvPr/>
          </p:nvSpPr>
          <p:spPr bwMode="auto">
            <a:xfrm>
              <a:off x="8001000" y="3276600"/>
              <a:ext cx="152400" cy="228600"/>
            </a:xfrm>
            <a:prstGeom prst="rect">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Rectangle 169"/>
            <p:cNvSpPr>
              <a:spLocks noChangeArrowheads="1"/>
            </p:cNvSpPr>
            <p:nvPr/>
          </p:nvSpPr>
          <p:spPr bwMode="auto">
            <a:xfrm>
              <a:off x="3429000" y="24384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Control</a:t>
              </a:r>
            </a:p>
          </p:txBody>
        </p:sp>
        <p:sp>
          <p:nvSpPr>
            <p:cNvPr id="321" name="Oval 170"/>
            <p:cNvSpPr>
              <a:spLocks noChangeArrowheads="1"/>
            </p:cNvSpPr>
            <p:nvPr/>
          </p:nvSpPr>
          <p:spPr bwMode="auto">
            <a:xfrm>
              <a:off x="3276600" y="2057400"/>
              <a:ext cx="762000" cy="990600"/>
            </a:xfrm>
            <a:prstGeom prst="ellipse">
              <a:avLst/>
            </a:prstGeom>
            <a:noFill/>
            <a:ln w="12700">
              <a:solidFill>
                <a:srgbClr val="FC0128"/>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Line 171"/>
            <p:cNvSpPr>
              <a:spLocks noChangeShapeType="1"/>
            </p:cNvSpPr>
            <p:nvPr/>
          </p:nvSpPr>
          <p:spPr bwMode="auto">
            <a:xfrm>
              <a:off x="2743200" y="2590800"/>
              <a:ext cx="0" cy="12192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Line 172"/>
            <p:cNvSpPr>
              <a:spLocks noChangeShapeType="1"/>
            </p:cNvSpPr>
            <p:nvPr/>
          </p:nvSpPr>
          <p:spPr bwMode="auto">
            <a:xfrm>
              <a:off x="2743200" y="2590800"/>
              <a:ext cx="5334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Line 173"/>
            <p:cNvSpPr>
              <a:spLocks noChangeShapeType="1"/>
            </p:cNvSpPr>
            <p:nvPr/>
          </p:nvSpPr>
          <p:spPr bwMode="auto">
            <a:xfrm>
              <a:off x="3962400" y="2362200"/>
              <a:ext cx="5334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Line 174"/>
            <p:cNvSpPr>
              <a:spLocks noChangeShapeType="1"/>
            </p:cNvSpPr>
            <p:nvPr/>
          </p:nvSpPr>
          <p:spPr bwMode="auto">
            <a:xfrm>
              <a:off x="4038600" y="2590800"/>
              <a:ext cx="4572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Line 175"/>
            <p:cNvSpPr>
              <a:spLocks noChangeShapeType="1"/>
            </p:cNvSpPr>
            <p:nvPr/>
          </p:nvSpPr>
          <p:spPr bwMode="auto">
            <a:xfrm>
              <a:off x="3962400" y="2819400"/>
              <a:ext cx="5334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Line 176"/>
            <p:cNvSpPr>
              <a:spLocks noChangeShapeType="1"/>
            </p:cNvSpPr>
            <p:nvPr/>
          </p:nvSpPr>
          <p:spPr bwMode="auto">
            <a:xfrm>
              <a:off x="6324600" y="2819400"/>
              <a:ext cx="1676400" cy="53340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Line 177"/>
            <p:cNvSpPr>
              <a:spLocks noChangeShapeType="1"/>
            </p:cNvSpPr>
            <p:nvPr/>
          </p:nvSpPr>
          <p:spPr bwMode="auto">
            <a:xfrm>
              <a:off x="4648200" y="2819400"/>
              <a:ext cx="15240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Line 178"/>
            <p:cNvSpPr>
              <a:spLocks noChangeShapeType="1"/>
            </p:cNvSpPr>
            <p:nvPr/>
          </p:nvSpPr>
          <p:spPr bwMode="auto">
            <a:xfrm>
              <a:off x="4648200" y="2590800"/>
              <a:ext cx="15240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Line 179"/>
            <p:cNvSpPr>
              <a:spLocks noChangeShapeType="1"/>
            </p:cNvSpPr>
            <p:nvPr/>
          </p:nvSpPr>
          <p:spPr bwMode="auto">
            <a:xfrm>
              <a:off x="4648200" y="2286000"/>
              <a:ext cx="6096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Line 180"/>
            <p:cNvSpPr>
              <a:spLocks noChangeShapeType="1"/>
            </p:cNvSpPr>
            <p:nvPr/>
          </p:nvSpPr>
          <p:spPr bwMode="auto">
            <a:xfrm>
              <a:off x="8534400" y="3429000"/>
              <a:ext cx="0" cy="30480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Line 181"/>
            <p:cNvSpPr>
              <a:spLocks noChangeShapeType="1"/>
            </p:cNvSpPr>
            <p:nvPr/>
          </p:nvSpPr>
          <p:spPr bwMode="auto">
            <a:xfrm>
              <a:off x="6324600" y="2590800"/>
              <a:ext cx="7620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Line 182"/>
            <p:cNvSpPr>
              <a:spLocks noChangeShapeType="1"/>
            </p:cNvSpPr>
            <p:nvPr/>
          </p:nvSpPr>
          <p:spPr bwMode="auto">
            <a:xfrm>
              <a:off x="8153400" y="3429000"/>
              <a:ext cx="3810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Line 183"/>
            <p:cNvSpPr>
              <a:spLocks noChangeShapeType="1"/>
            </p:cNvSpPr>
            <p:nvPr/>
          </p:nvSpPr>
          <p:spPr bwMode="auto">
            <a:xfrm>
              <a:off x="7086600" y="2590800"/>
              <a:ext cx="0" cy="15240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Line 184"/>
            <p:cNvSpPr>
              <a:spLocks noChangeShapeType="1"/>
            </p:cNvSpPr>
            <p:nvPr/>
          </p:nvSpPr>
          <p:spPr bwMode="auto">
            <a:xfrm>
              <a:off x="5257800" y="2286000"/>
              <a:ext cx="0" cy="22860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Oval 194"/>
            <p:cNvSpPr>
              <a:spLocks noChangeArrowheads="1"/>
            </p:cNvSpPr>
            <p:nvPr/>
          </p:nvSpPr>
          <p:spPr bwMode="auto">
            <a:xfrm>
              <a:off x="5562600" y="5029200"/>
              <a:ext cx="457200" cy="533400"/>
            </a:xfrm>
            <a:prstGeom prst="ellipse">
              <a:avLst/>
            </a:prstGeom>
            <a:noFill/>
            <a:ln w="12700">
              <a:solidFill>
                <a:srgbClr val="FC0128"/>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Rectangle 195"/>
            <p:cNvSpPr>
              <a:spLocks noChangeArrowheads="1"/>
            </p:cNvSpPr>
            <p:nvPr/>
          </p:nvSpPr>
          <p:spPr bwMode="auto">
            <a:xfrm>
              <a:off x="5562600" y="5029200"/>
              <a:ext cx="457200" cy="457200"/>
            </a:xfrm>
            <a:prstGeom prst="rect">
              <a:avLst/>
            </a:prstGeom>
            <a:noFill/>
            <a:ln w="12700">
              <a:noFill/>
              <a:miter lim="800000"/>
              <a:headEnd/>
              <a:tailEnd/>
            </a:ln>
            <a:effectLst/>
          </p:spPr>
          <p:txBody>
            <a:bodyPr wrap="none" lIns="19050" tIns="26988" rIns="19050" bIns="26988"/>
            <a:lstStyle/>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ysClr val="windowText" lastClr="000000"/>
                  </a:solidFill>
                  <a:effectLst/>
                  <a:uLnTx/>
                  <a:uFillTx/>
                </a:rPr>
                <a:t>ALU</a:t>
              </a:r>
            </a:p>
            <a:p>
              <a:pPr marL="0" marR="0" lvl="0" indent="0" algn="ctr" defTabSz="904875"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sz="1200" b="1" i="0" u="none" strike="noStrike" kern="0" cap="none" spc="0" normalizeH="0" baseline="0" noProof="0">
                  <a:ln>
                    <a:noFill/>
                  </a:ln>
                  <a:solidFill>
                    <a:sysClr val="windowText" lastClr="000000"/>
                  </a:solidFill>
                  <a:effectLst/>
                  <a:uLnTx/>
                  <a:uFillTx/>
                </a:rPr>
                <a:t>cntrl</a:t>
              </a:r>
            </a:p>
          </p:txBody>
        </p:sp>
        <p:sp>
          <p:nvSpPr>
            <p:cNvPr id="338" name="Line 196"/>
            <p:cNvSpPr>
              <a:spLocks noChangeShapeType="1"/>
            </p:cNvSpPr>
            <p:nvPr/>
          </p:nvSpPr>
          <p:spPr bwMode="auto">
            <a:xfrm>
              <a:off x="4800600" y="5334000"/>
              <a:ext cx="762000" cy="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Line 197"/>
            <p:cNvSpPr>
              <a:spLocks noChangeShapeType="1"/>
            </p:cNvSpPr>
            <p:nvPr/>
          </p:nvSpPr>
          <p:spPr bwMode="auto">
            <a:xfrm flipV="1">
              <a:off x="5791200" y="4876800"/>
              <a:ext cx="0" cy="152400"/>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AutoShape 198"/>
            <p:cNvSpPr>
              <a:spLocks noChangeArrowheads="1"/>
            </p:cNvSpPr>
            <p:nvPr/>
          </p:nvSpPr>
          <p:spPr bwMode="auto">
            <a:xfrm>
              <a:off x="7086600" y="3276600"/>
              <a:ext cx="381000" cy="304800"/>
            </a:xfrm>
            <a:prstGeom prst="flowChartDelay">
              <a:avLst/>
            </a:prstGeom>
            <a:no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Line 199"/>
            <p:cNvSpPr>
              <a:spLocks noChangeShapeType="1"/>
            </p:cNvSpPr>
            <p:nvPr/>
          </p:nvSpPr>
          <p:spPr bwMode="auto">
            <a:xfrm>
              <a:off x="6553200" y="3505200"/>
              <a:ext cx="5334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Line 200"/>
            <p:cNvSpPr>
              <a:spLocks noChangeShapeType="1"/>
            </p:cNvSpPr>
            <p:nvPr/>
          </p:nvSpPr>
          <p:spPr bwMode="auto">
            <a:xfrm>
              <a:off x="6553200" y="35052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Rectangle 201"/>
            <p:cNvSpPr>
              <a:spLocks noChangeArrowheads="1"/>
            </p:cNvSpPr>
            <p:nvPr/>
          </p:nvSpPr>
          <p:spPr bwMode="auto">
            <a:xfrm>
              <a:off x="3352800" y="32766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RegWrite</a:t>
              </a:r>
            </a:p>
          </p:txBody>
        </p:sp>
        <p:sp>
          <p:nvSpPr>
            <p:cNvPr id="344" name="Rectangle 203"/>
            <p:cNvSpPr>
              <a:spLocks noChangeArrowheads="1"/>
            </p:cNvSpPr>
            <p:nvPr/>
          </p:nvSpPr>
          <p:spPr bwMode="auto">
            <a:xfrm>
              <a:off x="7315200" y="53340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MemRead</a:t>
              </a:r>
            </a:p>
          </p:txBody>
        </p:sp>
        <p:sp>
          <p:nvSpPr>
            <p:cNvPr id="345" name="Rectangle 204"/>
            <p:cNvSpPr>
              <a:spLocks noChangeArrowheads="1"/>
            </p:cNvSpPr>
            <p:nvPr/>
          </p:nvSpPr>
          <p:spPr bwMode="auto">
            <a:xfrm>
              <a:off x="8305800" y="40386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MemtoReg</a:t>
              </a:r>
            </a:p>
          </p:txBody>
        </p:sp>
        <p:sp>
          <p:nvSpPr>
            <p:cNvPr id="346" name="Rectangle 205"/>
            <p:cNvSpPr>
              <a:spLocks noChangeArrowheads="1"/>
            </p:cNvSpPr>
            <p:nvPr/>
          </p:nvSpPr>
          <p:spPr bwMode="auto">
            <a:xfrm>
              <a:off x="4800600" y="64770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RegDst</a:t>
              </a:r>
            </a:p>
          </p:txBody>
        </p:sp>
        <p:sp>
          <p:nvSpPr>
            <p:cNvPr id="347" name="Rectangle 206"/>
            <p:cNvSpPr>
              <a:spLocks noChangeArrowheads="1"/>
            </p:cNvSpPr>
            <p:nvPr/>
          </p:nvSpPr>
          <p:spPr bwMode="auto">
            <a:xfrm>
              <a:off x="5562600" y="57150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ALUOp</a:t>
              </a:r>
            </a:p>
          </p:txBody>
        </p:sp>
        <p:sp>
          <p:nvSpPr>
            <p:cNvPr id="348" name="Rectangle 207"/>
            <p:cNvSpPr>
              <a:spLocks noChangeArrowheads="1"/>
            </p:cNvSpPr>
            <p:nvPr/>
          </p:nvSpPr>
          <p:spPr bwMode="auto">
            <a:xfrm>
              <a:off x="4876800" y="41910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ALUSrc</a:t>
              </a:r>
            </a:p>
          </p:txBody>
        </p:sp>
        <p:sp>
          <p:nvSpPr>
            <p:cNvPr id="349" name="Rectangle 208"/>
            <p:cNvSpPr>
              <a:spLocks noChangeArrowheads="1"/>
            </p:cNvSpPr>
            <p:nvPr/>
          </p:nvSpPr>
          <p:spPr bwMode="auto">
            <a:xfrm>
              <a:off x="6477000" y="31242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Branch</a:t>
              </a:r>
            </a:p>
          </p:txBody>
        </p:sp>
        <p:sp>
          <p:nvSpPr>
            <p:cNvPr id="350" name="Line 209"/>
            <p:cNvSpPr>
              <a:spLocks noChangeShapeType="1"/>
            </p:cNvSpPr>
            <p:nvPr/>
          </p:nvSpPr>
          <p:spPr bwMode="auto">
            <a:xfrm>
              <a:off x="6934200" y="3352800"/>
              <a:ext cx="1524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Line 210"/>
            <p:cNvSpPr>
              <a:spLocks noChangeShapeType="1"/>
            </p:cNvSpPr>
            <p:nvPr/>
          </p:nvSpPr>
          <p:spPr bwMode="auto">
            <a:xfrm>
              <a:off x="7620000" y="1600200"/>
              <a:ext cx="0" cy="18288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Line 211"/>
            <p:cNvSpPr>
              <a:spLocks noChangeShapeType="1"/>
            </p:cNvSpPr>
            <p:nvPr/>
          </p:nvSpPr>
          <p:spPr bwMode="auto">
            <a:xfrm>
              <a:off x="7467600" y="3429000"/>
              <a:ext cx="1524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Line 212"/>
            <p:cNvSpPr>
              <a:spLocks noChangeShapeType="1"/>
            </p:cNvSpPr>
            <p:nvPr/>
          </p:nvSpPr>
          <p:spPr bwMode="auto">
            <a:xfrm>
              <a:off x="1143000" y="1600200"/>
              <a:ext cx="6477000" cy="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Rectangle 213"/>
            <p:cNvSpPr>
              <a:spLocks noChangeArrowheads="1"/>
            </p:cNvSpPr>
            <p:nvPr/>
          </p:nvSpPr>
          <p:spPr bwMode="auto">
            <a:xfrm>
              <a:off x="7620000" y="1752600"/>
              <a:ext cx="533400" cy="304800"/>
            </a:xfrm>
            <a:prstGeom prst="rect">
              <a:avLst/>
            </a:prstGeom>
            <a:noFill/>
            <a:ln w="12700">
              <a:noFill/>
              <a:miter lim="800000"/>
              <a:headEnd/>
              <a:tailEnd/>
            </a:ln>
            <a:effectLst/>
          </p:spPr>
          <p:txBody>
            <a:bodyPr wrap="none" lIns="19050" tIns="26988" rIns="19050" bIns="26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PCSrc</a:t>
              </a:r>
            </a:p>
          </p:txBody>
        </p:sp>
        <p:sp>
          <p:nvSpPr>
            <p:cNvPr id="355" name="Line 214"/>
            <p:cNvSpPr>
              <a:spLocks noChangeShapeType="1"/>
            </p:cNvSpPr>
            <p:nvPr/>
          </p:nvSpPr>
          <p:spPr bwMode="auto">
            <a:xfrm>
              <a:off x="1143000" y="16002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215"/>
            <p:cNvSpPr>
              <a:spLocks noChangeShapeType="1"/>
            </p:cNvSpPr>
            <p:nvPr/>
          </p:nvSpPr>
          <p:spPr bwMode="auto">
            <a:xfrm>
              <a:off x="3581400" y="35052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Line 216"/>
            <p:cNvSpPr>
              <a:spLocks noChangeShapeType="1"/>
            </p:cNvSpPr>
            <p:nvPr/>
          </p:nvSpPr>
          <p:spPr bwMode="auto">
            <a:xfrm>
              <a:off x="6858000" y="51816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217"/>
            <p:cNvSpPr>
              <a:spLocks noChangeShapeType="1"/>
            </p:cNvSpPr>
            <p:nvPr/>
          </p:nvSpPr>
          <p:spPr bwMode="auto">
            <a:xfrm>
              <a:off x="7467600" y="51816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Line 220"/>
            <p:cNvSpPr>
              <a:spLocks noChangeShapeType="1"/>
            </p:cNvSpPr>
            <p:nvPr/>
          </p:nvSpPr>
          <p:spPr bwMode="auto">
            <a:xfrm>
              <a:off x="8458200" y="42672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Line 221"/>
            <p:cNvSpPr>
              <a:spLocks noChangeShapeType="1"/>
            </p:cNvSpPr>
            <p:nvPr/>
          </p:nvSpPr>
          <p:spPr bwMode="auto">
            <a:xfrm>
              <a:off x="5105400" y="64008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Line 224"/>
            <p:cNvSpPr>
              <a:spLocks noChangeShapeType="1"/>
            </p:cNvSpPr>
            <p:nvPr/>
          </p:nvSpPr>
          <p:spPr bwMode="auto">
            <a:xfrm>
              <a:off x="5791200" y="55626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Line 225"/>
            <p:cNvSpPr>
              <a:spLocks noChangeShapeType="1"/>
            </p:cNvSpPr>
            <p:nvPr/>
          </p:nvSpPr>
          <p:spPr bwMode="auto">
            <a:xfrm>
              <a:off x="5181600" y="4419600"/>
              <a:ext cx="0" cy="152400"/>
            </a:xfrm>
            <a:prstGeom prst="line">
              <a:avLst/>
            </a:prstGeom>
            <a:noFill/>
            <a:ln w="12700">
              <a:solidFill>
                <a:srgbClr val="FC012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4930" name="Comment 2"/>
          <p:cNvSpPr>
            <a:spLocks noRot="1" noChangeAspect="1" noEditPoints="1" noChangeArrowheads="1" noChangeShapeType="1" noTextEdit="1"/>
          </p:cNvSpPr>
          <p:nvPr/>
        </p:nvSpPr>
        <p:spPr bwMode="auto">
          <a:xfrm>
            <a:off x="1196975" y="6854825"/>
            <a:ext cx="1588" cy="3175"/>
          </a:xfrm>
          <a:custGeom>
            <a:avLst/>
            <a:gdLst>
              <a:gd name="T0" fmla="+- 0 3324 3324"/>
              <a:gd name="T1" fmla="*/ T0 w 1"/>
              <a:gd name="T2" fmla="+- 0 19042 19042"/>
              <a:gd name="T3" fmla="*/ 19042 h 9"/>
              <a:gd name="T4" fmla="+- 0 3324 3324"/>
              <a:gd name="T5" fmla="*/ T4 w 1"/>
              <a:gd name="T6" fmla="+- 0 19045 19042"/>
              <a:gd name="T7" fmla="*/ 19045 h 9"/>
              <a:gd name="T8" fmla="+- 0 3324 3324"/>
              <a:gd name="T9" fmla="*/ T8 w 1"/>
              <a:gd name="T10" fmla="+- 0 19047 19042"/>
              <a:gd name="T11" fmla="*/ 19047 h 9"/>
              <a:gd name="T12" fmla="+- 0 3324 3324"/>
              <a:gd name="T13" fmla="*/ T12 w 1"/>
              <a:gd name="T14" fmla="+- 0 19050 19042"/>
              <a:gd name="T15" fmla="*/ 19050 h 9"/>
            </a:gdLst>
            <a:ahLst/>
            <a:cxnLst>
              <a:cxn ang="0">
                <a:pos x="T1" y="T3"/>
              </a:cxn>
              <a:cxn ang="0">
                <a:pos x="T5" y="T7"/>
              </a:cxn>
              <a:cxn ang="0">
                <a:pos x="T9" y="T11"/>
              </a:cxn>
              <a:cxn ang="0">
                <a:pos x="T13" y="T15"/>
              </a:cxn>
            </a:cxnLst>
            <a:rect l="0" t="0" r="r" b="b"/>
            <a:pathLst>
              <a:path w="1" h="9" extrusionOk="0">
                <a:moveTo>
                  <a:pt x="0" y="0"/>
                </a:moveTo>
                <a:cubicBezTo>
                  <a:pt x="0" y="3"/>
                  <a:pt x="0" y="5"/>
                  <a:pt x="0" y="8"/>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1213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a:t>
            </a:r>
            <a:r>
              <a:rPr lang="en-US" b="1" dirty="0" err="1" smtClean="0">
                <a:latin typeface="Arial"/>
                <a:cs typeface="Arial"/>
              </a:rPr>
              <a:t>đơn</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nhịp</a:t>
            </a:r>
            <a:endParaRPr lang="en-US" dirty="0">
              <a:latin typeface="Arial"/>
              <a:cs typeface="Aria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28" y="2145506"/>
            <a:ext cx="5670446"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715000" y="2170093"/>
            <a:ext cx="3124200" cy="523220"/>
          </a:xfrm>
          <a:prstGeom prst="rect">
            <a:avLst/>
          </a:prstGeom>
        </p:spPr>
        <p:txBody>
          <a:bodyPr wrap="square">
            <a:spAutoFit/>
          </a:bodyPr>
          <a:lstStyle/>
          <a:p>
            <a:r>
              <a:rPr lang="en-US" sz="1400" b="1" dirty="0" err="1" smtClean="0">
                <a:latin typeface="Arial"/>
                <a:cs typeface="Arial"/>
              </a:rPr>
              <a:t>Tốc</a:t>
            </a:r>
            <a:r>
              <a:rPr lang="en-US" sz="1400" b="1" dirty="0" smtClean="0">
                <a:latin typeface="Arial"/>
                <a:cs typeface="Arial"/>
              </a:rPr>
              <a:t> </a:t>
            </a:r>
            <a:r>
              <a:rPr lang="en-US" sz="1400" b="1" dirty="0" err="1" smtClean="0">
                <a:latin typeface="Arial"/>
                <a:cs typeface="Arial"/>
              </a:rPr>
              <a:t>độ</a:t>
            </a:r>
            <a:r>
              <a:rPr lang="en-US" sz="1400" b="1" dirty="0">
                <a:latin typeface="Arial"/>
                <a:cs typeface="Arial"/>
              </a:rPr>
              <a:t> </a:t>
            </a:r>
            <a:r>
              <a:rPr lang="en-US" sz="1400" b="1" dirty="0" err="1" smtClean="0">
                <a:latin typeface="Arial"/>
                <a:cs typeface="Arial"/>
              </a:rPr>
              <a:t>xác</a:t>
            </a:r>
            <a:r>
              <a:rPr lang="en-US" sz="1400" b="1" dirty="0" smtClean="0">
                <a:latin typeface="Arial"/>
                <a:cs typeface="Arial"/>
              </a:rPr>
              <a:t> </a:t>
            </a:r>
            <a:r>
              <a:rPr lang="en-US" sz="1400" b="1" dirty="0" err="1" smtClean="0">
                <a:latin typeface="Arial"/>
                <a:cs typeface="Arial"/>
              </a:rPr>
              <a:t>định</a:t>
            </a:r>
            <a:r>
              <a:rPr lang="en-US" sz="1400" b="1" dirty="0" smtClean="0">
                <a:latin typeface="Arial"/>
                <a:cs typeface="Arial"/>
              </a:rPr>
              <a:t> </a:t>
            </a:r>
            <a:r>
              <a:rPr lang="en-US" sz="1400" b="1" dirty="0" err="1" smtClean="0">
                <a:latin typeface="Arial"/>
                <a:cs typeface="Arial"/>
              </a:rPr>
              <a:t>bởi</a:t>
            </a:r>
            <a:r>
              <a:rPr lang="en-US" sz="1400" b="1" dirty="0" smtClean="0">
                <a:latin typeface="Arial"/>
                <a:cs typeface="Arial"/>
              </a:rPr>
              <a:t> </a:t>
            </a:r>
            <a:r>
              <a:rPr lang="en-US" sz="1400" b="1" dirty="0" err="1" smtClean="0">
                <a:latin typeface="Arial"/>
                <a:cs typeface="Arial"/>
              </a:rPr>
              <a:t>lệnh</a:t>
            </a:r>
            <a:r>
              <a:rPr lang="en-US" sz="1400" b="1" dirty="0" smtClean="0">
                <a:latin typeface="Arial"/>
                <a:cs typeface="Arial"/>
              </a:rPr>
              <a:t> </a:t>
            </a:r>
            <a:r>
              <a:rPr lang="en-US" sz="1400" b="1" dirty="0" err="1" smtClean="0">
                <a:latin typeface="Arial"/>
                <a:cs typeface="Arial"/>
              </a:rPr>
              <a:t>có</a:t>
            </a:r>
            <a:r>
              <a:rPr lang="en-US" sz="1400" b="1" dirty="0" smtClean="0">
                <a:latin typeface="Arial"/>
                <a:cs typeface="Arial"/>
              </a:rPr>
              <a:t> </a:t>
            </a:r>
            <a:r>
              <a:rPr lang="en-US" sz="1400" b="1" dirty="0" err="1" smtClean="0">
                <a:latin typeface="Arial"/>
                <a:cs typeface="Arial"/>
              </a:rPr>
              <a:t>đường</a:t>
            </a:r>
            <a:r>
              <a:rPr lang="en-US" sz="1400" b="1" dirty="0" smtClean="0">
                <a:latin typeface="Arial"/>
                <a:cs typeface="Arial"/>
              </a:rPr>
              <a:t> </a:t>
            </a:r>
            <a:r>
              <a:rPr lang="en-US" sz="1400" b="1" dirty="0" err="1" smtClean="0">
                <a:latin typeface="Arial"/>
                <a:cs typeface="Arial"/>
              </a:rPr>
              <a:t>dữ</a:t>
            </a:r>
            <a:r>
              <a:rPr lang="en-US" sz="1400" b="1" dirty="0" smtClean="0">
                <a:latin typeface="Arial"/>
                <a:cs typeface="Arial"/>
              </a:rPr>
              <a:t> </a:t>
            </a:r>
            <a:r>
              <a:rPr lang="en-US" sz="1400" b="1" dirty="0" err="1" smtClean="0">
                <a:latin typeface="Arial"/>
                <a:cs typeface="Arial"/>
              </a:rPr>
              <a:t>liệu</a:t>
            </a:r>
            <a:r>
              <a:rPr lang="en-US" sz="1400" b="1" dirty="0">
                <a:latin typeface="Arial"/>
                <a:cs typeface="Arial"/>
              </a:rPr>
              <a:t> </a:t>
            </a:r>
            <a:r>
              <a:rPr lang="en-US" sz="1400" b="1" dirty="0" err="1" smtClean="0">
                <a:latin typeface="Arial"/>
                <a:cs typeface="Arial"/>
              </a:rPr>
              <a:t>dài</a:t>
            </a:r>
            <a:r>
              <a:rPr lang="en-US" sz="1400" b="1" dirty="0" smtClean="0">
                <a:latin typeface="Arial"/>
                <a:cs typeface="Arial"/>
              </a:rPr>
              <a:t> </a:t>
            </a:r>
            <a:r>
              <a:rPr lang="en-US" sz="1400" b="1" dirty="0" err="1" smtClean="0">
                <a:latin typeface="Arial"/>
                <a:cs typeface="Arial"/>
              </a:rPr>
              <a:t>nhất</a:t>
            </a:r>
            <a:r>
              <a:rPr lang="en-US" sz="1400" b="1" dirty="0" smtClean="0">
                <a:latin typeface="Arial"/>
                <a:cs typeface="Arial"/>
              </a:rPr>
              <a:t>.</a:t>
            </a:r>
          </a:p>
        </p:txBody>
      </p:sp>
      <p:sp>
        <p:nvSpPr>
          <p:cNvPr id="5" name="Rectangle 4"/>
          <p:cNvSpPr/>
          <p:nvPr/>
        </p:nvSpPr>
        <p:spPr>
          <a:xfrm>
            <a:off x="6082764" y="5540561"/>
            <a:ext cx="2748414" cy="830997"/>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p>
            <a:r>
              <a:rPr lang="en-US" sz="1200" b="1" dirty="0" smtClean="0">
                <a:latin typeface="Arial"/>
                <a:cs typeface="Arial"/>
              </a:rPr>
              <a:t>A: 70</a:t>
            </a:r>
            <a:r>
              <a:rPr lang="en-US" sz="1200" b="1" dirty="0">
                <a:latin typeface="Arial"/>
                <a:cs typeface="Arial"/>
              </a:rPr>
              <a:t>%•</a:t>
            </a:r>
            <a:r>
              <a:rPr lang="en-US" sz="1200" b="1" dirty="0" smtClean="0">
                <a:latin typeface="Arial"/>
                <a:cs typeface="Arial"/>
              </a:rPr>
              <a:t>1/2 =</a:t>
            </a:r>
            <a:r>
              <a:rPr lang="en-US" sz="1200" b="1" dirty="0">
                <a:latin typeface="Arial"/>
                <a:cs typeface="Arial"/>
              </a:rPr>
              <a:t> </a:t>
            </a:r>
            <a:r>
              <a:rPr lang="en-US" sz="1200" b="1" dirty="0" smtClean="0">
                <a:latin typeface="Arial"/>
                <a:cs typeface="Arial"/>
              </a:rPr>
              <a:t>35% of</a:t>
            </a:r>
            <a:r>
              <a:rPr lang="en-US" sz="1200" b="1" dirty="0">
                <a:latin typeface="Arial"/>
                <a:cs typeface="Arial"/>
              </a:rPr>
              <a:t> </a:t>
            </a:r>
            <a:r>
              <a:rPr lang="en-US" sz="1200" b="1" dirty="0" smtClean="0">
                <a:latin typeface="Arial"/>
                <a:cs typeface="Arial"/>
              </a:rPr>
              <a:t>the</a:t>
            </a:r>
            <a:r>
              <a:rPr lang="en-US" sz="1200" b="1" dirty="0">
                <a:latin typeface="Arial"/>
                <a:cs typeface="Arial"/>
              </a:rPr>
              <a:t> </a:t>
            </a:r>
            <a:r>
              <a:rPr lang="en-US" sz="1200" b="1" dirty="0" smtClean="0">
                <a:latin typeface="Arial"/>
                <a:cs typeface="Arial"/>
              </a:rPr>
              <a:t>time</a:t>
            </a:r>
            <a:r>
              <a:rPr lang="en-US" sz="1200" b="1" dirty="0">
                <a:latin typeface="Arial"/>
                <a:cs typeface="Arial"/>
              </a:rPr>
              <a:t>.</a:t>
            </a:r>
          </a:p>
          <a:p>
            <a:r>
              <a:rPr lang="en-US" sz="1200" dirty="0" smtClean="0">
                <a:latin typeface="Arial"/>
                <a:cs typeface="Arial"/>
              </a:rPr>
              <a:t>70% </a:t>
            </a:r>
            <a:r>
              <a:rPr lang="en-US" sz="1200" dirty="0" err="1" smtClean="0">
                <a:latin typeface="Arial"/>
                <a:cs typeface="Arial"/>
              </a:rPr>
              <a:t>các</a:t>
            </a:r>
            <a:r>
              <a:rPr lang="en-US" sz="1200" dirty="0" smtClean="0">
                <a:latin typeface="Arial"/>
                <a:cs typeface="Arial"/>
              </a:rPr>
              <a:t> </a:t>
            </a:r>
            <a:r>
              <a:rPr lang="en-US" sz="1200" dirty="0" err="1" smtClean="0">
                <a:latin typeface="Arial"/>
                <a:cs typeface="Arial"/>
              </a:rPr>
              <a:t>lệnh</a:t>
            </a:r>
            <a:r>
              <a:rPr lang="en-US" sz="1200" dirty="0" smtClean="0">
                <a:latin typeface="Arial"/>
                <a:cs typeface="Arial"/>
              </a:rPr>
              <a:t> </a:t>
            </a:r>
            <a:r>
              <a:rPr lang="en-US" sz="1200" dirty="0" err="1" smtClean="0">
                <a:latin typeface="Arial"/>
                <a:cs typeface="Arial"/>
              </a:rPr>
              <a:t>cần</a:t>
            </a:r>
            <a:r>
              <a:rPr lang="en-US" sz="1200" dirty="0" smtClean="0">
                <a:latin typeface="Arial"/>
                <a:cs typeface="Arial"/>
              </a:rPr>
              <a:t> </a:t>
            </a:r>
            <a:r>
              <a:rPr lang="en-US" sz="1200" dirty="0" err="1" smtClean="0">
                <a:latin typeface="Arial"/>
                <a:cs typeface="Arial"/>
              </a:rPr>
              <a:t>một</a:t>
            </a:r>
            <a:r>
              <a:rPr lang="en-US" sz="1200" dirty="0" smtClean="0">
                <a:latin typeface="Arial"/>
                <a:cs typeface="Arial"/>
              </a:rPr>
              <a:t> </a:t>
            </a:r>
            <a:r>
              <a:rPr lang="en-US" sz="1200" dirty="0" err="1" smtClean="0">
                <a:latin typeface="Arial"/>
                <a:cs typeface="Arial"/>
              </a:rPr>
              <a:t>nửa</a:t>
            </a:r>
            <a:r>
              <a:rPr lang="en-US" sz="1200" dirty="0" smtClean="0">
                <a:latin typeface="Arial"/>
                <a:cs typeface="Arial"/>
              </a:rPr>
              <a:t> </a:t>
            </a:r>
            <a:r>
              <a:rPr lang="en-US" sz="1200" dirty="0" err="1" smtClean="0">
                <a:latin typeface="Arial"/>
                <a:cs typeface="Arial"/>
              </a:rPr>
              <a:t>chu</a:t>
            </a:r>
            <a:r>
              <a:rPr lang="en-US" sz="1200" dirty="0" smtClean="0">
                <a:latin typeface="Arial"/>
                <a:cs typeface="Arial"/>
              </a:rPr>
              <a:t> </a:t>
            </a:r>
            <a:r>
              <a:rPr lang="en-US" sz="1200" dirty="0" err="1" smtClean="0">
                <a:latin typeface="Arial"/>
                <a:cs typeface="Arial"/>
              </a:rPr>
              <a:t>kỳ</a:t>
            </a:r>
            <a:r>
              <a:rPr lang="en-US" sz="1200" dirty="0" smtClean="0">
                <a:latin typeface="Arial"/>
                <a:cs typeface="Arial"/>
              </a:rPr>
              <a:t> </a:t>
            </a:r>
            <a:r>
              <a:rPr lang="en-US" sz="1200" dirty="0" err="1" smtClean="0">
                <a:latin typeface="Arial"/>
                <a:cs typeface="Arial"/>
              </a:rPr>
              <a:t>để</a:t>
            </a:r>
            <a:r>
              <a:rPr lang="en-US" sz="1200" dirty="0" smtClean="0">
                <a:latin typeface="Arial"/>
                <a:cs typeface="Arial"/>
              </a:rPr>
              <a:t> </a:t>
            </a:r>
            <a:r>
              <a:rPr lang="en-US" sz="1200" dirty="0" err="1" smtClean="0">
                <a:latin typeface="Arial"/>
                <a:cs typeface="Arial"/>
              </a:rPr>
              <a:t>xử</a:t>
            </a:r>
            <a:r>
              <a:rPr lang="en-US" sz="1200" dirty="0" smtClean="0">
                <a:latin typeface="Arial"/>
                <a:cs typeface="Arial"/>
              </a:rPr>
              <a:t> </a:t>
            </a:r>
            <a:r>
              <a:rPr lang="en-US" sz="1200" dirty="0" err="1" smtClean="0">
                <a:latin typeface="Arial"/>
                <a:cs typeface="Arial"/>
              </a:rPr>
              <a:t>lý</a:t>
            </a:r>
            <a:r>
              <a:rPr lang="en-US" sz="1200" dirty="0" smtClean="0">
                <a:latin typeface="Arial"/>
                <a:cs typeface="Arial"/>
              </a:rPr>
              <a:t>. </a:t>
            </a:r>
            <a:r>
              <a:rPr lang="en-US" sz="1200" dirty="0" err="1" smtClean="0">
                <a:latin typeface="Arial"/>
                <a:cs typeface="Arial"/>
              </a:rPr>
              <a:t>Như</a:t>
            </a:r>
            <a:r>
              <a:rPr lang="en-US" sz="1200" dirty="0" smtClean="0">
                <a:latin typeface="Arial"/>
                <a:cs typeface="Arial"/>
              </a:rPr>
              <a:t> </a:t>
            </a:r>
            <a:r>
              <a:rPr lang="en-US" sz="1200" dirty="0" err="1" smtClean="0">
                <a:latin typeface="Arial"/>
                <a:cs typeface="Arial"/>
              </a:rPr>
              <a:t>vậy</a:t>
            </a:r>
            <a:r>
              <a:rPr lang="en-US" sz="1200" dirty="0">
                <a:latin typeface="Arial"/>
                <a:cs typeface="Arial"/>
              </a:rPr>
              <a:t> </a:t>
            </a:r>
            <a:r>
              <a:rPr lang="en-US" sz="1200" dirty="0" smtClean="0">
                <a:latin typeface="Arial"/>
                <a:cs typeface="Arial"/>
              </a:rPr>
              <a:t>35% </a:t>
            </a:r>
            <a:r>
              <a:rPr lang="en-US" sz="1200" dirty="0" err="1" smtClean="0">
                <a:latin typeface="Arial"/>
                <a:cs typeface="Arial"/>
              </a:rPr>
              <a:t>thời</a:t>
            </a:r>
            <a:r>
              <a:rPr lang="en-US" sz="1200" dirty="0" smtClean="0">
                <a:latin typeface="Arial"/>
                <a:cs typeface="Arial"/>
              </a:rPr>
              <a:t> </a:t>
            </a:r>
            <a:r>
              <a:rPr lang="en-US" sz="1200" dirty="0" err="1" smtClean="0">
                <a:latin typeface="Arial"/>
                <a:cs typeface="Arial"/>
              </a:rPr>
              <a:t>gian</a:t>
            </a:r>
            <a:r>
              <a:rPr lang="en-US" sz="1200" dirty="0" smtClean="0">
                <a:latin typeface="Arial"/>
                <a:cs typeface="Arial"/>
              </a:rPr>
              <a:t> </a:t>
            </a:r>
            <a:r>
              <a:rPr lang="en-US" sz="1200" dirty="0" err="1" smtClean="0">
                <a:latin typeface="Arial"/>
                <a:cs typeface="Arial"/>
              </a:rPr>
              <a:t>để</a:t>
            </a:r>
            <a:r>
              <a:rPr lang="en-US" sz="1200" dirty="0" smtClean="0">
                <a:latin typeface="Arial"/>
                <a:cs typeface="Arial"/>
              </a:rPr>
              <a:t> </a:t>
            </a:r>
            <a:r>
              <a:rPr lang="en-US" sz="1200" dirty="0" err="1" smtClean="0">
                <a:latin typeface="Arial"/>
                <a:cs typeface="Arial"/>
              </a:rPr>
              <a:t>lãng</a:t>
            </a:r>
            <a:r>
              <a:rPr lang="en-US" sz="1200" dirty="0" smtClean="0">
                <a:latin typeface="Arial"/>
                <a:cs typeface="Arial"/>
              </a:rPr>
              <a:t> </a:t>
            </a:r>
            <a:r>
              <a:rPr lang="en-US" sz="1200" dirty="0" err="1" smtClean="0">
                <a:latin typeface="Arial"/>
                <a:cs typeface="Arial"/>
              </a:rPr>
              <a:t>phí</a:t>
            </a:r>
            <a:r>
              <a:rPr lang="en-US" sz="1200" dirty="0" smtClean="0">
                <a:latin typeface="Arial"/>
                <a:cs typeface="Arial"/>
              </a:rPr>
              <a:t>.</a:t>
            </a:r>
            <a:endParaRPr lang="en-US" sz="1200" dirty="0">
              <a:latin typeface="Arial"/>
              <a:cs typeface="Arial"/>
            </a:endParaRPr>
          </a:p>
        </p:txBody>
      </p:sp>
      <p:sp>
        <p:nvSpPr>
          <p:cNvPr id="7" name="Rounded Rectangular Callout 6"/>
          <p:cNvSpPr/>
          <p:nvPr/>
        </p:nvSpPr>
        <p:spPr>
          <a:xfrm>
            <a:off x="152400" y="5587001"/>
            <a:ext cx="1447800" cy="922785"/>
          </a:xfrm>
          <a:prstGeom prst="wedgeRoundRectCallout">
            <a:avLst>
              <a:gd name="adj1" fmla="val 52297"/>
              <a:gd name="adj2" fmla="val -119947"/>
              <a:gd name="adj3" fmla="val 16667"/>
            </a:avLst>
          </a:prstGeom>
          <a:solidFill>
            <a:srgbClr val="92D050"/>
          </a:solidFill>
          <a:ln/>
        </p:spPr>
        <p:style>
          <a:lnRef idx="0">
            <a:schemeClr val="accent4"/>
          </a:lnRef>
          <a:fillRef idx="3">
            <a:schemeClr val="accent4"/>
          </a:fillRef>
          <a:effectRef idx="3">
            <a:schemeClr val="accent4"/>
          </a:effectRef>
          <a:fontRef idx="minor">
            <a:schemeClr val="lt1"/>
          </a:fontRef>
        </p:style>
        <p:txBody>
          <a:bodyPr rtlCol="0" anchor="ctr"/>
          <a:lstStyle/>
          <a:p>
            <a:r>
              <a:rPr lang="en-US" sz="1200" dirty="0">
                <a:solidFill>
                  <a:srgbClr val="002060"/>
                </a:solidFill>
              </a:rPr>
              <a:t>If slowest path is for load, all instructions go this slowly.</a:t>
            </a:r>
          </a:p>
        </p:txBody>
      </p:sp>
      <p:sp>
        <p:nvSpPr>
          <p:cNvPr id="8" name="Smiley Face 7"/>
          <p:cNvSpPr/>
          <p:nvPr/>
        </p:nvSpPr>
        <p:spPr>
          <a:xfrm>
            <a:off x="7075971" y="5065350"/>
            <a:ext cx="381000" cy="457200"/>
          </a:xfrm>
          <a:prstGeom prst="smileyFac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ular Callout 9"/>
          <p:cNvSpPr/>
          <p:nvPr/>
        </p:nvSpPr>
        <p:spPr>
          <a:xfrm>
            <a:off x="6096000" y="3352800"/>
            <a:ext cx="2726757" cy="1600200"/>
          </a:xfrm>
          <a:prstGeom prst="wedgeRectCallout">
            <a:avLst/>
          </a:prstGeom>
        </p:spPr>
        <p:style>
          <a:lnRef idx="3">
            <a:schemeClr val="lt1"/>
          </a:lnRef>
          <a:fillRef idx="1">
            <a:schemeClr val="accent4"/>
          </a:fillRef>
          <a:effectRef idx="1">
            <a:schemeClr val="accent4"/>
          </a:effectRef>
          <a:fontRef idx="minor">
            <a:schemeClr val="lt1"/>
          </a:fontRef>
        </p:style>
        <p:txBody>
          <a:bodyPr rtlCol="0" anchor="ctr"/>
          <a:lstStyle/>
          <a:p>
            <a:r>
              <a:rPr lang="en-US" sz="1200" dirty="0">
                <a:solidFill>
                  <a:schemeClr val="tx1"/>
                </a:solidFill>
                <a:latin typeface="Arial"/>
                <a:cs typeface="Arial"/>
              </a:rPr>
              <a:t>Q: </a:t>
            </a:r>
            <a:r>
              <a:rPr lang="en-US" sz="1200" dirty="0" smtClean="0">
                <a:solidFill>
                  <a:schemeClr val="tx1"/>
                </a:solidFill>
                <a:latin typeface="Arial"/>
                <a:cs typeface="Arial"/>
              </a:rPr>
              <a:t> </a:t>
            </a:r>
            <a:r>
              <a:rPr lang="en-US" sz="1200" dirty="0" err="1" smtClean="0">
                <a:solidFill>
                  <a:schemeClr val="tx1"/>
                </a:solidFill>
                <a:latin typeface="Arial"/>
                <a:cs typeface="Arial"/>
              </a:rPr>
              <a:t>Nếu</a:t>
            </a:r>
            <a:r>
              <a:rPr lang="en-US" sz="1200" dirty="0" smtClean="0">
                <a:solidFill>
                  <a:schemeClr val="tx1"/>
                </a:solidFill>
                <a:latin typeface="Arial"/>
                <a:cs typeface="Arial"/>
              </a:rPr>
              <a:t> </a:t>
            </a:r>
            <a:r>
              <a:rPr lang="en-US" sz="1200" dirty="0" err="1" smtClean="0">
                <a:solidFill>
                  <a:schemeClr val="tx1"/>
                </a:solidFill>
                <a:latin typeface="Arial"/>
                <a:cs typeface="Arial"/>
              </a:rPr>
              <a:t>truy</a:t>
            </a:r>
            <a:r>
              <a:rPr lang="en-US" sz="1200" dirty="0" smtClean="0">
                <a:solidFill>
                  <a:schemeClr val="tx1"/>
                </a:solidFill>
                <a:latin typeface="Arial"/>
                <a:cs typeface="Arial"/>
              </a:rPr>
              <a:t> </a:t>
            </a:r>
            <a:r>
              <a:rPr lang="en-US" sz="1200" dirty="0" err="1" smtClean="0">
                <a:solidFill>
                  <a:schemeClr val="tx1"/>
                </a:solidFill>
                <a:latin typeface="Arial"/>
                <a:cs typeface="Arial"/>
              </a:rPr>
              <a:t>cập</a:t>
            </a:r>
            <a:r>
              <a:rPr lang="en-US" sz="1200" dirty="0" smtClean="0">
                <a:solidFill>
                  <a:schemeClr val="tx1"/>
                </a:solidFill>
                <a:latin typeface="Arial"/>
                <a:cs typeface="Arial"/>
              </a:rPr>
              <a:t> </a:t>
            </a:r>
            <a:r>
              <a:rPr lang="en-US" sz="1200" dirty="0" err="1" smtClean="0">
                <a:solidFill>
                  <a:schemeClr val="tx1"/>
                </a:solidFill>
                <a:latin typeface="Arial"/>
                <a:cs typeface="Arial"/>
              </a:rPr>
              <a:t>vào</a:t>
            </a:r>
            <a:r>
              <a:rPr lang="en-US" sz="1200" dirty="0" smtClean="0">
                <a:solidFill>
                  <a:schemeClr val="tx1"/>
                </a:solidFill>
                <a:latin typeface="Arial"/>
                <a:cs typeface="Arial"/>
              </a:rPr>
              <a:t> </a:t>
            </a:r>
            <a:r>
              <a:rPr lang="en-US" sz="1200" dirty="0" err="1" smtClean="0">
                <a:solidFill>
                  <a:schemeClr val="tx1"/>
                </a:solidFill>
                <a:latin typeface="Arial"/>
                <a:cs typeface="Arial"/>
              </a:rPr>
              <a:t>bộ</a:t>
            </a:r>
            <a:r>
              <a:rPr lang="en-US" sz="1200" dirty="0" smtClean="0">
                <a:solidFill>
                  <a:schemeClr val="tx1"/>
                </a:solidFill>
                <a:latin typeface="Arial"/>
                <a:cs typeface="Arial"/>
              </a:rPr>
              <a:t> </a:t>
            </a:r>
            <a:r>
              <a:rPr lang="en-US" sz="1200" dirty="0" err="1" smtClean="0">
                <a:solidFill>
                  <a:schemeClr val="tx1"/>
                </a:solidFill>
                <a:latin typeface="Arial"/>
                <a:cs typeface="Arial"/>
              </a:rPr>
              <a:t>nhớ</a:t>
            </a:r>
            <a:r>
              <a:rPr lang="en-US" sz="1200" dirty="0" smtClean="0">
                <a:solidFill>
                  <a:schemeClr val="tx1"/>
                </a:solidFill>
                <a:latin typeface="Arial"/>
                <a:cs typeface="Arial"/>
              </a:rPr>
              <a:t> </a:t>
            </a:r>
            <a:r>
              <a:rPr lang="en-US" sz="1200" dirty="0" err="1" smtClean="0">
                <a:solidFill>
                  <a:schemeClr val="tx1"/>
                </a:solidFill>
                <a:latin typeface="Arial"/>
                <a:cs typeface="Arial"/>
              </a:rPr>
              <a:t>dữ</a:t>
            </a:r>
            <a:r>
              <a:rPr lang="en-US" sz="1200" dirty="0" smtClean="0">
                <a:solidFill>
                  <a:schemeClr val="tx1"/>
                </a:solidFill>
                <a:latin typeface="Arial"/>
                <a:cs typeface="Arial"/>
              </a:rPr>
              <a:t> </a:t>
            </a:r>
            <a:r>
              <a:rPr lang="en-US" sz="1200" dirty="0" err="1" smtClean="0">
                <a:solidFill>
                  <a:schemeClr val="tx1"/>
                </a:solidFill>
                <a:latin typeface="Arial"/>
                <a:cs typeface="Arial"/>
              </a:rPr>
              <a:t>liệu</a:t>
            </a:r>
            <a:r>
              <a:rPr lang="en-US" sz="1200" dirty="0" smtClean="0">
                <a:solidFill>
                  <a:schemeClr val="tx1"/>
                </a:solidFill>
                <a:latin typeface="Arial"/>
                <a:cs typeface="Arial"/>
              </a:rPr>
              <a:t> </a:t>
            </a:r>
            <a:r>
              <a:rPr lang="en-US" sz="1200" dirty="0" err="1" smtClean="0">
                <a:solidFill>
                  <a:schemeClr val="tx1"/>
                </a:solidFill>
                <a:latin typeface="Arial"/>
                <a:cs typeface="Arial"/>
              </a:rPr>
              <a:t>dài</a:t>
            </a:r>
            <a:r>
              <a:rPr lang="en-US" sz="1200" dirty="0" smtClean="0">
                <a:solidFill>
                  <a:schemeClr val="tx1"/>
                </a:solidFill>
                <a:latin typeface="Arial"/>
                <a:cs typeface="Arial"/>
              </a:rPr>
              <a:t> </a:t>
            </a:r>
            <a:r>
              <a:rPr lang="en-US" sz="1200" dirty="0" err="1" smtClean="0">
                <a:solidFill>
                  <a:schemeClr val="tx1"/>
                </a:solidFill>
                <a:latin typeface="Arial"/>
                <a:cs typeface="Arial"/>
              </a:rPr>
              <a:t>hơn</a:t>
            </a:r>
            <a:r>
              <a:rPr lang="en-US" sz="1200" dirty="0" smtClean="0">
                <a:solidFill>
                  <a:schemeClr val="tx1"/>
                </a:solidFill>
                <a:latin typeface="Arial"/>
                <a:cs typeface="Arial"/>
              </a:rPr>
              <a:t> </a:t>
            </a:r>
            <a:r>
              <a:rPr lang="en-US" sz="1200" dirty="0" err="1" smtClean="0">
                <a:solidFill>
                  <a:schemeClr val="tx1"/>
                </a:solidFill>
                <a:latin typeface="Arial"/>
                <a:cs typeface="Arial"/>
              </a:rPr>
              <a:t>gấp</a:t>
            </a:r>
            <a:r>
              <a:rPr lang="en-US" sz="1200" dirty="0" smtClean="0">
                <a:solidFill>
                  <a:schemeClr val="tx1"/>
                </a:solidFill>
                <a:latin typeface="Arial"/>
                <a:cs typeface="Arial"/>
              </a:rPr>
              <a:t> 2 </a:t>
            </a:r>
            <a:r>
              <a:rPr lang="en-US" sz="1200" dirty="0" err="1" smtClean="0">
                <a:solidFill>
                  <a:schemeClr val="tx1"/>
                </a:solidFill>
                <a:latin typeface="Arial"/>
                <a:cs typeface="Arial"/>
              </a:rPr>
              <a:t>lần</a:t>
            </a:r>
            <a:r>
              <a:rPr lang="en-US" sz="1200" dirty="0" smtClean="0">
                <a:solidFill>
                  <a:schemeClr val="tx1"/>
                </a:solidFill>
                <a:latin typeface="Arial"/>
                <a:cs typeface="Arial"/>
              </a:rPr>
              <a:t> </a:t>
            </a:r>
            <a:r>
              <a:rPr lang="en-US" sz="1200" dirty="0" err="1" smtClean="0">
                <a:solidFill>
                  <a:schemeClr val="tx1"/>
                </a:solidFill>
                <a:latin typeface="Arial"/>
                <a:cs typeface="Arial"/>
              </a:rPr>
              <a:t>các</a:t>
            </a:r>
            <a:r>
              <a:rPr lang="en-US" sz="1200" dirty="0" smtClean="0">
                <a:solidFill>
                  <a:schemeClr val="tx1"/>
                </a:solidFill>
                <a:latin typeface="Arial"/>
                <a:cs typeface="Arial"/>
              </a:rPr>
              <a:t> </a:t>
            </a:r>
            <a:r>
              <a:rPr lang="en-US" sz="1200" dirty="0" err="1" smtClean="0">
                <a:solidFill>
                  <a:schemeClr val="tx1"/>
                </a:solidFill>
                <a:latin typeface="Arial"/>
                <a:cs typeface="Arial"/>
              </a:rPr>
              <a:t>lệnh</a:t>
            </a:r>
            <a:r>
              <a:rPr lang="en-US" sz="1200" dirty="0" smtClean="0">
                <a:solidFill>
                  <a:schemeClr val="tx1"/>
                </a:solidFill>
                <a:latin typeface="Arial"/>
                <a:cs typeface="Arial"/>
              </a:rPr>
              <a:t> </a:t>
            </a:r>
            <a:r>
              <a:rPr lang="en-US" sz="1200" dirty="0" err="1" smtClean="0">
                <a:solidFill>
                  <a:schemeClr val="tx1"/>
                </a:solidFill>
                <a:latin typeface="Arial"/>
                <a:cs typeface="Arial"/>
              </a:rPr>
              <a:t>khác</a:t>
            </a:r>
            <a:r>
              <a:rPr lang="en-US" sz="1200" dirty="0" smtClean="0">
                <a:solidFill>
                  <a:schemeClr val="tx1"/>
                </a:solidFill>
                <a:latin typeface="Arial"/>
                <a:cs typeface="Arial"/>
              </a:rPr>
              <a:t> </a:t>
            </a:r>
            <a:r>
              <a:rPr lang="en-US" sz="1200" dirty="0" err="1" smtClean="0">
                <a:solidFill>
                  <a:schemeClr val="tx1"/>
                </a:solidFill>
                <a:latin typeface="Arial"/>
                <a:cs typeface="Arial"/>
              </a:rPr>
              <a:t>và</a:t>
            </a:r>
            <a:r>
              <a:rPr lang="en-US" sz="1200" dirty="0" smtClean="0">
                <a:solidFill>
                  <a:schemeClr val="tx1"/>
                </a:solidFill>
                <a:latin typeface="Arial"/>
                <a:cs typeface="Arial"/>
              </a:rPr>
              <a:t> 30</a:t>
            </a:r>
            <a:r>
              <a:rPr lang="en-US" sz="1200" dirty="0">
                <a:solidFill>
                  <a:schemeClr val="tx1"/>
                </a:solidFill>
                <a:latin typeface="Arial"/>
                <a:cs typeface="Arial"/>
              </a:rPr>
              <a:t>% </a:t>
            </a:r>
            <a:r>
              <a:rPr lang="en-US" sz="1200" dirty="0" err="1" smtClean="0">
                <a:solidFill>
                  <a:schemeClr val="tx1"/>
                </a:solidFill>
                <a:latin typeface="Arial"/>
                <a:cs typeface="Arial"/>
              </a:rPr>
              <a:t>lệnh</a:t>
            </a:r>
            <a:r>
              <a:rPr lang="en-US" sz="1200" dirty="0" smtClean="0">
                <a:solidFill>
                  <a:schemeClr val="tx1"/>
                </a:solidFill>
                <a:latin typeface="Arial"/>
                <a:cs typeface="Arial"/>
              </a:rPr>
              <a:t> </a:t>
            </a:r>
            <a:r>
              <a:rPr lang="en-US" sz="1200" dirty="0" err="1" smtClean="0">
                <a:solidFill>
                  <a:schemeClr val="tx1"/>
                </a:solidFill>
                <a:latin typeface="Arial"/>
                <a:cs typeface="Arial"/>
              </a:rPr>
              <a:t>của</a:t>
            </a:r>
            <a:r>
              <a:rPr lang="en-US" sz="1200" dirty="0" smtClean="0">
                <a:solidFill>
                  <a:schemeClr val="tx1"/>
                </a:solidFill>
                <a:latin typeface="Arial"/>
                <a:cs typeface="Arial"/>
              </a:rPr>
              <a:t> </a:t>
            </a:r>
            <a:r>
              <a:rPr lang="en-US" sz="1200" dirty="0" err="1" smtClean="0">
                <a:solidFill>
                  <a:schemeClr val="tx1"/>
                </a:solidFill>
                <a:latin typeface="Arial"/>
                <a:cs typeface="Arial"/>
              </a:rPr>
              <a:t>chương</a:t>
            </a:r>
            <a:r>
              <a:rPr lang="en-US" sz="1200" dirty="0" smtClean="0">
                <a:solidFill>
                  <a:schemeClr val="tx1"/>
                </a:solidFill>
                <a:latin typeface="Arial"/>
                <a:cs typeface="Arial"/>
              </a:rPr>
              <a:t> </a:t>
            </a:r>
            <a:r>
              <a:rPr lang="en-US" sz="1200" dirty="0" err="1" smtClean="0">
                <a:solidFill>
                  <a:schemeClr val="tx1"/>
                </a:solidFill>
                <a:latin typeface="Arial"/>
                <a:cs typeface="Arial"/>
              </a:rPr>
              <a:t>trình</a:t>
            </a:r>
            <a:r>
              <a:rPr lang="en-US" sz="1200" dirty="0" smtClean="0">
                <a:solidFill>
                  <a:schemeClr val="tx1"/>
                </a:solidFill>
                <a:latin typeface="Arial"/>
                <a:cs typeface="Arial"/>
              </a:rPr>
              <a:t> </a:t>
            </a:r>
            <a:r>
              <a:rPr lang="en-US" sz="1200" dirty="0" err="1" smtClean="0">
                <a:solidFill>
                  <a:schemeClr val="tx1"/>
                </a:solidFill>
                <a:latin typeface="Arial"/>
                <a:cs typeface="Arial"/>
              </a:rPr>
              <a:t>là</a:t>
            </a:r>
            <a:r>
              <a:rPr lang="en-US" sz="1200" dirty="0" smtClean="0">
                <a:solidFill>
                  <a:schemeClr val="tx1"/>
                </a:solidFill>
                <a:latin typeface="Arial"/>
                <a:cs typeface="Arial"/>
              </a:rPr>
              <a:t> loads</a:t>
            </a:r>
            <a:r>
              <a:rPr lang="en-US" sz="1200" dirty="0">
                <a:solidFill>
                  <a:schemeClr val="tx1"/>
                </a:solidFill>
                <a:latin typeface="Arial"/>
                <a:cs typeface="Arial"/>
              </a:rPr>
              <a:t>/stores, </a:t>
            </a:r>
            <a:r>
              <a:rPr lang="en-US" sz="1200" dirty="0" err="1" smtClean="0">
                <a:solidFill>
                  <a:schemeClr val="tx1"/>
                </a:solidFill>
                <a:latin typeface="Arial"/>
                <a:cs typeface="Arial"/>
              </a:rPr>
              <a:t>bao</a:t>
            </a:r>
            <a:r>
              <a:rPr lang="en-US" sz="1200" dirty="0" smtClean="0">
                <a:solidFill>
                  <a:schemeClr val="tx1"/>
                </a:solidFill>
                <a:latin typeface="Arial"/>
                <a:cs typeface="Arial"/>
              </a:rPr>
              <a:t> </a:t>
            </a:r>
            <a:r>
              <a:rPr lang="en-US" sz="1200" dirty="0" err="1" smtClean="0">
                <a:solidFill>
                  <a:schemeClr val="tx1"/>
                </a:solidFill>
                <a:latin typeface="Arial"/>
                <a:cs typeface="Arial"/>
              </a:rPr>
              <a:t>nhiêu</a:t>
            </a:r>
            <a:r>
              <a:rPr lang="en-US" sz="1200" dirty="0" smtClean="0">
                <a:solidFill>
                  <a:schemeClr val="tx1"/>
                </a:solidFill>
                <a:latin typeface="Arial"/>
                <a:cs typeface="Arial"/>
              </a:rPr>
              <a:t> </a:t>
            </a:r>
            <a:r>
              <a:rPr lang="en-US" sz="1200" dirty="0" err="1" smtClean="0">
                <a:solidFill>
                  <a:schemeClr val="tx1"/>
                </a:solidFill>
                <a:latin typeface="Arial"/>
                <a:cs typeface="Arial"/>
              </a:rPr>
              <a:t>phần</a:t>
            </a:r>
            <a:r>
              <a:rPr lang="en-US" sz="1200" dirty="0" smtClean="0">
                <a:solidFill>
                  <a:schemeClr val="tx1"/>
                </a:solidFill>
                <a:latin typeface="Arial"/>
                <a:cs typeface="Arial"/>
              </a:rPr>
              <a:t> </a:t>
            </a:r>
            <a:r>
              <a:rPr lang="en-US" sz="1200" dirty="0" err="1" smtClean="0">
                <a:solidFill>
                  <a:schemeClr val="tx1"/>
                </a:solidFill>
                <a:latin typeface="Arial"/>
                <a:cs typeface="Arial"/>
              </a:rPr>
              <a:t>trăm</a:t>
            </a:r>
            <a:r>
              <a:rPr lang="en-US" sz="1200" dirty="0" smtClean="0">
                <a:solidFill>
                  <a:schemeClr val="tx1"/>
                </a:solidFill>
                <a:latin typeface="Arial"/>
                <a:cs typeface="Arial"/>
              </a:rPr>
              <a:t> </a:t>
            </a:r>
            <a:r>
              <a:rPr lang="en-US" sz="1200" dirty="0" err="1" smtClean="0">
                <a:solidFill>
                  <a:schemeClr val="tx1"/>
                </a:solidFill>
                <a:latin typeface="Arial"/>
                <a:cs typeface="Arial"/>
              </a:rPr>
              <a:t>thời</a:t>
            </a:r>
            <a:r>
              <a:rPr lang="en-US" sz="1200" dirty="0" smtClean="0">
                <a:solidFill>
                  <a:schemeClr val="tx1"/>
                </a:solidFill>
                <a:latin typeface="Arial"/>
                <a:cs typeface="Arial"/>
              </a:rPr>
              <a:t> </a:t>
            </a:r>
            <a:r>
              <a:rPr lang="en-US" sz="1200" dirty="0" err="1" smtClean="0">
                <a:solidFill>
                  <a:schemeClr val="tx1"/>
                </a:solidFill>
                <a:latin typeface="Arial"/>
                <a:cs typeface="Arial"/>
              </a:rPr>
              <a:t>gian</a:t>
            </a:r>
            <a:r>
              <a:rPr lang="en-US" sz="1200" dirty="0" smtClean="0">
                <a:solidFill>
                  <a:schemeClr val="tx1"/>
                </a:solidFill>
                <a:latin typeface="Arial"/>
                <a:cs typeface="Arial"/>
              </a:rPr>
              <a:t> </a:t>
            </a:r>
            <a:r>
              <a:rPr lang="en-US" sz="1200" dirty="0" err="1" smtClean="0">
                <a:solidFill>
                  <a:schemeClr val="tx1"/>
                </a:solidFill>
                <a:latin typeface="Arial"/>
                <a:cs typeface="Arial"/>
              </a:rPr>
              <a:t>bộ</a:t>
            </a:r>
            <a:r>
              <a:rPr lang="en-US" sz="1200" dirty="0" smtClean="0">
                <a:solidFill>
                  <a:schemeClr val="tx1"/>
                </a:solidFill>
                <a:latin typeface="Arial"/>
                <a:cs typeface="Arial"/>
              </a:rPr>
              <a:t> </a:t>
            </a:r>
            <a:r>
              <a:rPr lang="en-US" sz="1200" dirty="0" err="1" smtClean="0">
                <a:solidFill>
                  <a:schemeClr val="tx1"/>
                </a:solidFill>
                <a:latin typeface="Arial"/>
                <a:cs typeface="Arial"/>
              </a:rPr>
              <a:t>xử</a:t>
            </a:r>
            <a:r>
              <a:rPr lang="en-US" sz="1200" dirty="0" smtClean="0">
                <a:solidFill>
                  <a:schemeClr val="tx1"/>
                </a:solidFill>
                <a:latin typeface="Arial"/>
                <a:cs typeface="Arial"/>
              </a:rPr>
              <a:t> </a:t>
            </a:r>
            <a:r>
              <a:rPr lang="en-US" sz="1200" dirty="0" err="1" smtClean="0">
                <a:solidFill>
                  <a:schemeClr val="tx1"/>
                </a:solidFill>
                <a:latin typeface="Arial"/>
                <a:cs typeface="Arial"/>
              </a:rPr>
              <a:t>lý</a:t>
            </a:r>
            <a:r>
              <a:rPr lang="en-US" sz="1200" dirty="0" smtClean="0">
                <a:solidFill>
                  <a:schemeClr val="tx1"/>
                </a:solidFill>
                <a:latin typeface="Arial"/>
                <a:cs typeface="Arial"/>
              </a:rPr>
              <a:t> </a:t>
            </a:r>
            <a:r>
              <a:rPr lang="en-US" sz="1200" dirty="0" err="1" smtClean="0">
                <a:solidFill>
                  <a:schemeClr val="tx1"/>
                </a:solidFill>
                <a:latin typeface="Arial"/>
                <a:cs typeface="Arial"/>
              </a:rPr>
              <a:t>nhàn</a:t>
            </a:r>
            <a:r>
              <a:rPr lang="en-US" sz="1200" dirty="0" smtClean="0">
                <a:solidFill>
                  <a:schemeClr val="tx1"/>
                </a:solidFill>
                <a:latin typeface="Arial"/>
                <a:cs typeface="Arial"/>
              </a:rPr>
              <a:t> </a:t>
            </a:r>
            <a:r>
              <a:rPr lang="en-US" sz="1200" dirty="0" err="1" smtClean="0">
                <a:solidFill>
                  <a:schemeClr val="tx1"/>
                </a:solidFill>
                <a:latin typeface="Arial"/>
                <a:cs typeface="Arial"/>
              </a:rPr>
              <a:t>rỗi</a:t>
            </a:r>
            <a:r>
              <a:rPr lang="en-US" sz="1200" dirty="0" smtClean="0">
                <a:solidFill>
                  <a:schemeClr val="tx1"/>
                </a:solidFill>
                <a:latin typeface="Arial"/>
                <a:cs typeface="Arial"/>
              </a:rPr>
              <a:t>?</a:t>
            </a:r>
            <a:endParaRPr lang="en-US" sz="1200" dirty="0">
              <a:solidFill>
                <a:schemeClr val="tx1"/>
              </a:solidFill>
              <a:latin typeface="Arial"/>
              <a:cs typeface="Arial"/>
            </a:endParaRPr>
          </a:p>
          <a:p>
            <a:pPr marL="228600" indent="-228600">
              <a:buAutoNum type="arabicPeriod"/>
            </a:pPr>
            <a:r>
              <a:rPr lang="en-US" sz="1200" dirty="0" smtClean="0">
                <a:solidFill>
                  <a:schemeClr val="tx1"/>
                </a:solidFill>
                <a:latin typeface="Arial"/>
                <a:cs typeface="Arial"/>
              </a:rPr>
              <a:t>20</a:t>
            </a:r>
            <a:r>
              <a:rPr lang="en-US" sz="1200" dirty="0">
                <a:solidFill>
                  <a:schemeClr val="tx1"/>
                </a:solidFill>
                <a:latin typeface="Arial"/>
                <a:cs typeface="Arial"/>
              </a:rPr>
              <a:t>% of the time</a:t>
            </a:r>
          </a:p>
          <a:p>
            <a:pPr marL="228600" indent="-228600">
              <a:buAutoNum type="arabicPeriod"/>
            </a:pPr>
            <a:r>
              <a:rPr lang="en-US" sz="1200" dirty="0" smtClean="0">
                <a:solidFill>
                  <a:schemeClr val="tx1"/>
                </a:solidFill>
                <a:latin typeface="Arial"/>
                <a:cs typeface="Arial"/>
              </a:rPr>
              <a:t>35</a:t>
            </a:r>
            <a:r>
              <a:rPr lang="en-US" sz="1200" dirty="0">
                <a:solidFill>
                  <a:schemeClr val="tx1"/>
                </a:solidFill>
                <a:latin typeface="Arial"/>
                <a:cs typeface="Arial"/>
              </a:rPr>
              <a:t>% of the </a:t>
            </a:r>
            <a:r>
              <a:rPr lang="en-US" sz="1200" dirty="0" smtClean="0">
                <a:solidFill>
                  <a:schemeClr val="tx1"/>
                </a:solidFill>
                <a:latin typeface="Arial"/>
                <a:cs typeface="Arial"/>
              </a:rPr>
              <a:t>time</a:t>
            </a:r>
          </a:p>
          <a:p>
            <a:pPr marL="228600" indent="-228600">
              <a:buAutoNum type="arabicPeriod"/>
            </a:pPr>
            <a:r>
              <a:rPr lang="en-US" sz="1200" dirty="0" smtClean="0">
                <a:solidFill>
                  <a:schemeClr val="tx1"/>
                </a:solidFill>
                <a:latin typeface="Arial"/>
                <a:cs typeface="Arial"/>
              </a:rPr>
              <a:t>40</a:t>
            </a:r>
            <a:r>
              <a:rPr lang="en-US" sz="1200" dirty="0">
                <a:solidFill>
                  <a:schemeClr val="tx1"/>
                </a:solidFill>
                <a:latin typeface="Arial"/>
                <a:cs typeface="Arial"/>
              </a:rPr>
              <a:t>% of </a:t>
            </a:r>
            <a:r>
              <a:rPr lang="en-US" sz="1200" dirty="0" smtClean="0">
                <a:solidFill>
                  <a:schemeClr val="tx1"/>
                </a:solidFill>
                <a:latin typeface="Arial"/>
                <a:cs typeface="Arial"/>
              </a:rPr>
              <a:t>the time</a:t>
            </a:r>
            <a:endParaRPr lang="en-US" sz="1200" dirty="0">
              <a:solidFill>
                <a:schemeClr val="tx1"/>
              </a:solidFill>
              <a:latin typeface="Arial"/>
              <a:cs typeface="Arial"/>
            </a:endParaRPr>
          </a:p>
        </p:txBody>
      </p:sp>
    </p:spTree>
    <p:extLst>
      <p:ext uri="{BB962C8B-B14F-4D97-AF65-F5344CB8AC3E}">
        <p14:creationId xmlns:p14="http://schemas.microsoft.com/office/powerpoint/2010/main" val="201931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91401" cy="1143000"/>
          </a:xfrm>
        </p:spPr>
        <p:txBody>
          <a:bodyPr>
            <a:normAutofit fontScale="90000"/>
          </a:bodyPr>
          <a:lstStyle/>
          <a:p>
            <a:r>
              <a:rPr lang="en-US" b="1" dirty="0" smtClean="0">
                <a:latin typeface="Arial"/>
                <a:cs typeface="Arial"/>
              </a:rPr>
              <a:t>Chi </a:t>
            </a:r>
            <a:r>
              <a:rPr lang="en-US" b="1" dirty="0" err="1" smtClean="0">
                <a:latin typeface="Arial"/>
                <a:cs typeface="Arial"/>
              </a:rPr>
              <a:t>tiết</a:t>
            </a:r>
            <a:r>
              <a:rPr lang="en-US" b="1" dirty="0" smtClean="0">
                <a:latin typeface="Arial"/>
                <a:cs typeface="Arial"/>
              </a:rPr>
              <a:t> </a:t>
            </a:r>
            <a:r>
              <a:rPr lang="en-US" b="1" dirty="0" err="1" smtClean="0">
                <a:latin typeface="Arial"/>
                <a:cs typeface="Arial"/>
              </a:rPr>
              <a:t>về</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 Pipeline</a:t>
            </a:r>
            <a:endParaRPr lang="en-US" dirty="0">
              <a:latin typeface="Arial"/>
              <a:cs typeface="Aria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934" y="2117529"/>
            <a:ext cx="5616665" cy="3978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4899" y="2514600"/>
            <a:ext cx="2971800" cy="1169551"/>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Nơi</a:t>
            </a:r>
            <a:r>
              <a:rPr lang="en-US" sz="1400" b="1" dirty="0" smtClean="0">
                <a:latin typeface="Arial"/>
                <a:cs typeface="Arial"/>
              </a:rPr>
              <a:t> </a:t>
            </a:r>
            <a:r>
              <a:rPr lang="en-US" sz="1400" b="1" dirty="0" err="1" smtClean="0">
                <a:latin typeface="Arial"/>
                <a:cs typeface="Arial"/>
              </a:rPr>
              <a:t>nào</a:t>
            </a:r>
            <a:r>
              <a:rPr lang="en-US" sz="1400" b="1" dirty="0">
                <a:latin typeface="Arial"/>
                <a:cs typeface="Arial"/>
              </a:rPr>
              <a:t> </a:t>
            </a:r>
            <a:r>
              <a:rPr lang="en-US" sz="1400" b="1" dirty="0" err="1" smtClean="0">
                <a:latin typeface="Arial"/>
                <a:cs typeface="Arial"/>
              </a:rPr>
              <a:t>tín</a:t>
            </a:r>
            <a:r>
              <a:rPr lang="en-US" sz="1400" b="1" dirty="0" smtClean="0">
                <a:latin typeface="Arial"/>
                <a:cs typeface="Arial"/>
              </a:rPr>
              <a:t> </a:t>
            </a:r>
            <a:r>
              <a:rPr lang="en-US" sz="1400" b="1" dirty="0" err="1" smtClean="0">
                <a:latin typeface="Arial"/>
                <a:cs typeface="Arial"/>
              </a:rPr>
              <a:t>hiệu</a:t>
            </a:r>
            <a:r>
              <a:rPr lang="en-US" sz="1400" b="1" dirty="0" smtClean="0">
                <a:latin typeface="Arial"/>
                <a:cs typeface="Arial"/>
              </a:rPr>
              <a:t>  Write Register </a:t>
            </a:r>
            <a:r>
              <a:rPr lang="en-US" sz="1400" b="1" dirty="0" err="1" smtClean="0">
                <a:latin typeface="Arial"/>
                <a:cs typeface="Arial"/>
              </a:rPr>
              <a:t>đi</a:t>
            </a:r>
            <a:r>
              <a:rPr lang="en-US" sz="1400" b="1" dirty="0" smtClean="0">
                <a:latin typeface="Arial"/>
                <a:cs typeface="Arial"/>
              </a:rPr>
              <a:t> </a:t>
            </a:r>
            <a:r>
              <a:rPr lang="en-US" sz="1400" b="1" dirty="0" err="1" smtClean="0">
                <a:latin typeface="Arial"/>
                <a:cs typeface="Arial"/>
              </a:rPr>
              <a:t>đến</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smtClean="0">
                <a:latin typeface="Arial"/>
                <a:cs typeface="Arial"/>
              </a:rPr>
              <a:t>The MEM/WB control bits (top</a:t>
            </a:r>
            <a:r>
              <a:rPr lang="en-US" sz="1400" dirty="0">
                <a:latin typeface="Arial"/>
                <a:cs typeface="Arial"/>
              </a:rPr>
              <a:t>)</a:t>
            </a:r>
          </a:p>
          <a:p>
            <a:pPr marL="342900" indent="-342900">
              <a:buAutoNum type="arabicPeriod"/>
            </a:pPr>
            <a:r>
              <a:rPr lang="en-US" sz="1400" dirty="0" smtClean="0">
                <a:latin typeface="Arial"/>
                <a:cs typeface="Arial"/>
              </a:rPr>
              <a:t>instruction in the</a:t>
            </a:r>
            <a:r>
              <a:rPr lang="en-US" sz="1400" dirty="0">
                <a:latin typeface="Arial"/>
                <a:cs typeface="Arial"/>
              </a:rPr>
              <a:t> </a:t>
            </a:r>
            <a:r>
              <a:rPr lang="en-US" sz="1400" dirty="0" smtClean="0">
                <a:latin typeface="Arial"/>
                <a:cs typeface="Arial"/>
              </a:rPr>
              <a:t>IF/ID register</a:t>
            </a:r>
            <a:endParaRPr lang="en-US" sz="1400" dirty="0">
              <a:latin typeface="Arial"/>
              <a:cs typeface="Arial"/>
            </a:endParaRPr>
          </a:p>
          <a:p>
            <a:pPr marL="342900" indent="-342900">
              <a:buAutoNum type="arabicPeriod"/>
            </a:pPr>
            <a:r>
              <a:rPr lang="en-US" sz="1400" dirty="0" smtClean="0">
                <a:latin typeface="Arial"/>
                <a:cs typeface="Arial"/>
              </a:rPr>
              <a:t>Data in the MEM/WB register</a:t>
            </a:r>
            <a:endParaRPr lang="en-US" sz="1400" dirty="0">
              <a:latin typeface="Arial"/>
              <a:cs typeface="Arial"/>
            </a:endParaRPr>
          </a:p>
        </p:txBody>
      </p:sp>
      <p:sp>
        <p:nvSpPr>
          <p:cNvPr id="4" name="Rectangle 3"/>
          <p:cNvSpPr/>
          <p:nvPr/>
        </p:nvSpPr>
        <p:spPr>
          <a:xfrm>
            <a:off x="457200" y="4495800"/>
            <a:ext cx="3005488" cy="1169551"/>
          </a:xfrm>
          <a:prstGeom prst="rect">
            <a:avLst/>
          </a:prstGeom>
        </p:spPr>
        <p:txBody>
          <a:bodyPr wrap="square">
            <a:spAutoFit/>
          </a:bodyPr>
          <a:lstStyle/>
          <a:p>
            <a:r>
              <a:rPr lang="en-US" sz="1400" b="1" dirty="0" smtClean="0">
                <a:latin typeface="Arial"/>
                <a:cs typeface="Arial"/>
              </a:rPr>
              <a:t>A: Data</a:t>
            </a:r>
            <a:r>
              <a:rPr lang="en-US" sz="1400" b="1" dirty="0">
                <a:latin typeface="Arial"/>
                <a:cs typeface="Arial"/>
              </a:rPr>
              <a:t> </a:t>
            </a:r>
            <a:r>
              <a:rPr lang="en-US" sz="1400" b="1" dirty="0" smtClean="0">
                <a:latin typeface="Arial"/>
                <a:cs typeface="Arial"/>
              </a:rPr>
              <a:t>in</a:t>
            </a:r>
            <a:r>
              <a:rPr lang="en-US" sz="1400" b="1" dirty="0">
                <a:latin typeface="Arial"/>
                <a:cs typeface="Arial"/>
              </a:rPr>
              <a:t> </a:t>
            </a:r>
            <a:r>
              <a:rPr lang="en-US" sz="1400" b="1" dirty="0" smtClean="0">
                <a:latin typeface="Arial"/>
                <a:cs typeface="Arial"/>
              </a:rPr>
              <a:t>the MEM/WB register </a:t>
            </a:r>
          </a:p>
          <a:p>
            <a:endParaRPr lang="en-US" sz="1400" dirty="0" smtClean="0">
              <a:latin typeface="Arial"/>
              <a:cs typeface="Arial"/>
            </a:endParaRPr>
          </a:p>
          <a:p>
            <a:r>
              <a:rPr lang="en-US" sz="1400" dirty="0" err="1" smtClean="0">
                <a:latin typeface="Arial"/>
                <a:cs typeface="Arial"/>
              </a:rPr>
              <a:t>Các</a:t>
            </a:r>
            <a:r>
              <a:rPr lang="en-US" sz="1400" dirty="0" smtClean="0">
                <a:latin typeface="Arial"/>
                <a:cs typeface="Arial"/>
              </a:rPr>
              <a:t> bit </a:t>
            </a:r>
            <a:r>
              <a:rPr lang="en-US" sz="1400" dirty="0" err="1" smtClean="0">
                <a:latin typeface="Arial"/>
                <a:cs typeface="Arial"/>
              </a:rPr>
              <a:t>thứ</a:t>
            </a:r>
            <a:r>
              <a:rPr lang="en-US" sz="1400" dirty="0" smtClean="0">
                <a:latin typeface="Arial"/>
                <a:cs typeface="Arial"/>
              </a:rPr>
              <a:t> </a:t>
            </a:r>
            <a:r>
              <a:rPr lang="en-US" sz="1400" dirty="0" err="1" smtClean="0">
                <a:latin typeface="Arial"/>
                <a:cs typeface="Arial"/>
              </a:rPr>
              <a:t>tự</a:t>
            </a:r>
            <a:r>
              <a:rPr lang="en-US" sz="1400" dirty="0" smtClean="0">
                <a:latin typeface="Arial"/>
                <a:cs typeface="Arial"/>
              </a:rPr>
              <a:t> 20‐16</a:t>
            </a:r>
            <a:r>
              <a:rPr lang="en-US" sz="1400" dirty="0">
                <a:latin typeface="Arial"/>
                <a:cs typeface="Arial"/>
              </a:rPr>
              <a:t> </a:t>
            </a:r>
            <a:r>
              <a:rPr lang="en-US" sz="1400" dirty="0" err="1" smtClean="0">
                <a:latin typeface="Arial"/>
                <a:cs typeface="Arial"/>
              </a:rPr>
              <a:t>hoặc</a:t>
            </a:r>
            <a:r>
              <a:rPr lang="en-US" sz="1400" dirty="0" smtClean="0">
                <a:latin typeface="Arial"/>
                <a:cs typeface="Arial"/>
              </a:rPr>
              <a:t> 11‐15</a:t>
            </a:r>
            <a:r>
              <a:rPr lang="en-US" sz="1400" dirty="0">
                <a:latin typeface="Arial"/>
                <a:cs typeface="Arial"/>
              </a:rPr>
              <a:t>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gửi</a:t>
            </a:r>
            <a:r>
              <a:rPr lang="en-US" sz="1400" dirty="0" smtClean="0">
                <a:latin typeface="Arial"/>
                <a:cs typeface="Arial"/>
              </a:rPr>
              <a:t> </a:t>
            </a:r>
            <a:r>
              <a:rPr lang="en-US" sz="1400" dirty="0" err="1" smtClean="0">
                <a:latin typeface="Arial"/>
                <a:cs typeface="Arial"/>
              </a:rPr>
              <a:t>tới</a:t>
            </a:r>
            <a:r>
              <a:rPr lang="en-US" sz="1400" dirty="0" smtClean="0">
                <a:latin typeface="Arial"/>
                <a:cs typeface="Arial"/>
              </a:rPr>
              <a:t> </a:t>
            </a:r>
            <a:r>
              <a:rPr lang="en-US" sz="1400" dirty="0" err="1" smtClean="0">
                <a:latin typeface="Arial"/>
                <a:cs typeface="Arial"/>
              </a:rPr>
              <a:t>thanh</a:t>
            </a:r>
            <a:r>
              <a:rPr lang="en-US" sz="1400" dirty="0" smtClean="0">
                <a:latin typeface="Arial"/>
                <a:cs typeface="Arial"/>
              </a:rPr>
              <a:t> </a:t>
            </a:r>
            <a:r>
              <a:rPr lang="en-US" sz="1400" dirty="0" err="1" smtClean="0">
                <a:latin typeface="Arial"/>
                <a:cs typeface="Arial"/>
              </a:rPr>
              <a:t>ghi</a:t>
            </a:r>
            <a:r>
              <a:rPr lang="en-US" sz="1400" dirty="0">
                <a:latin typeface="Arial"/>
                <a:cs typeface="Arial"/>
              </a:rPr>
              <a:t> </a:t>
            </a:r>
            <a:r>
              <a:rPr lang="en-US" sz="1400" dirty="0" smtClean="0">
                <a:latin typeface="Arial"/>
                <a:cs typeface="Arial"/>
              </a:rPr>
              <a:t>MEM/WB </a:t>
            </a:r>
            <a:r>
              <a:rPr lang="en-US" sz="1400" dirty="0" err="1" smtClean="0">
                <a:latin typeface="Arial"/>
                <a:cs typeface="Arial"/>
              </a:rPr>
              <a:t>để</a:t>
            </a:r>
            <a:r>
              <a:rPr lang="en-US" sz="1400" dirty="0" smtClean="0">
                <a:latin typeface="Arial"/>
                <a:cs typeface="Arial"/>
              </a:rPr>
              <a:t> </a:t>
            </a:r>
            <a:r>
              <a:rPr lang="en-US" sz="1400" dirty="0" err="1" smtClean="0">
                <a:latin typeface="Arial"/>
                <a:cs typeface="Arial"/>
              </a:rPr>
              <a:t>xác</a:t>
            </a:r>
            <a:r>
              <a:rPr lang="en-US" sz="1400" dirty="0" smtClean="0">
                <a:latin typeface="Arial"/>
                <a:cs typeface="Arial"/>
              </a:rPr>
              <a:t> </a:t>
            </a:r>
            <a:r>
              <a:rPr lang="en-US" sz="1400" dirty="0" err="1" smtClean="0">
                <a:latin typeface="Arial"/>
                <a:cs typeface="Arial"/>
              </a:rPr>
              <a:t>định</a:t>
            </a:r>
            <a:r>
              <a:rPr lang="en-US" sz="1400" dirty="0" smtClean="0">
                <a:latin typeface="Arial"/>
                <a:cs typeface="Arial"/>
              </a:rPr>
              <a:t> </a:t>
            </a:r>
            <a:r>
              <a:rPr lang="en-US" sz="1400" dirty="0" err="1" smtClean="0">
                <a:latin typeface="Arial"/>
                <a:cs typeface="Arial"/>
              </a:rPr>
              <a:t>thanh</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p>
        </p:txBody>
      </p:sp>
    </p:spTree>
    <p:extLst>
      <p:ext uri="{BB962C8B-B14F-4D97-AF65-F5344CB8AC3E}">
        <p14:creationId xmlns:p14="http://schemas.microsoft.com/office/powerpoint/2010/main" val="1164646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Pipeline</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41</a:t>
            </a:fld>
            <a:endParaRPr lang="en-US" dirty="0"/>
          </a:p>
        </p:txBody>
      </p:sp>
      <p:sp>
        <p:nvSpPr>
          <p:cNvPr id="9" name="Rectangle 3"/>
          <p:cNvSpPr txBox="1">
            <a:spLocks noChangeArrowheads="1"/>
          </p:cNvSpPr>
          <p:nvPr/>
        </p:nvSpPr>
        <p:spPr bwMode="auto">
          <a:xfrm>
            <a:off x="457200" y="2209800"/>
            <a:ext cx="8458200" cy="404008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4163" indent="-246063">
              <a:spcBef>
                <a:spcPct val="30000"/>
              </a:spcBef>
              <a:buClr>
                <a:srgbClr val="FC0128"/>
              </a:buClr>
              <a:buSzPct val="75000"/>
              <a:buFont typeface="Wingdings" pitchFamily="2" charset="2"/>
              <a:buChar char="q"/>
              <a:defRPr/>
            </a:pPr>
            <a:r>
              <a:rPr lang="en-US" b="1" kern="0" dirty="0" err="1" smtClean="0">
                <a:solidFill>
                  <a:srgbClr val="FC0128"/>
                </a:solidFill>
                <a:latin typeface="Arial"/>
                <a:cs typeface="Arial"/>
              </a:rPr>
              <a:t>Xung</a:t>
            </a:r>
            <a:r>
              <a:rPr lang="en-US" b="1" kern="0" dirty="0" smtClean="0">
                <a:solidFill>
                  <a:srgbClr val="FC0128"/>
                </a:solidFill>
                <a:latin typeface="Arial"/>
                <a:cs typeface="Arial"/>
              </a:rPr>
              <a:t> </a:t>
            </a:r>
            <a:r>
              <a:rPr lang="en-US" b="1" kern="0" dirty="0" err="1" smtClean="0">
                <a:solidFill>
                  <a:srgbClr val="FC0128"/>
                </a:solidFill>
                <a:latin typeface="Arial"/>
                <a:cs typeface="Arial"/>
              </a:rPr>
              <a:t>đột</a:t>
            </a:r>
            <a:r>
              <a:rPr kumimoji="0" lang="en-US" b="1" i="0" u="none" strike="noStrike" kern="0" cap="none" spc="0" normalizeH="0" baseline="0" noProof="0" dirty="0" smtClean="0">
                <a:ln>
                  <a:noFill/>
                </a:ln>
                <a:solidFill>
                  <a:srgbClr val="FC0128"/>
                </a:solidFill>
                <a:effectLst/>
                <a:uLnTx/>
                <a:uFillTx/>
                <a:latin typeface="Arial"/>
                <a:cs typeface="Arial"/>
              </a:rPr>
              <a:t> </a:t>
            </a:r>
            <a:r>
              <a:rPr kumimoji="0" lang="en-US" b="1" i="0" u="none" strike="noStrike" kern="0" cap="none" spc="0" normalizeH="0" baseline="0" noProof="0" dirty="0" err="1" smtClean="0">
                <a:ln>
                  <a:noFill/>
                </a:ln>
                <a:solidFill>
                  <a:srgbClr val="FC0128"/>
                </a:solidFill>
                <a:effectLst/>
                <a:uLnTx/>
                <a:uFillTx/>
                <a:latin typeface="Arial"/>
                <a:cs typeface="Arial"/>
              </a:rPr>
              <a:t>cấu</a:t>
            </a:r>
            <a:r>
              <a:rPr kumimoji="0" lang="en-US" b="1" i="0" u="none" strike="noStrike" kern="0" cap="none" spc="0" normalizeH="0" noProof="0" dirty="0" smtClean="0">
                <a:ln>
                  <a:noFill/>
                </a:ln>
                <a:solidFill>
                  <a:srgbClr val="FC0128"/>
                </a:solidFill>
                <a:effectLst/>
                <a:uLnTx/>
                <a:uFillTx/>
                <a:latin typeface="Arial"/>
                <a:cs typeface="Arial"/>
              </a:rPr>
              <a:t> </a:t>
            </a:r>
            <a:r>
              <a:rPr kumimoji="0" lang="en-US" b="1" i="0" u="none" strike="noStrike" kern="0" cap="none" spc="0" normalizeH="0" noProof="0" dirty="0" err="1" smtClean="0">
                <a:ln>
                  <a:noFill/>
                </a:ln>
                <a:solidFill>
                  <a:srgbClr val="FC0128"/>
                </a:solidFill>
                <a:effectLst/>
                <a:uLnTx/>
                <a:uFillTx/>
                <a:latin typeface="Arial"/>
                <a:cs typeface="Arial"/>
              </a:rPr>
              <a:t>trúc</a:t>
            </a:r>
            <a:r>
              <a:rPr kumimoji="0" lang="en-US" b="1"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yêu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cầu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sử</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dụng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cùng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một</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tài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nguyên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cho</a:t>
            </a:r>
            <a:r>
              <a:rPr kumimoji="0" lang="en-US" b="0" i="0" u="none" strike="noStrike" kern="0" cap="none" spc="0" normalizeH="0" noProof="0" dirty="0" smtClean="0">
                <a:ln>
                  <a:noFill/>
                </a:ln>
                <a:solidFill>
                  <a:srgbClr val="000000"/>
                </a:solidFill>
                <a:effectLst/>
                <a:uLnTx/>
                <a:uFillTx/>
                <a:latin typeface="Arial"/>
                <a:cs typeface="Arial"/>
              </a:rPr>
              <a:t> 2 </a:t>
            </a:r>
            <a:r>
              <a:rPr kumimoji="0" lang="en-US" b="0" i="0" u="none" strike="noStrike" kern="0" cap="none" spc="0" normalizeH="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khác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nhau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tại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cùng</a:t>
            </a:r>
            <a:r>
              <a:rPr kumimoji="0" lang="en-US" b="0" i="0" u="none" strike="noStrike" kern="0" cap="none" spc="0" normalizeH="0" noProof="0" dirty="0" smtClean="0">
                <a:ln>
                  <a:noFill/>
                </a:ln>
                <a:solidFill>
                  <a:srgbClr val="000000"/>
                </a:solidFill>
                <a:effectLst/>
                <a:uLnTx/>
                <a:uFillTx/>
                <a:latin typeface="Arial"/>
                <a:cs typeface="Arial"/>
              </a:rPr>
              <a:t> 1 </a:t>
            </a:r>
            <a:r>
              <a:rPr kumimoji="0" lang="en-US" b="0" i="0" u="none" strike="noStrike" kern="0" cap="none" spc="0" normalizeH="0" noProof="0" dirty="0" err="1" smtClean="0">
                <a:ln>
                  <a:noFill/>
                </a:ln>
                <a:solidFill>
                  <a:srgbClr val="000000"/>
                </a:solidFill>
                <a:effectLst/>
                <a:uLnTx/>
                <a:uFillTx/>
                <a:latin typeface="Arial"/>
                <a:cs typeface="Arial"/>
              </a:rPr>
              <a:t>thời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điểm</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284163" indent="-246063">
              <a:spcBef>
                <a:spcPct val="30000"/>
              </a:spcBef>
              <a:buClr>
                <a:srgbClr val="FC0128"/>
              </a:buClr>
              <a:buSzPct val="75000"/>
              <a:buFont typeface="Wingdings" pitchFamily="2" charset="2"/>
              <a:buChar char="q"/>
              <a:defRPr/>
            </a:pPr>
            <a:r>
              <a:rPr kumimoji="0" lang="en-US" b="1" i="0" u="none" strike="noStrike" kern="0" cap="none" spc="0" normalizeH="0" baseline="0" noProof="0" dirty="0" err="1" smtClean="0">
                <a:ln>
                  <a:noFill/>
                </a:ln>
                <a:solidFill>
                  <a:srgbClr val="FC0128"/>
                </a:solidFill>
                <a:effectLst/>
                <a:uLnTx/>
                <a:uFillTx/>
                <a:latin typeface="Arial"/>
                <a:cs typeface="Arial"/>
              </a:rPr>
              <a:t>Xung</a:t>
            </a:r>
            <a:r>
              <a:rPr kumimoji="0" lang="en-US" b="1" i="0" u="none" strike="noStrike" kern="0" cap="none" spc="0" normalizeH="0" baseline="0" noProof="0" dirty="0" smtClean="0">
                <a:ln>
                  <a:noFill/>
                </a:ln>
                <a:solidFill>
                  <a:srgbClr val="FC0128"/>
                </a:solidFill>
                <a:effectLst/>
                <a:uLnTx/>
                <a:uFillTx/>
                <a:latin typeface="Arial"/>
                <a:cs typeface="Arial"/>
              </a:rPr>
              <a:t> </a:t>
            </a:r>
            <a:r>
              <a:rPr kumimoji="0" lang="en-US" b="1" i="0" u="none" strike="noStrike" kern="0" cap="none" spc="0" normalizeH="0" baseline="0" noProof="0" dirty="0" err="1" smtClean="0">
                <a:ln>
                  <a:noFill/>
                </a:ln>
                <a:solidFill>
                  <a:srgbClr val="FC0128"/>
                </a:solidFill>
                <a:effectLst/>
                <a:uLnTx/>
                <a:uFillTx/>
                <a:latin typeface="Arial"/>
                <a:cs typeface="Arial"/>
              </a:rPr>
              <a:t>đột</a:t>
            </a:r>
            <a:r>
              <a:rPr kumimoji="0" lang="en-US" b="1" i="0" u="none" strike="noStrike" kern="0" cap="none" spc="0" normalizeH="0" baseline="0" noProof="0" dirty="0" smtClean="0">
                <a:ln>
                  <a:noFill/>
                </a:ln>
                <a:solidFill>
                  <a:srgbClr val="FC0128"/>
                </a:solidFill>
                <a:effectLst/>
                <a:uLnTx/>
                <a:uFillTx/>
                <a:latin typeface="Arial"/>
                <a:cs typeface="Arial"/>
              </a:rPr>
              <a:t> </a:t>
            </a:r>
            <a:r>
              <a:rPr kumimoji="0" lang="en-US" b="1" i="0" u="none" strike="noStrike" kern="0" cap="none" spc="0" normalizeH="0" baseline="0" noProof="0" dirty="0" err="1" smtClean="0">
                <a:ln>
                  <a:noFill/>
                </a:ln>
                <a:solidFill>
                  <a:srgbClr val="FC0128"/>
                </a:solidFill>
                <a:effectLst/>
                <a:uLnTx/>
                <a:uFillTx/>
                <a:latin typeface="Arial"/>
                <a:cs typeface="Arial"/>
              </a:rPr>
              <a:t>dữ</a:t>
            </a:r>
            <a:r>
              <a:rPr kumimoji="0" lang="en-US" b="1" i="0" u="none" strike="noStrike" kern="0" cap="none" spc="0" normalizeH="0" noProof="0" dirty="0" smtClean="0">
                <a:ln>
                  <a:noFill/>
                </a:ln>
                <a:solidFill>
                  <a:srgbClr val="FC0128"/>
                </a:solidFill>
                <a:effectLst/>
                <a:uLnTx/>
                <a:uFillTx/>
                <a:latin typeface="Arial"/>
                <a:cs typeface="Arial"/>
              </a:rPr>
              <a:t> </a:t>
            </a:r>
            <a:r>
              <a:rPr kumimoji="0" lang="en-US" b="1" i="0" u="none" strike="noStrike" kern="0" cap="none" spc="0" normalizeH="0" noProof="0" dirty="0" err="1" smtClean="0">
                <a:ln>
                  <a:noFill/>
                </a:ln>
                <a:solidFill>
                  <a:srgbClr val="FC0128"/>
                </a:solidFill>
                <a:effectLst/>
                <a:uLnTx/>
                <a:uFillTx/>
                <a:latin typeface="Arial"/>
                <a:cs typeface="Arial"/>
              </a:rPr>
              <a:t>liệu</a:t>
            </a:r>
            <a:r>
              <a:rPr kumimoji="0" lang="en-US" b="1"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yêu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cầu</a:t>
            </a:r>
            <a:r>
              <a:rPr kumimoji="0" lang="en-US" b="0" i="0" u="none" strike="noStrike" kern="0" cap="none" spc="0" normalizeH="0" noProof="0" dirty="0" smtClean="0">
                <a:ln>
                  <a:noFill/>
                </a:ln>
                <a:solidFill>
                  <a:srgbClr val="000000"/>
                </a:solidFill>
                <a:effectLst/>
                <a:uLnTx/>
                <a:uFillTx/>
                <a:latin typeface="Arial"/>
                <a:cs typeface="Arial"/>
              </a:rPr>
              <a:t> sử </a:t>
            </a:r>
            <a:r>
              <a:rPr kumimoji="0" lang="en-US" b="0" i="0" u="none" strike="noStrike" kern="0" cap="none" spc="0" normalizeH="0" noProof="0" dirty="0" err="1" smtClean="0">
                <a:ln>
                  <a:noFill/>
                </a:ln>
                <a:solidFill>
                  <a:srgbClr val="000000"/>
                </a:solidFill>
                <a:effectLst/>
                <a:uLnTx/>
                <a:uFillTx/>
                <a:latin typeface="Arial"/>
                <a:cs typeface="Arial"/>
              </a:rPr>
              <a:t>dụng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dữ</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liệu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trước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khi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nó</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sẵn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sàng</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688975" lvl="1" indent="-176213">
              <a:spcBef>
                <a:spcPct val="30000"/>
              </a:spcBef>
              <a:buClr>
                <a:srgbClr val="FC0128"/>
              </a:buClr>
              <a:buSzPct val="100000"/>
              <a:buFont typeface="Wingdings" pitchFamily="2" charset="2"/>
              <a:buChar char="q"/>
              <a:defRPr/>
            </a:pPr>
            <a:r>
              <a:rPr lang="en-US" kern="0" dirty="0" err="1" smtClean="0">
                <a:solidFill>
                  <a:srgbClr val="000000"/>
                </a:solidFill>
                <a:latin typeface="Arial"/>
                <a:cs typeface="Arial"/>
              </a:rPr>
              <a:t>Các</a:t>
            </a:r>
            <a:r>
              <a:rPr lang="en-US" kern="0" dirty="0" smtClean="0">
                <a:solidFill>
                  <a:srgbClr val="000000"/>
                </a:solidFill>
                <a:latin typeface="Arial"/>
                <a:cs typeface="Arial"/>
              </a:rPr>
              <a:t> </a:t>
            </a:r>
            <a:r>
              <a:rPr lang="en-US" kern="0" dirty="0" err="1" smtClean="0">
                <a:solidFill>
                  <a:srgbClr val="000000"/>
                </a:solidFill>
                <a:latin typeface="Arial"/>
                <a:cs typeface="Arial"/>
              </a:rPr>
              <a:t>toán</a:t>
            </a:r>
            <a:r>
              <a:rPr lang="en-US" kern="0" dirty="0" smtClean="0">
                <a:solidFill>
                  <a:srgbClr val="000000"/>
                </a:solidFill>
                <a:latin typeface="Arial"/>
                <a:cs typeface="Arial"/>
              </a:rPr>
              <a:t> </a:t>
            </a:r>
            <a:r>
              <a:rPr lang="en-US" kern="0" dirty="0" err="1" smtClean="0">
                <a:solidFill>
                  <a:srgbClr val="000000"/>
                </a:solidFill>
                <a:latin typeface="Arial"/>
                <a:cs typeface="Arial"/>
              </a:rPr>
              <a:t>hạng</a:t>
            </a:r>
            <a:r>
              <a:rPr lang="en-US" kern="0" dirty="0" smtClean="0">
                <a:solidFill>
                  <a:srgbClr val="000000"/>
                </a:solidFill>
                <a:latin typeface="Arial"/>
                <a:cs typeface="Arial"/>
              </a:rPr>
              <a:t> </a:t>
            </a:r>
            <a:r>
              <a:rPr lang="en-US" kern="0" dirty="0" err="1" smtClean="0">
                <a:solidFill>
                  <a:srgbClr val="000000"/>
                </a:solidFill>
                <a:latin typeface="Arial"/>
                <a:cs typeface="Arial"/>
              </a:rPr>
              <a:t>nguồn</a:t>
            </a:r>
            <a:r>
              <a:rPr lang="en-US" kern="0" dirty="0" smtClean="0">
                <a:solidFill>
                  <a:srgbClr val="000000"/>
                </a:solidFill>
                <a:latin typeface="Arial"/>
                <a:cs typeface="Arial"/>
              </a:rPr>
              <a:t> </a:t>
            </a:r>
            <a:r>
              <a:rPr lang="en-US" kern="0" dirty="0" err="1" smtClean="0">
                <a:solidFill>
                  <a:srgbClr val="000000"/>
                </a:solidFill>
                <a:latin typeface="Arial"/>
                <a:cs typeface="Arial"/>
              </a:rPr>
              <a:t>của</a:t>
            </a:r>
            <a:r>
              <a:rPr lang="en-US" kern="0" dirty="0" smtClean="0">
                <a:solidFill>
                  <a:srgbClr val="000000"/>
                </a:solidFill>
                <a:latin typeface="Arial"/>
                <a:cs typeface="Arial"/>
              </a:rPr>
              <a:t> 1 </a:t>
            </a:r>
            <a:r>
              <a:rPr lang="en-US" kern="0" dirty="0" err="1" smtClean="0">
                <a:solidFill>
                  <a:srgbClr val="000000"/>
                </a:solidFill>
                <a:latin typeface="Arial"/>
                <a:cs typeface="Arial"/>
              </a:rPr>
              <a:t>lệnh</a:t>
            </a:r>
            <a:r>
              <a:rPr lang="en-US" kern="0" dirty="0" smtClean="0">
                <a:solidFill>
                  <a:srgbClr val="000000"/>
                </a:solidFill>
                <a:latin typeface="Arial"/>
                <a:cs typeface="Arial"/>
              </a:rPr>
              <a:t> </a:t>
            </a:r>
            <a:r>
              <a:rPr lang="en-US" kern="0" dirty="0" err="1" smtClean="0">
                <a:solidFill>
                  <a:srgbClr val="000000"/>
                </a:solidFill>
                <a:latin typeface="Arial"/>
                <a:cs typeface="Arial"/>
              </a:rPr>
              <a:t>được</a:t>
            </a:r>
            <a:r>
              <a:rPr lang="en-US" kern="0" dirty="0" smtClean="0">
                <a:solidFill>
                  <a:srgbClr val="000000"/>
                </a:solidFill>
                <a:latin typeface="Arial"/>
                <a:cs typeface="Arial"/>
              </a:rPr>
              <a:t> </a:t>
            </a:r>
            <a:r>
              <a:rPr lang="en-US" kern="0" dirty="0" err="1" smtClean="0">
                <a:solidFill>
                  <a:srgbClr val="000000"/>
                </a:solidFill>
                <a:latin typeface="Arial"/>
                <a:cs typeface="Arial"/>
              </a:rPr>
              <a:t>tạo</a:t>
            </a:r>
            <a:r>
              <a:rPr lang="en-US" kern="0" dirty="0" smtClean="0">
                <a:solidFill>
                  <a:srgbClr val="000000"/>
                </a:solidFill>
                <a:latin typeface="Arial"/>
                <a:cs typeface="Arial"/>
              </a:rPr>
              <a:t> </a:t>
            </a:r>
            <a:r>
              <a:rPr lang="en-US" kern="0" dirty="0" err="1" smtClean="0">
                <a:solidFill>
                  <a:srgbClr val="000000"/>
                </a:solidFill>
                <a:latin typeface="Arial"/>
                <a:cs typeface="Arial"/>
              </a:rPr>
              <a:t>ra</a:t>
            </a:r>
            <a:r>
              <a:rPr lang="en-US" kern="0" dirty="0" smtClean="0">
                <a:solidFill>
                  <a:srgbClr val="000000"/>
                </a:solidFill>
                <a:latin typeface="Arial"/>
                <a:cs typeface="Arial"/>
              </a:rPr>
              <a:t> </a:t>
            </a:r>
            <a:r>
              <a:rPr lang="en-US" kern="0" dirty="0" err="1" smtClean="0">
                <a:solidFill>
                  <a:srgbClr val="000000"/>
                </a:solidFill>
                <a:latin typeface="Arial"/>
                <a:cs typeface="Arial"/>
              </a:rPr>
              <a:t>bởi</a:t>
            </a:r>
            <a:r>
              <a:rPr lang="en-US" kern="0" dirty="0" smtClean="0">
                <a:solidFill>
                  <a:srgbClr val="000000"/>
                </a:solidFill>
                <a:latin typeface="Arial"/>
                <a:cs typeface="Arial"/>
              </a:rPr>
              <a:t> </a:t>
            </a:r>
            <a:r>
              <a:rPr lang="en-US" kern="0" dirty="0" err="1" smtClean="0">
                <a:solidFill>
                  <a:srgbClr val="000000"/>
                </a:solidFill>
                <a:latin typeface="Arial"/>
                <a:cs typeface="Arial"/>
              </a:rPr>
              <a:t>lệnh</a:t>
            </a:r>
            <a:r>
              <a:rPr lang="en-US" kern="0" dirty="0" smtClean="0">
                <a:solidFill>
                  <a:srgbClr val="000000"/>
                </a:solidFill>
                <a:latin typeface="Arial"/>
                <a:cs typeface="Arial"/>
              </a:rPr>
              <a:t> </a:t>
            </a:r>
            <a:r>
              <a:rPr lang="en-US" kern="0" dirty="0" err="1" smtClean="0">
                <a:solidFill>
                  <a:srgbClr val="000000"/>
                </a:solidFill>
                <a:latin typeface="Arial"/>
                <a:cs typeface="Arial"/>
              </a:rPr>
              <a:t>phía</a:t>
            </a:r>
            <a:r>
              <a:rPr lang="en-US" kern="0" dirty="0" smtClean="0">
                <a:solidFill>
                  <a:srgbClr val="000000"/>
                </a:solidFill>
                <a:latin typeface="Arial"/>
                <a:cs typeface="Arial"/>
              </a:rPr>
              <a:t> </a:t>
            </a:r>
            <a:r>
              <a:rPr lang="en-US" kern="0" dirty="0" err="1" smtClean="0">
                <a:solidFill>
                  <a:srgbClr val="000000"/>
                </a:solidFill>
                <a:latin typeface="Arial"/>
                <a:cs typeface="Arial"/>
              </a:rPr>
              <a:t>trước</a:t>
            </a:r>
            <a:r>
              <a:rPr lang="en-US" kern="0" dirty="0" smtClean="0">
                <a:solidFill>
                  <a:srgbClr val="000000"/>
                </a:solidFill>
                <a:latin typeface="Arial"/>
                <a:cs typeface="Arial"/>
              </a:rPr>
              <a:t> </a:t>
            </a:r>
            <a:r>
              <a:rPr lang="en-US" kern="0" dirty="0" err="1" smtClean="0">
                <a:solidFill>
                  <a:srgbClr val="000000"/>
                </a:solidFill>
                <a:latin typeface="Arial"/>
                <a:cs typeface="Arial"/>
              </a:rPr>
              <a:t>vẫn</a:t>
            </a:r>
            <a:r>
              <a:rPr lang="en-US" kern="0" dirty="0" smtClean="0">
                <a:solidFill>
                  <a:srgbClr val="000000"/>
                </a:solidFill>
                <a:latin typeface="Arial"/>
                <a:cs typeface="Arial"/>
              </a:rPr>
              <a:t> </a:t>
            </a:r>
            <a:r>
              <a:rPr lang="en-US" kern="0" dirty="0" err="1" smtClean="0">
                <a:solidFill>
                  <a:srgbClr val="000000"/>
                </a:solidFill>
                <a:latin typeface="Arial"/>
                <a:cs typeface="Arial"/>
              </a:rPr>
              <a:t>đang</a:t>
            </a:r>
            <a:r>
              <a:rPr lang="en-US" kern="0" dirty="0" smtClean="0">
                <a:solidFill>
                  <a:srgbClr val="000000"/>
                </a:solidFill>
                <a:latin typeface="Arial"/>
                <a:cs typeface="Arial"/>
              </a:rPr>
              <a:t> </a:t>
            </a:r>
            <a:r>
              <a:rPr lang="en-US" kern="0" dirty="0" err="1" smtClean="0">
                <a:solidFill>
                  <a:srgbClr val="000000"/>
                </a:solidFill>
                <a:latin typeface="Arial"/>
                <a:cs typeface="Arial"/>
              </a:rPr>
              <a:t>nằm</a:t>
            </a:r>
            <a:r>
              <a:rPr lang="en-US" kern="0" dirty="0" smtClean="0">
                <a:solidFill>
                  <a:srgbClr val="000000"/>
                </a:solidFill>
                <a:latin typeface="Arial"/>
                <a:cs typeface="Arial"/>
              </a:rPr>
              <a:t> trong pipeline</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284163" indent="-246063">
              <a:spcBef>
                <a:spcPct val="30000"/>
              </a:spcBef>
              <a:buClr>
                <a:srgbClr val="FC0128"/>
              </a:buClr>
              <a:buSzPct val="75000"/>
              <a:buFont typeface="Wingdings" pitchFamily="2" charset="2"/>
              <a:buChar char="q"/>
              <a:defRPr/>
            </a:pPr>
            <a:r>
              <a:rPr kumimoji="0" lang="en-US" b="1" i="0" u="none" strike="noStrike" kern="0" cap="none" spc="0" normalizeH="0" baseline="0" noProof="0" dirty="0" err="1" smtClean="0">
                <a:ln>
                  <a:noFill/>
                </a:ln>
                <a:solidFill>
                  <a:srgbClr val="FC0128"/>
                </a:solidFill>
                <a:effectLst/>
                <a:uLnTx/>
                <a:uFillTx/>
                <a:latin typeface="Arial"/>
                <a:cs typeface="Arial"/>
              </a:rPr>
              <a:t>Xung</a:t>
            </a:r>
            <a:r>
              <a:rPr kumimoji="0" lang="en-US" b="1" i="0" u="none" strike="noStrike" kern="0" cap="none" spc="0" normalizeH="0" baseline="0" noProof="0" dirty="0" smtClean="0">
                <a:ln>
                  <a:noFill/>
                </a:ln>
                <a:solidFill>
                  <a:srgbClr val="FC0128"/>
                </a:solidFill>
                <a:effectLst/>
                <a:uLnTx/>
                <a:uFillTx/>
                <a:latin typeface="Arial"/>
                <a:cs typeface="Arial"/>
              </a:rPr>
              <a:t> </a:t>
            </a:r>
            <a:r>
              <a:rPr kumimoji="0" lang="en-US" b="1" i="0" u="none" strike="noStrike" kern="0" cap="none" spc="0" normalizeH="0" baseline="0" noProof="0" dirty="0" err="1" smtClean="0">
                <a:ln>
                  <a:noFill/>
                </a:ln>
                <a:solidFill>
                  <a:srgbClr val="FC0128"/>
                </a:solidFill>
                <a:effectLst/>
                <a:uLnTx/>
                <a:uFillTx/>
                <a:latin typeface="Arial"/>
                <a:cs typeface="Arial"/>
              </a:rPr>
              <a:t>đột</a:t>
            </a:r>
            <a:r>
              <a:rPr kumimoji="0" lang="en-US" b="1" i="0" u="none" strike="noStrike" kern="0" cap="none" spc="0" normalizeH="0" noProof="0" dirty="0" smtClean="0">
                <a:ln>
                  <a:noFill/>
                </a:ln>
                <a:solidFill>
                  <a:srgbClr val="FC0128"/>
                </a:solidFill>
                <a:effectLst/>
                <a:uLnTx/>
                <a:uFillTx/>
                <a:latin typeface="Arial"/>
                <a:cs typeface="Arial"/>
              </a:rPr>
              <a:t> </a:t>
            </a:r>
            <a:r>
              <a:rPr kumimoji="0" lang="en-US" b="1" i="0" u="none" strike="noStrike" kern="0" cap="none" spc="0" normalizeH="0" noProof="0" dirty="0" err="1" smtClean="0">
                <a:ln>
                  <a:noFill/>
                </a:ln>
                <a:solidFill>
                  <a:srgbClr val="FC0128"/>
                </a:solidFill>
                <a:effectLst/>
                <a:uLnTx/>
                <a:uFillTx/>
                <a:latin typeface="Arial"/>
                <a:cs typeface="Arial"/>
              </a:rPr>
              <a:t>điều</a:t>
            </a:r>
            <a:r>
              <a:rPr kumimoji="0" lang="en-US" b="1" i="0" u="none" strike="noStrike" kern="0" cap="none" spc="0" normalizeH="0" noProof="0" dirty="0" smtClean="0">
                <a:ln>
                  <a:noFill/>
                </a:ln>
                <a:solidFill>
                  <a:srgbClr val="FC0128"/>
                </a:solidFill>
                <a:effectLst/>
                <a:uLnTx/>
                <a:uFillTx/>
                <a:latin typeface="Arial"/>
                <a:cs typeface="Arial"/>
              </a:rPr>
              <a:t> </a:t>
            </a:r>
            <a:r>
              <a:rPr kumimoji="0" lang="en-US" b="1" i="0" u="none" strike="noStrike" kern="0" cap="none" spc="0" normalizeH="0" noProof="0" dirty="0" err="1" smtClean="0">
                <a:ln>
                  <a:noFill/>
                </a:ln>
                <a:solidFill>
                  <a:srgbClr val="FC0128"/>
                </a:solidFill>
                <a:effectLst/>
                <a:uLnTx/>
                <a:uFillTx/>
                <a:latin typeface="Arial"/>
                <a:cs typeface="Arial"/>
              </a:rPr>
              <a:t>khiển</a:t>
            </a:r>
            <a:r>
              <a:rPr kumimoji="0" lang="en-US" b="1"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yêu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cầu</a:t>
            </a:r>
            <a:r>
              <a:rPr kumimoji="0" lang="en-US" b="0" i="0" u="none" strike="noStrike" kern="0" cap="none" spc="0" normalizeH="0" noProof="0" dirty="0" smtClean="0">
                <a:ln>
                  <a:noFill/>
                </a:ln>
                <a:solidFill>
                  <a:srgbClr val="000000"/>
                </a:solidFill>
                <a:effectLst/>
                <a:uLnTx/>
                <a:uFillTx/>
                <a:latin typeface="Arial"/>
                <a:cs typeface="Arial"/>
              </a:rPr>
              <a:t> </a:t>
            </a:r>
            <a:r>
              <a:rPr lang="en-US" kern="0" dirty="0" err="1" smtClean="0">
                <a:solidFill>
                  <a:srgbClr val="000000"/>
                </a:solidFill>
                <a:latin typeface="Arial"/>
                <a:cs typeface="Arial"/>
              </a:rPr>
              <a:t>quyết</a:t>
            </a:r>
            <a:r>
              <a:rPr lang="en-US" kern="0" dirty="0" smtClean="0">
                <a:solidFill>
                  <a:srgbClr val="000000"/>
                </a:solidFill>
                <a:latin typeface="Arial"/>
                <a:cs typeface="Arial"/>
              </a:rPr>
              <a:t> </a:t>
            </a:r>
            <a:r>
              <a:rPr lang="en-US" kern="0" dirty="0" err="1" smtClean="0">
                <a:solidFill>
                  <a:srgbClr val="000000"/>
                </a:solidFill>
                <a:latin typeface="Arial"/>
                <a:cs typeface="Arial"/>
              </a:rPr>
              <a:t>định</a:t>
            </a:r>
            <a:r>
              <a:rPr lang="en-US" kern="0" dirty="0" smtClean="0">
                <a:solidFill>
                  <a:srgbClr val="000000"/>
                </a:solidFill>
                <a:latin typeface="Arial"/>
                <a:cs typeface="Arial"/>
              </a:rPr>
              <a:t> </a:t>
            </a:r>
            <a:r>
              <a:rPr lang="en-US" kern="0" dirty="0" err="1" smtClean="0">
                <a:solidFill>
                  <a:srgbClr val="000000"/>
                </a:solidFill>
                <a:latin typeface="Arial"/>
                <a:cs typeface="Arial"/>
              </a:rPr>
              <a:t>điều</a:t>
            </a:r>
            <a:r>
              <a:rPr lang="en-US" kern="0" dirty="0" smtClean="0">
                <a:solidFill>
                  <a:srgbClr val="000000"/>
                </a:solidFill>
                <a:latin typeface="Arial"/>
                <a:cs typeface="Arial"/>
              </a:rPr>
              <a:t> </a:t>
            </a:r>
            <a:r>
              <a:rPr lang="en-US" kern="0" dirty="0" err="1" smtClean="0">
                <a:solidFill>
                  <a:srgbClr val="000000"/>
                </a:solidFill>
                <a:latin typeface="Arial"/>
                <a:cs typeface="Arial"/>
              </a:rPr>
              <a:t>khiển</a:t>
            </a:r>
            <a:r>
              <a:rPr lang="en-US" kern="0" dirty="0" smtClean="0">
                <a:solidFill>
                  <a:srgbClr val="000000"/>
                </a:solidFill>
                <a:latin typeface="Arial"/>
                <a:cs typeface="Arial"/>
              </a:rPr>
              <a:t> </a:t>
            </a:r>
            <a:r>
              <a:rPr lang="en-US" kern="0" dirty="0" err="1" smtClean="0">
                <a:solidFill>
                  <a:srgbClr val="000000"/>
                </a:solidFill>
                <a:latin typeface="Arial"/>
                <a:cs typeface="Arial"/>
              </a:rPr>
              <a:t>dòng</a:t>
            </a:r>
            <a:r>
              <a:rPr lang="en-US" kern="0" dirty="0" smtClean="0">
                <a:solidFill>
                  <a:srgbClr val="000000"/>
                </a:solidFill>
                <a:latin typeface="Arial"/>
                <a:cs typeface="Arial"/>
              </a:rPr>
              <a:t> </a:t>
            </a:r>
            <a:r>
              <a:rPr lang="en-US" kern="0" dirty="0" err="1" smtClean="0">
                <a:solidFill>
                  <a:srgbClr val="000000"/>
                </a:solidFill>
                <a:latin typeface="Arial"/>
                <a:cs typeface="Arial"/>
              </a:rPr>
              <a:t>chương</a:t>
            </a:r>
            <a:r>
              <a:rPr lang="en-US" kern="0" dirty="0" smtClean="0">
                <a:solidFill>
                  <a:srgbClr val="000000"/>
                </a:solidFill>
                <a:latin typeface="Arial"/>
                <a:cs typeface="Arial"/>
              </a:rPr>
              <a:t> </a:t>
            </a:r>
            <a:r>
              <a:rPr lang="en-US" kern="0" dirty="0" err="1" smtClean="0">
                <a:solidFill>
                  <a:srgbClr val="000000"/>
                </a:solidFill>
                <a:latin typeface="Arial"/>
                <a:cs typeface="Arial"/>
              </a:rPr>
              <a:t>trình</a:t>
            </a:r>
            <a:r>
              <a:rPr lang="en-US" kern="0" dirty="0" smtClean="0">
                <a:solidFill>
                  <a:srgbClr val="000000"/>
                </a:solidFill>
                <a:latin typeface="Arial"/>
                <a:cs typeface="Arial"/>
              </a:rPr>
              <a:t> </a:t>
            </a:r>
            <a:r>
              <a:rPr lang="en-US" kern="0" dirty="0" err="1" smtClean="0">
                <a:solidFill>
                  <a:srgbClr val="000000"/>
                </a:solidFill>
                <a:latin typeface="Arial"/>
                <a:cs typeface="Arial"/>
              </a:rPr>
              <a:t>trước</a:t>
            </a:r>
            <a:r>
              <a:rPr lang="en-US" kern="0" dirty="0" smtClean="0">
                <a:solidFill>
                  <a:srgbClr val="000000"/>
                </a:solidFill>
                <a:latin typeface="Arial"/>
                <a:cs typeface="Arial"/>
              </a:rPr>
              <a:t> </a:t>
            </a:r>
            <a:r>
              <a:rPr lang="en-US" kern="0" dirty="0" err="1" smtClean="0">
                <a:solidFill>
                  <a:srgbClr val="000000"/>
                </a:solidFill>
                <a:latin typeface="Arial"/>
                <a:cs typeface="Arial"/>
              </a:rPr>
              <a:t>khi</a:t>
            </a:r>
            <a:r>
              <a:rPr lang="en-US" kern="0" dirty="0" smtClean="0">
                <a:solidFill>
                  <a:srgbClr val="000000"/>
                </a:solidFill>
                <a:latin typeface="Arial"/>
                <a:cs typeface="Arial"/>
              </a:rPr>
              <a:t> </a:t>
            </a:r>
            <a:r>
              <a:rPr lang="en-US" kern="0" dirty="0" err="1" smtClean="0">
                <a:solidFill>
                  <a:srgbClr val="000000"/>
                </a:solidFill>
                <a:latin typeface="Arial"/>
                <a:cs typeface="Arial"/>
              </a:rPr>
              <a:t>điều</a:t>
            </a:r>
            <a:r>
              <a:rPr lang="en-US" kern="0" dirty="0" smtClean="0">
                <a:solidFill>
                  <a:srgbClr val="000000"/>
                </a:solidFill>
                <a:latin typeface="Arial"/>
                <a:cs typeface="Arial"/>
              </a:rPr>
              <a:t> </a:t>
            </a:r>
            <a:r>
              <a:rPr lang="en-US" kern="0" dirty="0" err="1" smtClean="0">
                <a:solidFill>
                  <a:srgbClr val="000000"/>
                </a:solidFill>
                <a:latin typeface="Arial"/>
                <a:cs typeface="Arial"/>
              </a:rPr>
              <a:t>kiện</a:t>
            </a:r>
            <a:r>
              <a:rPr lang="en-US" kern="0" dirty="0" smtClean="0">
                <a:solidFill>
                  <a:srgbClr val="000000"/>
                </a:solidFill>
                <a:latin typeface="Arial"/>
                <a:cs typeface="Arial"/>
              </a:rPr>
              <a:t> </a:t>
            </a:r>
            <a:r>
              <a:rPr lang="en-US" kern="0" dirty="0" err="1" smtClean="0">
                <a:solidFill>
                  <a:srgbClr val="000000"/>
                </a:solidFill>
                <a:latin typeface="Arial"/>
                <a:cs typeface="Arial"/>
              </a:rPr>
              <a:t>rẽ</a:t>
            </a:r>
            <a:r>
              <a:rPr lang="en-US" kern="0" dirty="0" smtClean="0">
                <a:solidFill>
                  <a:srgbClr val="000000"/>
                </a:solidFill>
                <a:latin typeface="Arial"/>
                <a:cs typeface="Arial"/>
              </a:rPr>
              <a:t> </a:t>
            </a:r>
            <a:r>
              <a:rPr lang="en-US" kern="0" dirty="0" err="1" smtClean="0">
                <a:solidFill>
                  <a:srgbClr val="000000"/>
                </a:solidFill>
                <a:latin typeface="Arial"/>
                <a:cs typeface="Arial"/>
              </a:rPr>
              <a:t>nhánh</a:t>
            </a:r>
            <a:r>
              <a:rPr lang="en-US" kern="0" dirty="0" smtClean="0">
                <a:solidFill>
                  <a:srgbClr val="000000"/>
                </a:solidFill>
                <a:latin typeface="Arial"/>
                <a:cs typeface="Arial"/>
              </a:rPr>
              <a:t> </a:t>
            </a:r>
            <a:r>
              <a:rPr lang="en-US" kern="0" dirty="0" err="1" smtClean="0">
                <a:solidFill>
                  <a:srgbClr val="000000"/>
                </a:solidFill>
                <a:latin typeface="Arial"/>
                <a:cs typeface="Arial"/>
              </a:rPr>
              <a:t>và</a:t>
            </a:r>
            <a:r>
              <a:rPr lang="en-US" kern="0" dirty="0" smtClean="0">
                <a:solidFill>
                  <a:srgbClr val="000000"/>
                </a:solidFill>
                <a:latin typeface="Arial"/>
                <a:cs typeface="Arial"/>
              </a:rPr>
              <a:t> </a:t>
            </a:r>
            <a:r>
              <a:rPr lang="en-US" kern="0" dirty="0" err="1" smtClean="0">
                <a:solidFill>
                  <a:srgbClr val="000000"/>
                </a:solidFill>
                <a:latin typeface="Arial"/>
                <a:cs typeface="Arial"/>
              </a:rPr>
              <a:t>giá</a:t>
            </a:r>
            <a:r>
              <a:rPr lang="en-US" kern="0" dirty="0" smtClean="0">
                <a:solidFill>
                  <a:srgbClr val="000000"/>
                </a:solidFill>
                <a:latin typeface="Arial"/>
                <a:cs typeface="Arial"/>
              </a:rPr>
              <a:t> </a:t>
            </a:r>
            <a:r>
              <a:rPr lang="en-US" kern="0" dirty="0" err="1" smtClean="0">
                <a:solidFill>
                  <a:srgbClr val="000000"/>
                </a:solidFill>
                <a:latin typeface="Arial"/>
                <a:cs typeface="Arial"/>
              </a:rPr>
              <a:t>trị</a:t>
            </a:r>
            <a:r>
              <a:rPr lang="en-US" kern="0" dirty="0" smtClean="0">
                <a:solidFill>
                  <a:srgbClr val="000000"/>
                </a:solidFill>
                <a:latin typeface="Arial"/>
                <a:cs typeface="Arial"/>
              </a:rPr>
              <a:t> PC </a:t>
            </a:r>
            <a:r>
              <a:rPr lang="en-US" kern="0" dirty="0" err="1" smtClean="0">
                <a:solidFill>
                  <a:srgbClr val="000000"/>
                </a:solidFill>
                <a:latin typeface="Arial"/>
                <a:cs typeface="Arial"/>
              </a:rPr>
              <a:t>mới</a:t>
            </a:r>
            <a:r>
              <a:rPr lang="en-US" kern="0" dirty="0" smtClean="0">
                <a:solidFill>
                  <a:srgbClr val="000000"/>
                </a:solidFill>
                <a:latin typeface="Arial"/>
                <a:cs typeface="Arial"/>
              </a:rPr>
              <a:t> </a:t>
            </a:r>
            <a:r>
              <a:rPr lang="en-US" kern="0" dirty="0" err="1" smtClean="0">
                <a:solidFill>
                  <a:srgbClr val="000000"/>
                </a:solidFill>
                <a:latin typeface="Arial"/>
                <a:cs typeface="Arial"/>
              </a:rPr>
              <a:t>được</a:t>
            </a:r>
            <a:r>
              <a:rPr lang="en-US" kern="0" dirty="0" smtClean="0">
                <a:solidFill>
                  <a:srgbClr val="000000"/>
                </a:solidFill>
                <a:latin typeface="Arial"/>
                <a:cs typeface="Arial"/>
              </a:rPr>
              <a:t> </a:t>
            </a:r>
            <a:r>
              <a:rPr lang="en-US" kern="0" dirty="0" err="1" smtClean="0">
                <a:solidFill>
                  <a:srgbClr val="000000"/>
                </a:solidFill>
                <a:latin typeface="Arial"/>
                <a:cs typeface="Arial"/>
              </a:rPr>
              <a:t>tính</a:t>
            </a:r>
            <a:r>
              <a:rPr lang="en-US" kern="0" dirty="0" smtClean="0">
                <a:solidFill>
                  <a:srgbClr val="000000"/>
                </a:solidFill>
                <a:latin typeface="Arial"/>
                <a:cs typeface="Arial"/>
              </a:rPr>
              <a:t> </a:t>
            </a:r>
            <a:r>
              <a:rPr lang="en-US" kern="0" dirty="0" err="1" smtClean="0">
                <a:solidFill>
                  <a:srgbClr val="000000"/>
                </a:solidFill>
                <a:latin typeface="Arial"/>
                <a:cs typeface="Arial"/>
              </a:rPr>
              <a:t>toán</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688975" lvl="1" indent="-176213">
              <a:spcBef>
                <a:spcPct val="30000"/>
              </a:spcBef>
              <a:buClr>
                <a:srgbClr val="FC0128"/>
              </a:buClr>
              <a:buSzPct val="100000"/>
              <a:buFont typeface="Wingdings" pitchFamily="2" charset="2"/>
              <a:buChar char="q"/>
              <a:defRPr/>
            </a:pPr>
            <a:r>
              <a:rPr kumimoji="0" lang="en-US" b="0" i="0" u="none" strike="noStrike" kern="0" cap="none" spc="0" normalizeH="0" baseline="0" noProof="0" dirty="0" err="1" smtClean="0">
                <a:ln>
                  <a:noFill/>
                </a:ln>
                <a:solidFill>
                  <a:srgbClr val="000000"/>
                </a:solidFill>
                <a:effectLst/>
                <a:uLnTx/>
                <a:uFillTx/>
                <a:latin typeface="Arial"/>
                <a:cs typeface="Arial"/>
              </a:rPr>
              <a:t>Các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rẽ</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nhánh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nhảy</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và</a:t>
            </a:r>
            <a:r>
              <a:rPr kumimoji="0" lang="en-US" b="0" i="0" u="none" strike="noStrike" kern="0" cap="none" spc="0" normalizeH="0" noProof="0" dirty="0" smtClean="0">
                <a:ln>
                  <a:noFill/>
                </a:ln>
                <a:solidFill>
                  <a:srgbClr val="000000"/>
                </a:solidFill>
                <a:effectLst/>
                <a:uLnTx/>
                <a:uFillTx/>
                <a:latin typeface="Arial"/>
                <a:cs typeface="Arial"/>
              </a:rPr>
              <a:t> </a:t>
            </a:r>
            <a:r>
              <a:rPr lang="en-US" kern="0" noProof="0" dirty="0" err="1" smtClean="0">
                <a:solidFill>
                  <a:srgbClr val="000000"/>
                </a:solidFill>
                <a:latin typeface="Arial"/>
                <a:cs typeface="Arial"/>
              </a:rPr>
              <a:t>ngắt</a:t>
            </a:r>
            <a:endParaRPr lang="en-US" kern="0" noProof="0" dirty="0" smtClean="0">
              <a:solidFill>
                <a:srgbClr val="000000"/>
              </a:solidFill>
              <a:latin typeface="Arial"/>
              <a:cs typeface="Arial"/>
            </a:endParaRPr>
          </a:p>
          <a:p>
            <a:pPr marL="284163" indent="-246063">
              <a:spcBef>
                <a:spcPct val="30000"/>
              </a:spcBef>
              <a:buClr>
                <a:srgbClr val="FC0128"/>
              </a:buClr>
              <a:buSzPct val="75000"/>
              <a:buFont typeface="Wingdings" pitchFamily="2" charset="2"/>
              <a:buChar char="q"/>
            </a:pPr>
            <a:r>
              <a:rPr lang="en-US" b="1" kern="0" dirty="0" err="1">
                <a:solidFill>
                  <a:srgbClr val="FC0128"/>
                </a:solidFill>
                <a:latin typeface="Arial"/>
                <a:cs typeface="Arial"/>
              </a:rPr>
              <a:t>Giải</a:t>
            </a:r>
            <a:r>
              <a:rPr lang="en-US" b="1" kern="0" dirty="0">
                <a:solidFill>
                  <a:srgbClr val="FC0128"/>
                </a:solidFill>
                <a:latin typeface="Arial"/>
                <a:cs typeface="Arial"/>
              </a:rPr>
              <a:t> </a:t>
            </a:r>
            <a:r>
              <a:rPr lang="en-US" b="1" kern="0" dirty="0" err="1">
                <a:solidFill>
                  <a:srgbClr val="FC0128"/>
                </a:solidFill>
                <a:latin typeface="Arial"/>
                <a:cs typeface="Arial"/>
              </a:rPr>
              <a:t>quyết</a:t>
            </a:r>
            <a:r>
              <a:rPr lang="en-US" b="1" kern="0" dirty="0">
                <a:solidFill>
                  <a:srgbClr val="FC0128"/>
                </a:solidFill>
                <a:latin typeface="Arial"/>
                <a:cs typeface="Arial"/>
              </a:rPr>
              <a:t> </a:t>
            </a:r>
            <a:r>
              <a:rPr lang="en-US" b="1" kern="0" dirty="0" err="1">
                <a:solidFill>
                  <a:srgbClr val="FC0128"/>
                </a:solidFill>
                <a:latin typeface="Arial"/>
                <a:cs typeface="Arial"/>
              </a:rPr>
              <a:t>xung</a:t>
            </a:r>
            <a:r>
              <a:rPr lang="en-US" b="1" kern="0" dirty="0">
                <a:solidFill>
                  <a:srgbClr val="FC0128"/>
                </a:solidFill>
                <a:latin typeface="Arial"/>
                <a:cs typeface="Arial"/>
              </a:rPr>
              <a:t> </a:t>
            </a:r>
            <a:r>
              <a:rPr lang="en-US" b="1" kern="0" dirty="0" err="1">
                <a:solidFill>
                  <a:srgbClr val="FC0128"/>
                </a:solidFill>
                <a:latin typeface="Arial"/>
                <a:cs typeface="Arial"/>
              </a:rPr>
              <a:t>đột</a:t>
            </a:r>
            <a:r>
              <a:rPr lang="en-US" b="1" kern="0" dirty="0">
                <a:solidFill>
                  <a:srgbClr val="FC0128"/>
                </a:solidFill>
                <a:latin typeface="Arial"/>
                <a:cs typeface="Arial"/>
              </a:rPr>
              <a:t> </a:t>
            </a:r>
            <a:r>
              <a:rPr lang="en-US" b="1" kern="0" dirty="0" err="1">
                <a:solidFill>
                  <a:srgbClr val="FC0128"/>
                </a:solidFill>
                <a:latin typeface="Arial"/>
                <a:cs typeface="Arial"/>
              </a:rPr>
              <a:t>bằng</a:t>
            </a:r>
            <a:r>
              <a:rPr lang="en-US" b="1" kern="0" dirty="0">
                <a:solidFill>
                  <a:srgbClr val="FC0128"/>
                </a:solidFill>
                <a:latin typeface="Arial"/>
                <a:cs typeface="Arial"/>
              </a:rPr>
              <a:t> </a:t>
            </a:r>
            <a:r>
              <a:rPr lang="en-US" b="1" kern="0" dirty="0" err="1">
                <a:solidFill>
                  <a:srgbClr val="FC0128"/>
                </a:solidFill>
                <a:latin typeface="Arial"/>
                <a:cs typeface="Arial"/>
              </a:rPr>
              <a:t>cách</a:t>
            </a:r>
            <a:r>
              <a:rPr lang="en-US" b="1" kern="0" dirty="0">
                <a:solidFill>
                  <a:srgbClr val="FC0128"/>
                </a:solidFill>
                <a:latin typeface="Arial"/>
                <a:cs typeface="Arial"/>
              </a:rPr>
              <a:t> </a:t>
            </a:r>
            <a:r>
              <a:rPr lang="en-US" b="1" kern="0" dirty="0" err="1">
                <a:solidFill>
                  <a:srgbClr val="FC0128"/>
                </a:solidFill>
                <a:latin typeface="Arial"/>
                <a:cs typeface="Arial"/>
              </a:rPr>
              <a:t>chờ</a:t>
            </a:r>
            <a:r>
              <a:rPr lang="en-US" b="1" kern="0" dirty="0">
                <a:solidFill>
                  <a:srgbClr val="FC0128"/>
                </a:solidFill>
                <a:latin typeface="Arial"/>
                <a:cs typeface="Arial"/>
              </a:rPr>
              <a:t> </a:t>
            </a:r>
            <a:r>
              <a:rPr lang="en-US" b="1" kern="0" dirty="0" err="1">
                <a:solidFill>
                  <a:srgbClr val="FC0128"/>
                </a:solidFill>
                <a:latin typeface="Arial"/>
                <a:cs typeface="Arial"/>
              </a:rPr>
              <a:t>đợi</a:t>
            </a:r>
            <a:endParaRPr lang="en-US" b="1" kern="0" dirty="0">
              <a:solidFill>
                <a:srgbClr val="FC0128"/>
              </a:solidFill>
              <a:latin typeface="Arial"/>
              <a:cs typeface="Arial"/>
            </a:endParaRPr>
          </a:p>
          <a:p>
            <a:pPr marL="688975" lvl="1" indent="-176213">
              <a:spcBef>
                <a:spcPct val="30000"/>
              </a:spcBef>
              <a:buClr>
                <a:srgbClr val="FC0128"/>
              </a:buClr>
              <a:buSzPct val="100000"/>
              <a:buFont typeface="Wingdings" pitchFamily="2" charset="2"/>
              <a:buChar char="q"/>
            </a:pPr>
            <a:r>
              <a:rPr lang="en-US" kern="0" dirty="0" err="1">
                <a:solidFill>
                  <a:srgbClr val="000000"/>
                </a:solidFill>
                <a:latin typeface="Arial"/>
                <a:cs typeface="Arial"/>
              </a:rPr>
              <a:t>Khối</a:t>
            </a:r>
            <a:r>
              <a:rPr lang="en-US" kern="0" dirty="0">
                <a:solidFill>
                  <a:srgbClr val="000000"/>
                </a:solidFill>
                <a:latin typeface="Arial"/>
                <a:cs typeface="Arial"/>
              </a:rPr>
              <a:t> </a:t>
            </a:r>
            <a:r>
              <a:rPr lang="en-US" kern="0" dirty="0" err="1">
                <a:solidFill>
                  <a:srgbClr val="000000"/>
                </a:solidFill>
                <a:latin typeface="Arial"/>
                <a:cs typeface="Arial"/>
              </a:rPr>
              <a:t>điều</a:t>
            </a:r>
            <a:r>
              <a:rPr lang="en-US" kern="0" dirty="0">
                <a:solidFill>
                  <a:srgbClr val="000000"/>
                </a:solidFill>
                <a:latin typeface="Arial"/>
                <a:cs typeface="Arial"/>
              </a:rPr>
              <a:t> </a:t>
            </a:r>
            <a:r>
              <a:rPr lang="en-US" kern="0" dirty="0" err="1">
                <a:solidFill>
                  <a:srgbClr val="000000"/>
                </a:solidFill>
                <a:latin typeface="Arial"/>
                <a:cs typeface="Arial"/>
              </a:rPr>
              <a:t>khiển</a:t>
            </a:r>
            <a:r>
              <a:rPr lang="en-US" kern="0" dirty="0">
                <a:solidFill>
                  <a:srgbClr val="000000"/>
                </a:solidFill>
                <a:latin typeface="Arial"/>
                <a:cs typeface="Arial"/>
              </a:rPr>
              <a:t> pipeline </a:t>
            </a:r>
            <a:r>
              <a:rPr lang="en-US" kern="0" dirty="0" err="1">
                <a:solidFill>
                  <a:srgbClr val="000000"/>
                </a:solidFill>
                <a:latin typeface="Arial"/>
                <a:cs typeface="Arial"/>
              </a:rPr>
              <a:t>cần</a:t>
            </a:r>
            <a:r>
              <a:rPr lang="en-US" kern="0" dirty="0">
                <a:solidFill>
                  <a:srgbClr val="000000"/>
                </a:solidFill>
                <a:latin typeface="Arial"/>
                <a:cs typeface="Arial"/>
              </a:rPr>
              <a:t> </a:t>
            </a:r>
            <a:r>
              <a:rPr lang="en-US" kern="0" dirty="0" err="1">
                <a:solidFill>
                  <a:srgbClr val="000000"/>
                </a:solidFill>
                <a:latin typeface="Arial"/>
                <a:cs typeface="Arial"/>
              </a:rPr>
              <a:t>phát</a:t>
            </a:r>
            <a:r>
              <a:rPr lang="en-US" kern="0" dirty="0">
                <a:solidFill>
                  <a:srgbClr val="000000"/>
                </a:solidFill>
                <a:latin typeface="Arial"/>
                <a:cs typeface="Arial"/>
              </a:rPr>
              <a:t> </a:t>
            </a:r>
            <a:r>
              <a:rPr lang="en-US" kern="0" dirty="0" err="1">
                <a:solidFill>
                  <a:srgbClr val="000000"/>
                </a:solidFill>
                <a:latin typeface="Arial"/>
                <a:cs typeface="Arial"/>
              </a:rPr>
              <a:t>hiện</a:t>
            </a:r>
            <a:r>
              <a:rPr lang="en-US" kern="0" dirty="0">
                <a:solidFill>
                  <a:srgbClr val="000000"/>
                </a:solidFill>
                <a:latin typeface="Arial"/>
                <a:cs typeface="Arial"/>
              </a:rPr>
              <a:t> </a:t>
            </a:r>
            <a:r>
              <a:rPr lang="en-US" kern="0" dirty="0" err="1">
                <a:solidFill>
                  <a:srgbClr val="000000"/>
                </a:solidFill>
                <a:latin typeface="Arial"/>
                <a:cs typeface="Arial"/>
              </a:rPr>
              <a:t>xung</a:t>
            </a:r>
            <a:r>
              <a:rPr lang="en-US" kern="0" dirty="0">
                <a:solidFill>
                  <a:srgbClr val="000000"/>
                </a:solidFill>
                <a:latin typeface="Arial"/>
                <a:cs typeface="Arial"/>
              </a:rPr>
              <a:t> </a:t>
            </a:r>
            <a:r>
              <a:rPr lang="en-US" kern="0" dirty="0" err="1">
                <a:solidFill>
                  <a:srgbClr val="000000"/>
                </a:solidFill>
                <a:latin typeface="Arial"/>
                <a:cs typeface="Arial"/>
              </a:rPr>
              <a:t>đột</a:t>
            </a:r>
            <a:endParaRPr lang="en-US" kern="0" dirty="0">
              <a:solidFill>
                <a:srgbClr val="000000"/>
              </a:solidFill>
              <a:latin typeface="Arial"/>
              <a:cs typeface="Arial"/>
            </a:endParaRPr>
          </a:p>
          <a:p>
            <a:pPr marL="688975" lvl="1" indent="-176213">
              <a:spcBef>
                <a:spcPct val="30000"/>
              </a:spcBef>
              <a:buClr>
                <a:srgbClr val="FC0128"/>
              </a:buClr>
              <a:buSzPct val="100000"/>
              <a:buFont typeface="Wingdings" pitchFamily="2" charset="2"/>
              <a:buChar char="q"/>
            </a:pPr>
            <a:r>
              <a:rPr lang="en-US" kern="0" dirty="0" err="1">
                <a:solidFill>
                  <a:srgbClr val="000000"/>
                </a:solidFill>
                <a:latin typeface="Arial"/>
                <a:cs typeface="Arial"/>
              </a:rPr>
              <a:t>Và</a:t>
            </a:r>
            <a:r>
              <a:rPr lang="en-US" kern="0" dirty="0">
                <a:solidFill>
                  <a:srgbClr val="000000"/>
                </a:solidFill>
                <a:latin typeface="Arial"/>
                <a:cs typeface="Arial"/>
              </a:rPr>
              <a:t> </a:t>
            </a:r>
            <a:r>
              <a:rPr lang="en-US" kern="0" dirty="0" err="1">
                <a:solidFill>
                  <a:srgbClr val="000000"/>
                </a:solidFill>
                <a:latin typeface="Arial"/>
                <a:cs typeface="Arial"/>
              </a:rPr>
              <a:t>hành</a:t>
            </a:r>
            <a:r>
              <a:rPr lang="en-US" kern="0" dirty="0">
                <a:solidFill>
                  <a:srgbClr val="000000"/>
                </a:solidFill>
                <a:latin typeface="Arial"/>
                <a:cs typeface="Arial"/>
              </a:rPr>
              <a:t> </a:t>
            </a:r>
            <a:r>
              <a:rPr lang="en-US" kern="0" dirty="0" err="1">
                <a:solidFill>
                  <a:srgbClr val="000000"/>
                </a:solidFill>
                <a:latin typeface="Arial"/>
                <a:cs typeface="Arial"/>
              </a:rPr>
              <a:t>động</a:t>
            </a:r>
            <a:r>
              <a:rPr lang="en-US" kern="0" dirty="0">
                <a:solidFill>
                  <a:srgbClr val="000000"/>
                </a:solidFill>
                <a:latin typeface="Arial"/>
                <a:cs typeface="Arial"/>
              </a:rPr>
              <a:t> </a:t>
            </a:r>
            <a:r>
              <a:rPr lang="en-US" kern="0" dirty="0" err="1">
                <a:solidFill>
                  <a:srgbClr val="000000"/>
                </a:solidFill>
                <a:latin typeface="Arial"/>
                <a:cs typeface="Arial"/>
              </a:rPr>
              <a:t>để</a:t>
            </a:r>
            <a:r>
              <a:rPr lang="en-US" kern="0" dirty="0">
                <a:solidFill>
                  <a:srgbClr val="000000"/>
                </a:solidFill>
                <a:latin typeface="Arial"/>
                <a:cs typeface="Arial"/>
              </a:rPr>
              <a:t> </a:t>
            </a:r>
            <a:r>
              <a:rPr lang="en-US" kern="0" dirty="0" err="1">
                <a:solidFill>
                  <a:srgbClr val="000000"/>
                </a:solidFill>
                <a:latin typeface="Arial"/>
                <a:cs typeface="Arial"/>
              </a:rPr>
              <a:t>giải</a:t>
            </a:r>
            <a:r>
              <a:rPr lang="en-US" kern="0" dirty="0">
                <a:solidFill>
                  <a:srgbClr val="000000"/>
                </a:solidFill>
                <a:latin typeface="Arial"/>
                <a:cs typeface="Arial"/>
              </a:rPr>
              <a:t> </a:t>
            </a:r>
            <a:r>
              <a:rPr lang="en-US" kern="0" dirty="0" err="1">
                <a:solidFill>
                  <a:srgbClr val="000000"/>
                </a:solidFill>
                <a:latin typeface="Arial"/>
                <a:cs typeface="Arial"/>
              </a:rPr>
              <a:t>quyết</a:t>
            </a:r>
            <a:r>
              <a:rPr lang="en-US" kern="0" dirty="0">
                <a:solidFill>
                  <a:srgbClr val="000000"/>
                </a:solidFill>
                <a:latin typeface="Arial"/>
                <a:cs typeface="Arial"/>
              </a:rPr>
              <a:t> </a:t>
            </a:r>
            <a:r>
              <a:rPr lang="en-US" kern="0" dirty="0" err="1">
                <a:solidFill>
                  <a:srgbClr val="000000"/>
                </a:solidFill>
                <a:latin typeface="Arial"/>
                <a:cs typeface="Arial"/>
              </a:rPr>
              <a:t>xung</a:t>
            </a:r>
            <a:r>
              <a:rPr lang="en-US" kern="0" dirty="0">
                <a:solidFill>
                  <a:srgbClr val="000000"/>
                </a:solidFill>
                <a:latin typeface="Arial"/>
                <a:cs typeface="Arial"/>
              </a:rPr>
              <a:t> </a:t>
            </a:r>
            <a:r>
              <a:rPr lang="en-US" kern="0" dirty="0" err="1">
                <a:solidFill>
                  <a:srgbClr val="000000"/>
                </a:solidFill>
                <a:latin typeface="Arial"/>
                <a:cs typeface="Arial"/>
              </a:rPr>
              <a:t>đột</a:t>
            </a:r>
            <a:endParaRPr lang="en-US" kern="0" dirty="0">
              <a:solidFill>
                <a:srgbClr val="000000"/>
              </a:solidFill>
              <a:latin typeface="Arial"/>
              <a:cs typeface="Arial"/>
            </a:endParaRPr>
          </a:p>
          <a:p>
            <a:pPr marL="512762" lvl="1">
              <a:spcBef>
                <a:spcPct val="30000"/>
              </a:spcBef>
              <a:buClr>
                <a:srgbClr val="FC0128"/>
              </a:buClr>
              <a:buSzPct val="100000"/>
              <a:defRPr/>
            </a:pPr>
            <a:endParaRPr kumimoji="0" lang="en-US" b="0" i="0" u="none" strike="noStrike" kern="0" cap="none" spc="0" normalizeH="0" baseline="0" dirty="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2431510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normAutofit fontScale="90000"/>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đơn</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cấu</a:t>
            </a:r>
            <a:r>
              <a:rPr lang="en-US" b="1" dirty="0" smtClean="0">
                <a:latin typeface="Arial"/>
                <a:cs typeface="Arial"/>
              </a:rPr>
              <a:t> </a:t>
            </a:r>
            <a:r>
              <a:rPr lang="en-US" b="1" dirty="0" err="1" smtClean="0">
                <a:latin typeface="Arial"/>
                <a:cs typeface="Arial"/>
              </a:rPr>
              <a:t>trúc</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42</a:t>
            </a:fld>
            <a:endParaRPr lang="en-US" dirty="0"/>
          </a:p>
        </p:txBody>
      </p:sp>
      <p:sp>
        <p:nvSpPr>
          <p:cNvPr id="198" name="Rectangle 2"/>
          <p:cNvSpPr>
            <a:spLocks noChangeArrowheads="1"/>
          </p:cNvSpPr>
          <p:nvPr/>
        </p:nvSpPr>
        <p:spPr bwMode="auto">
          <a:xfrm>
            <a:off x="4038600" y="4114800"/>
            <a:ext cx="533400" cy="457200"/>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Rectangle 3"/>
          <p:cNvSpPr>
            <a:spLocks noChangeArrowheads="1"/>
          </p:cNvSpPr>
          <p:nvPr/>
        </p:nvSpPr>
        <p:spPr bwMode="auto">
          <a:xfrm>
            <a:off x="4038600" y="1600200"/>
            <a:ext cx="533400" cy="457200"/>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Rectangle 4"/>
          <p:cNvSpPr>
            <a:spLocks noChangeArrowheads="1"/>
          </p:cNvSpPr>
          <p:nvPr/>
        </p:nvSpPr>
        <p:spPr bwMode="auto">
          <a:xfrm>
            <a:off x="252413" y="16779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201" name="Line 5"/>
          <p:cNvSpPr>
            <a:spLocks noChangeShapeType="1"/>
          </p:cNvSpPr>
          <p:nvPr/>
        </p:nvSpPr>
        <p:spPr bwMode="auto">
          <a:xfrm>
            <a:off x="1371600" y="10668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Rectangle 6"/>
          <p:cNvSpPr>
            <a:spLocks noChangeArrowheads="1"/>
          </p:cNvSpPr>
          <p:nvPr/>
        </p:nvSpPr>
        <p:spPr bwMode="auto">
          <a:xfrm>
            <a:off x="3505200" y="609600"/>
            <a:ext cx="2124075" cy="363538"/>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Time (clock cycles)</a:t>
            </a:r>
          </a:p>
        </p:txBody>
      </p:sp>
      <p:sp>
        <p:nvSpPr>
          <p:cNvPr id="203" name="Rectangle 7"/>
          <p:cNvSpPr>
            <a:spLocks noChangeArrowheads="1"/>
          </p:cNvSpPr>
          <p:nvPr/>
        </p:nvSpPr>
        <p:spPr bwMode="auto">
          <a:xfrm>
            <a:off x="685800" y="1524000"/>
            <a:ext cx="546100"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lw</a:t>
            </a:r>
          </a:p>
        </p:txBody>
      </p:sp>
      <p:sp>
        <p:nvSpPr>
          <p:cNvPr id="204" name="Rectangle 8"/>
          <p:cNvSpPr>
            <a:spLocks noChangeArrowheads="1"/>
          </p:cNvSpPr>
          <p:nvPr/>
        </p:nvSpPr>
        <p:spPr bwMode="auto">
          <a:xfrm>
            <a:off x="685800" y="2362200"/>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1</a:t>
            </a:r>
          </a:p>
        </p:txBody>
      </p:sp>
      <p:sp>
        <p:nvSpPr>
          <p:cNvPr id="205" name="Rectangle 9"/>
          <p:cNvSpPr>
            <a:spLocks noChangeArrowheads="1"/>
          </p:cNvSpPr>
          <p:nvPr/>
        </p:nvSpPr>
        <p:spPr bwMode="auto">
          <a:xfrm>
            <a:off x="685800" y="3243263"/>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2</a:t>
            </a:r>
          </a:p>
        </p:txBody>
      </p:sp>
      <p:sp>
        <p:nvSpPr>
          <p:cNvPr id="206" name="Rectangle 10"/>
          <p:cNvSpPr>
            <a:spLocks noChangeArrowheads="1"/>
          </p:cNvSpPr>
          <p:nvPr/>
        </p:nvSpPr>
        <p:spPr bwMode="auto">
          <a:xfrm>
            <a:off x="685800" y="4953000"/>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4</a:t>
            </a:r>
          </a:p>
        </p:txBody>
      </p:sp>
      <p:sp>
        <p:nvSpPr>
          <p:cNvPr id="207" name="Line 11"/>
          <p:cNvSpPr>
            <a:spLocks noChangeShapeType="1"/>
          </p:cNvSpPr>
          <p:nvPr/>
        </p:nvSpPr>
        <p:spPr bwMode="auto">
          <a:xfrm>
            <a:off x="25527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12"/>
          <p:cNvSpPr>
            <a:spLocks noChangeShapeType="1"/>
          </p:cNvSpPr>
          <p:nvPr/>
        </p:nvSpPr>
        <p:spPr bwMode="auto">
          <a:xfrm>
            <a:off x="32385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13"/>
          <p:cNvSpPr>
            <a:spLocks noChangeShapeType="1"/>
          </p:cNvSpPr>
          <p:nvPr/>
        </p:nvSpPr>
        <p:spPr bwMode="auto">
          <a:xfrm>
            <a:off x="39243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14"/>
          <p:cNvSpPr>
            <a:spLocks noChangeShapeType="1"/>
          </p:cNvSpPr>
          <p:nvPr/>
        </p:nvSpPr>
        <p:spPr bwMode="auto">
          <a:xfrm>
            <a:off x="46101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15"/>
          <p:cNvSpPr>
            <a:spLocks noChangeShapeType="1"/>
          </p:cNvSpPr>
          <p:nvPr/>
        </p:nvSpPr>
        <p:spPr bwMode="auto">
          <a:xfrm>
            <a:off x="52959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Line 16"/>
          <p:cNvSpPr>
            <a:spLocks noChangeShapeType="1"/>
          </p:cNvSpPr>
          <p:nvPr/>
        </p:nvSpPr>
        <p:spPr bwMode="auto">
          <a:xfrm>
            <a:off x="59817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Line 17"/>
          <p:cNvSpPr>
            <a:spLocks noChangeShapeType="1"/>
          </p:cNvSpPr>
          <p:nvPr/>
        </p:nvSpPr>
        <p:spPr bwMode="auto">
          <a:xfrm>
            <a:off x="66675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Line 18"/>
          <p:cNvSpPr>
            <a:spLocks noChangeShapeType="1"/>
          </p:cNvSpPr>
          <p:nvPr/>
        </p:nvSpPr>
        <p:spPr bwMode="auto">
          <a:xfrm>
            <a:off x="73533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Rectangle 19"/>
          <p:cNvSpPr>
            <a:spLocks noChangeArrowheads="1"/>
          </p:cNvSpPr>
          <p:nvPr/>
        </p:nvSpPr>
        <p:spPr bwMode="auto">
          <a:xfrm>
            <a:off x="685800" y="4081463"/>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3</a:t>
            </a:r>
          </a:p>
        </p:txBody>
      </p:sp>
      <p:sp>
        <p:nvSpPr>
          <p:cNvPr id="216" name="Line 20"/>
          <p:cNvSpPr>
            <a:spLocks noChangeShapeType="1"/>
          </p:cNvSpPr>
          <p:nvPr/>
        </p:nvSpPr>
        <p:spPr bwMode="auto">
          <a:xfrm>
            <a:off x="609600" y="1600200"/>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7" name="Group 21"/>
          <p:cNvGrpSpPr>
            <a:grpSpLocks/>
          </p:cNvGrpSpPr>
          <p:nvPr/>
        </p:nvGrpSpPr>
        <p:grpSpPr bwMode="auto">
          <a:xfrm>
            <a:off x="1863725" y="1447800"/>
            <a:ext cx="3473450" cy="838200"/>
            <a:chOff x="1488" y="1152"/>
            <a:chExt cx="2188" cy="528"/>
          </a:xfrm>
        </p:grpSpPr>
        <p:grpSp>
          <p:nvGrpSpPr>
            <p:cNvPr id="218" name="Group 22"/>
            <p:cNvGrpSpPr>
              <a:grpSpLocks/>
            </p:cNvGrpSpPr>
            <p:nvPr/>
          </p:nvGrpSpPr>
          <p:grpSpPr bwMode="auto">
            <a:xfrm>
              <a:off x="2487" y="1152"/>
              <a:ext cx="223" cy="481"/>
              <a:chOff x="2207" y="1413"/>
              <a:chExt cx="223" cy="481"/>
            </a:xfrm>
          </p:grpSpPr>
          <p:sp>
            <p:nvSpPr>
              <p:cNvPr id="248" name="Freeform 2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Rectangle 2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9" name="Group 25"/>
            <p:cNvGrpSpPr>
              <a:grpSpLocks/>
            </p:cNvGrpSpPr>
            <p:nvPr/>
          </p:nvGrpSpPr>
          <p:grpSpPr bwMode="auto">
            <a:xfrm>
              <a:off x="1488" y="1248"/>
              <a:ext cx="423" cy="289"/>
              <a:chOff x="1208" y="1509"/>
              <a:chExt cx="423" cy="289"/>
            </a:xfrm>
          </p:grpSpPr>
          <p:sp>
            <p:nvSpPr>
              <p:cNvPr id="244" name="Rectangle 26"/>
              <p:cNvSpPr>
                <a:spLocks noChangeArrowheads="1"/>
              </p:cNvSpPr>
              <p:nvPr/>
            </p:nvSpPr>
            <p:spPr bwMode="auto">
              <a:xfrm>
                <a:off x="1208" y="1511"/>
                <a:ext cx="406"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245" name="Group 27"/>
              <p:cNvGrpSpPr>
                <a:grpSpLocks/>
              </p:cNvGrpSpPr>
              <p:nvPr/>
            </p:nvGrpSpPr>
            <p:grpSpPr bwMode="auto">
              <a:xfrm>
                <a:off x="1291" y="1509"/>
                <a:ext cx="340" cy="289"/>
                <a:chOff x="1291" y="1509"/>
                <a:chExt cx="340" cy="289"/>
              </a:xfrm>
            </p:grpSpPr>
            <p:sp>
              <p:nvSpPr>
                <p:cNvPr id="246" name="Freeform 2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2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20" name="Rectangle 3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1" name="Group 31"/>
            <p:cNvGrpSpPr>
              <a:grpSpLocks/>
            </p:cNvGrpSpPr>
            <p:nvPr/>
          </p:nvGrpSpPr>
          <p:grpSpPr bwMode="auto">
            <a:xfrm>
              <a:off x="2031" y="1248"/>
              <a:ext cx="296" cy="289"/>
              <a:chOff x="1751" y="1509"/>
              <a:chExt cx="296" cy="289"/>
            </a:xfrm>
          </p:grpSpPr>
          <p:sp>
            <p:nvSpPr>
              <p:cNvPr id="242" name="Freeform 3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3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2" name="Line 3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3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3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Rectangle 37"/>
            <p:cNvSpPr>
              <a:spLocks noChangeArrowheads="1"/>
            </p:cNvSpPr>
            <p:nvPr/>
          </p:nvSpPr>
          <p:spPr bwMode="auto">
            <a:xfrm>
              <a:off x="2829" y="1250"/>
              <a:ext cx="40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226" name="Group 38"/>
            <p:cNvGrpSpPr>
              <a:grpSpLocks/>
            </p:cNvGrpSpPr>
            <p:nvPr/>
          </p:nvGrpSpPr>
          <p:grpSpPr bwMode="auto">
            <a:xfrm>
              <a:off x="2880" y="1248"/>
              <a:ext cx="325" cy="289"/>
              <a:chOff x="2600" y="1509"/>
              <a:chExt cx="325" cy="289"/>
            </a:xfrm>
          </p:grpSpPr>
          <p:sp>
            <p:nvSpPr>
              <p:cNvPr id="240" name="Freeform 3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4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7" name="Rectangle 4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8" name="Group 42"/>
            <p:cNvGrpSpPr>
              <a:grpSpLocks/>
            </p:cNvGrpSpPr>
            <p:nvPr/>
          </p:nvGrpSpPr>
          <p:grpSpPr bwMode="auto">
            <a:xfrm>
              <a:off x="3348" y="1248"/>
              <a:ext cx="284" cy="289"/>
              <a:chOff x="3068" y="1509"/>
              <a:chExt cx="284" cy="289"/>
            </a:xfrm>
          </p:grpSpPr>
          <p:sp>
            <p:nvSpPr>
              <p:cNvPr id="238" name="Freeform 4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Freeform 4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9" name="Line 4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4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4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Line 4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Line 4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Line 5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Line 5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Line 5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Line 5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0" name="Group 54"/>
          <p:cNvGrpSpPr>
            <a:grpSpLocks/>
          </p:cNvGrpSpPr>
          <p:nvPr/>
        </p:nvGrpSpPr>
        <p:grpSpPr bwMode="auto">
          <a:xfrm>
            <a:off x="2549525" y="2286000"/>
            <a:ext cx="3473450" cy="838200"/>
            <a:chOff x="1488" y="1152"/>
            <a:chExt cx="2188" cy="528"/>
          </a:xfrm>
        </p:grpSpPr>
        <p:grpSp>
          <p:nvGrpSpPr>
            <p:cNvPr id="251" name="Group 55"/>
            <p:cNvGrpSpPr>
              <a:grpSpLocks/>
            </p:cNvGrpSpPr>
            <p:nvPr/>
          </p:nvGrpSpPr>
          <p:grpSpPr bwMode="auto">
            <a:xfrm>
              <a:off x="2487" y="1152"/>
              <a:ext cx="223" cy="481"/>
              <a:chOff x="2207" y="1413"/>
              <a:chExt cx="223" cy="481"/>
            </a:xfrm>
          </p:grpSpPr>
          <p:sp>
            <p:nvSpPr>
              <p:cNvPr id="281" name="Freeform 56"/>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Rectangle 57"/>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52" name="Group 58"/>
            <p:cNvGrpSpPr>
              <a:grpSpLocks/>
            </p:cNvGrpSpPr>
            <p:nvPr/>
          </p:nvGrpSpPr>
          <p:grpSpPr bwMode="auto">
            <a:xfrm>
              <a:off x="1488" y="1248"/>
              <a:ext cx="423" cy="289"/>
              <a:chOff x="1208" y="1509"/>
              <a:chExt cx="423" cy="289"/>
            </a:xfrm>
          </p:grpSpPr>
          <p:sp>
            <p:nvSpPr>
              <p:cNvPr id="277" name="Rectangle 59"/>
              <p:cNvSpPr>
                <a:spLocks noChangeArrowheads="1"/>
              </p:cNvSpPr>
              <p:nvPr/>
            </p:nvSpPr>
            <p:spPr bwMode="auto">
              <a:xfrm>
                <a:off x="1208" y="1511"/>
                <a:ext cx="406"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278" name="Group 60"/>
              <p:cNvGrpSpPr>
                <a:grpSpLocks/>
              </p:cNvGrpSpPr>
              <p:nvPr/>
            </p:nvGrpSpPr>
            <p:grpSpPr bwMode="auto">
              <a:xfrm>
                <a:off x="1291" y="1509"/>
                <a:ext cx="340" cy="289"/>
                <a:chOff x="1291" y="1509"/>
                <a:chExt cx="340" cy="289"/>
              </a:xfrm>
            </p:grpSpPr>
            <p:sp>
              <p:nvSpPr>
                <p:cNvPr id="279" name="Freeform 61"/>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62"/>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53" name="Rectangle 63"/>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4" name="Group 64"/>
            <p:cNvGrpSpPr>
              <a:grpSpLocks/>
            </p:cNvGrpSpPr>
            <p:nvPr/>
          </p:nvGrpSpPr>
          <p:grpSpPr bwMode="auto">
            <a:xfrm>
              <a:off x="2031" y="1248"/>
              <a:ext cx="296" cy="289"/>
              <a:chOff x="1751" y="1509"/>
              <a:chExt cx="296" cy="289"/>
            </a:xfrm>
          </p:grpSpPr>
          <p:sp>
            <p:nvSpPr>
              <p:cNvPr id="275" name="Freeform 65"/>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66"/>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5" name="Line 67"/>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68"/>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69"/>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Rectangle 70"/>
            <p:cNvSpPr>
              <a:spLocks noChangeArrowheads="1"/>
            </p:cNvSpPr>
            <p:nvPr/>
          </p:nvSpPr>
          <p:spPr bwMode="auto">
            <a:xfrm>
              <a:off x="2829" y="1250"/>
              <a:ext cx="40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259" name="Group 71"/>
            <p:cNvGrpSpPr>
              <a:grpSpLocks/>
            </p:cNvGrpSpPr>
            <p:nvPr/>
          </p:nvGrpSpPr>
          <p:grpSpPr bwMode="auto">
            <a:xfrm>
              <a:off x="2880" y="1248"/>
              <a:ext cx="325" cy="289"/>
              <a:chOff x="2600" y="1509"/>
              <a:chExt cx="325" cy="289"/>
            </a:xfrm>
          </p:grpSpPr>
          <p:sp>
            <p:nvSpPr>
              <p:cNvPr id="273" name="Freeform 72"/>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73"/>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0" name="Rectangle 74"/>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1" name="Group 75"/>
            <p:cNvGrpSpPr>
              <a:grpSpLocks/>
            </p:cNvGrpSpPr>
            <p:nvPr/>
          </p:nvGrpSpPr>
          <p:grpSpPr bwMode="auto">
            <a:xfrm>
              <a:off x="3348" y="1248"/>
              <a:ext cx="284" cy="289"/>
              <a:chOff x="3068" y="1509"/>
              <a:chExt cx="284" cy="289"/>
            </a:xfrm>
          </p:grpSpPr>
          <p:sp>
            <p:nvSpPr>
              <p:cNvPr id="271" name="Freeform 76"/>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77"/>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2" name="Line 78"/>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79"/>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Line 80"/>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Line 81"/>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Line 82"/>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Line 83"/>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Line 84"/>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85"/>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86"/>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83" name="Group 87"/>
          <p:cNvGrpSpPr>
            <a:grpSpLocks/>
          </p:cNvGrpSpPr>
          <p:nvPr/>
        </p:nvGrpSpPr>
        <p:grpSpPr bwMode="auto">
          <a:xfrm>
            <a:off x="3235325" y="3124200"/>
            <a:ext cx="3473450" cy="838200"/>
            <a:chOff x="1488" y="1152"/>
            <a:chExt cx="2188" cy="528"/>
          </a:xfrm>
        </p:grpSpPr>
        <p:grpSp>
          <p:nvGrpSpPr>
            <p:cNvPr id="284" name="Group 88"/>
            <p:cNvGrpSpPr>
              <a:grpSpLocks/>
            </p:cNvGrpSpPr>
            <p:nvPr/>
          </p:nvGrpSpPr>
          <p:grpSpPr bwMode="auto">
            <a:xfrm>
              <a:off x="2487" y="1152"/>
              <a:ext cx="223" cy="481"/>
              <a:chOff x="2207" y="1413"/>
              <a:chExt cx="223" cy="481"/>
            </a:xfrm>
          </p:grpSpPr>
          <p:sp>
            <p:nvSpPr>
              <p:cNvPr id="314" name="Freeform 89"/>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Rectangle 90"/>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85" name="Group 91"/>
            <p:cNvGrpSpPr>
              <a:grpSpLocks/>
            </p:cNvGrpSpPr>
            <p:nvPr/>
          </p:nvGrpSpPr>
          <p:grpSpPr bwMode="auto">
            <a:xfrm>
              <a:off x="1488" y="1248"/>
              <a:ext cx="423" cy="289"/>
              <a:chOff x="1208" y="1509"/>
              <a:chExt cx="423" cy="289"/>
            </a:xfrm>
          </p:grpSpPr>
          <p:sp>
            <p:nvSpPr>
              <p:cNvPr id="310" name="Rectangle 92"/>
              <p:cNvSpPr>
                <a:spLocks noChangeArrowheads="1"/>
              </p:cNvSpPr>
              <p:nvPr/>
            </p:nvSpPr>
            <p:spPr bwMode="auto">
              <a:xfrm>
                <a:off x="1208" y="1511"/>
                <a:ext cx="406"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311" name="Group 93"/>
              <p:cNvGrpSpPr>
                <a:grpSpLocks/>
              </p:cNvGrpSpPr>
              <p:nvPr/>
            </p:nvGrpSpPr>
            <p:grpSpPr bwMode="auto">
              <a:xfrm>
                <a:off x="1291" y="1509"/>
                <a:ext cx="340" cy="289"/>
                <a:chOff x="1291" y="1509"/>
                <a:chExt cx="340" cy="289"/>
              </a:xfrm>
            </p:grpSpPr>
            <p:sp>
              <p:nvSpPr>
                <p:cNvPr id="312" name="Freeform 94"/>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95"/>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86" name="Rectangle 96"/>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7" name="Group 97"/>
            <p:cNvGrpSpPr>
              <a:grpSpLocks/>
            </p:cNvGrpSpPr>
            <p:nvPr/>
          </p:nvGrpSpPr>
          <p:grpSpPr bwMode="auto">
            <a:xfrm>
              <a:off x="2031" y="1248"/>
              <a:ext cx="296" cy="289"/>
              <a:chOff x="1751" y="1509"/>
              <a:chExt cx="296" cy="289"/>
            </a:xfrm>
          </p:grpSpPr>
          <p:sp>
            <p:nvSpPr>
              <p:cNvPr id="308" name="Freeform 98"/>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99"/>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8" name="Line 100"/>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101"/>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02"/>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Rectangle 103"/>
            <p:cNvSpPr>
              <a:spLocks noChangeArrowheads="1"/>
            </p:cNvSpPr>
            <p:nvPr/>
          </p:nvSpPr>
          <p:spPr bwMode="auto">
            <a:xfrm>
              <a:off x="2829" y="1250"/>
              <a:ext cx="40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292" name="Group 104"/>
            <p:cNvGrpSpPr>
              <a:grpSpLocks/>
            </p:cNvGrpSpPr>
            <p:nvPr/>
          </p:nvGrpSpPr>
          <p:grpSpPr bwMode="auto">
            <a:xfrm>
              <a:off x="2880" y="1248"/>
              <a:ext cx="325" cy="289"/>
              <a:chOff x="2600" y="1509"/>
              <a:chExt cx="325" cy="289"/>
            </a:xfrm>
          </p:grpSpPr>
          <p:sp>
            <p:nvSpPr>
              <p:cNvPr id="306" name="Freeform 105"/>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106"/>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3" name="Rectangle 107"/>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4" name="Group 108"/>
            <p:cNvGrpSpPr>
              <a:grpSpLocks/>
            </p:cNvGrpSpPr>
            <p:nvPr/>
          </p:nvGrpSpPr>
          <p:grpSpPr bwMode="auto">
            <a:xfrm>
              <a:off x="3348" y="1248"/>
              <a:ext cx="284" cy="289"/>
              <a:chOff x="3068" y="1509"/>
              <a:chExt cx="284" cy="289"/>
            </a:xfrm>
          </p:grpSpPr>
          <p:sp>
            <p:nvSpPr>
              <p:cNvPr id="304" name="Freeform 109"/>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Freeform 110"/>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5" name="Line 111"/>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112"/>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13"/>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Line 114"/>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Line 115"/>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Line 116"/>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Line 117"/>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Line 118"/>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Line 119"/>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6" name="Group 120"/>
          <p:cNvGrpSpPr>
            <a:grpSpLocks/>
          </p:cNvGrpSpPr>
          <p:nvPr/>
        </p:nvGrpSpPr>
        <p:grpSpPr bwMode="auto">
          <a:xfrm>
            <a:off x="3921125" y="3962400"/>
            <a:ext cx="3473450" cy="838200"/>
            <a:chOff x="1488" y="1152"/>
            <a:chExt cx="2188" cy="528"/>
          </a:xfrm>
        </p:grpSpPr>
        <p:grpSp>
          <p:nvGrpSpPr>
            <p:cNvPr id="317" name="Group 121"/>
            <p:cNvGrpSpPr>
              <a:grpSpLocks/>
            </p:cNvGrpSpPr>
            <p:nvPr/>
          </p:nvGrpSpPr>
          <p:grpSpPr bwMode="auto">
            <a:xfrm>
              <a:off x="2487" y="1152"/>
              <a:ext cx="223" cy="481"/>
              <a:chOff x="2207" y="1413"/>
              <a:chExt cx="223" cy="481"/>
            </a:xfrm>
          </p:grpSpPr>
          <p:sp>
            <p:nvSpPr>
              <p:cNvPr id="347" name="Freeform 12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Rectangle 12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18" name="Group 124"/>
            <p:cNvGrpSpPr>
              <a:grpSpLocks/>
            </p:cNvGrpSpPr>
            <p:nvPr/>
          </p:nvGrpSpPr>
          <p:grpSpPr bwMode="auto">
            <a:xfrm>
              <a:off x="1488" y="1248"/>
              <a:ext cx="423" cy="289"/>
              <a:chOff x="1208" y="1509"/>
              <a:chExt cx="423" cy="289"/>
            </a:xfrm>
          </p:grpSpPr>
          <p:sp>
            <p:nvSpPr>
              <p:cNvPr id="343" name="Rectangle 125"/>
              <p:cNvSpPr>
                <a:spLocks noChangeArrowheads="1"/>
              </p:cNvSpPr>
              <p:nvPr/>
            </p:nvSpPr>
            <p:spPr bwMode="auto">
              <a:xfrm>
                <a:off x="1208" y="1511"/>
                <a:ext cx="406"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000000"/>
                    </a:solidFill>
                    <a:effectLst/>
                    <a:uLnTx/>
                    <a:uFillTx/>
                  </a:rPr>
                  <a:t>Mem</a:t>
                </a:r>
                <a:endParaRPr kumimoji="0" lang="en-US" sz="1600" b="1" i="0" u="none" strike="noStrike" kern="0" cap="none" spc="0" normalizeH="0" baseline="0" noProof="0" dirty="0">
                  <a:ln>
                    <a:noFill/>
                  </a:ln>
                  <a:solidFill>
                    <a:srgbClr val="000000"/>
                  </a:solidFill>
                  <a:effectLst/>
                  <a:uLnTx/>
                  <a:uFillTx/>
                </a:endParaRPr>
              </a:p>
            </p:txBody>
          </p:sp>
          <p:grpSp>
            <p:nvGrpSpPr>
              <p:cNvPr id="344" name="Group 126"/>
              <p:cNvGrpSpPr>
                <a:grpSpLocks/>
              </p:cNvGrpSpPr>
              <p:nvPr/>
            </p:nvGrpSpPr>
            <p:grpSpPr bwMode="auto">
              <a:xfrm>
                <a:off x="1291" y="1509"/>
                <a:ext cx="340" cy="289"/>
                <a:chOff x="1291" y="1509"/>
                <a:chExt cx="340" cy="289"/>
              </a:xfrm>
            </p:grpSpPr>
            <p:sp>
              <p:nvSpPr>
                <p:cNvPr id="345" name="Freeform 12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12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19" name="Rectangle 12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20" name="Group 130"/>
            <p:cNvGrpSpPr>
              <a:grpSpLocks/>
            </p:cNvGrpSpPr>
            <p:nvPr/>
          </p:nvGrpSpPr>
          <p:grpSpPr bwMode="auto">
            <a:xfrm>
              <a:off x="2031" y="1248"/>
              <a:ext cx="296" cy="289"/>
              <a:chOff x="1751" y="1509"/>
              <a:chExt cx="296" cy="289"/>
            </a:xfrm>
          </p:grpSpPr>
          <p:sp>
            <p:nvSpPr>
              <p:cNvPr id="341" name="Freeform 13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13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1" name="Line 13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3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Line 13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Rectangle 136"/>
            <p:cNvSpPr>
              <a:spLocks noChangeArrowheads="1"/>
            </p:cNvSpPr>
            <p:nvPr/>
          </p:nvSpPr>
          <p:spPr bwMode="auto">
            <a:xfrm>
              <a:off x="2829" y="1250"/>
              <a:ext cx="40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325" name="Group 137"/>
            <p:cNvGrpSpPr>
              <a:grpSpLocks/>
            </p:cNvGrpSpPr>
            <p:nvPr/>
          </p:nvGrpSpPr>
          <p:grpSpPr bwMode="auto">
            <a:xfrm>
              <a:off x="2880" y="1248"/>
              <a:ext cx="325" cy="289"/>
              <a:chOff x="2600" y="1509"/>
              <a:chExt cx="325" cy="289"/>
            </a:xfrm>
          </p:grpSpPr>
          <p:sp>
            <p:nvSpPr>
              <p:cNvPr id="339" name="Freeform 13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13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6" name="Rectangle 14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27" name="Group 141"/>
            <p:cNvGrpSpPr>
              <a:grpSpLocks/>
            </p:cNvGrpSpPr>
            <p:nvPr/>
          </p:nvGrpSpPr>
          <p:grpSpPr bwMode="auto">
            <a:xfrm>
              <a:off x="3348" y="1248"/>
              <a:ext cx="284" cy="289"/>
              <a:chOff x="3068" y="1509"/>
              <a:chExt cx="284" cy="289"/>
            </a:xfrm>
          </p:grpSpPr>
          <p:sp>
            <p:nvSpPr>
              <p:cNvPr id="337" name="Freeform 14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14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8" name="Line 14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Line 14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Line 14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Line 14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Line 14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Line 14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Line 15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Line 15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Line 15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49" name="Group 153"/>
          <p:cNvGrpSpPr>
            <a:grpSpLocks/>
          </p:cNvGrpSpPr>
          <p:nvPr/>
        </p:nvGrpSpPr>
        <p:grpSpPr bwMode="auto">
          <a:xfrm>
            <a:off x="4606925" y="4800600"/>
            <a:ext cx="3473450" cy="838200"/>
            <a:chOff x="1488" y="1152"/>
            <a:chExt cx="2188" cy="528"/>
          </a:xfrm>
        </p:grpSpPr>
        <p:grpSp>
          <p:nvGrpSpPr>
            <p:cNvPr id="350" name="Group 154"/>
            <p:cNvGrpSpPr>
              <a:grpSpLocks/>
            </p:cNvGrpSpPr>
            <p:nvPr/>
          </p:nvGrpSpPr>
          <p:grpSpPr bwMode="auto">
            <a:xfrm>
              <a:off x="2487" y="1152"/>
              <a:ext cx="223" cy="481"/>
              <a:chOff x="2207" y="1413"/>
              <a:chExt cx="223" cy="481"/>
            </a:xfrm>
          </p:grpSpPr>
          <p:sp>
            <p:nvSpPr>
              <p:cNvPr id="380" name="Freeform 15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Rectangle 15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51" name="Group 157"/>
            <p:cNvGrpSpPr>
              <a:grpSpLocks/>
            </p:cNvGrpSpPr>
            <p:nvPr/>
          </p:nvGrpSpPr>
          <p:grpSpPr bwMode="auto">
            <a:xfrm>
              <a:off x="1488" y="1248"/>
              <a:ext cx="423" cy="289"/>
              <a:chOff x="1208" y="1509"/>
              <a:chExt cx="423" cy="289"/>
            </a:xfrm>
          </p:grpSpPr>
          <p:sp>
            <p:nvSpPr>
              <p:cNvPr id="376" name="Rectangle 158"/>
              <p:cNvSpPr>
                <a:spLocks noChangeArrowheads="1"/>
              </p:cNvSpPr>
              <p:nvPr/>
            </p:nvSpPr>
            <p:spPr bwMode="auto">
              <a:xfrm>
                <a:off x="1208" y="1511"/>
                <a:ext cx="406"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377" name="Group 159"/>
              <p:cNvGrpSpPr>
                <a:grpSpLocks/>
              </p:cNvGrpSpPr>
              <p:nvPr/>
            </p:nvGrpSpPr>
            <p:grpSpPr bwMode="auto">
              <a:xfrm>
                <a:off x="1291" y="1509"/>
                <a:ext cx="340" cy="289"/>
                <a:chOff x="1291" y="1509"/>
                <a:chExt cx="340" cy="289"/>
              </a:xfrm>
            </p:grpSpPr>
            <p:sp>
              <p:nvSpPr>
                <p:cNvPr id="378" name="Freeform 16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16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52" name="Rectangle 16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53" name="Group 163"/>
            <p:cNvGrpSpPr>
              <a:grpSpLocks/>
            </p:cNvGrpSpPr>
            <p:nvPr/>
          </p:nvGrpSpPr>
          <p:grpSpPr bwMode="auto">
            <a:xfrm>
              <a:off x="2031" y="1248"/>
              <a:ext cx="296" cy="289"/>
              <a:chOff x="1751" y="1509"/>
              <a:chExt cx="296" cy="289"/>
            </a:xfrm>
          </p:grpSpPr>
          <p:sp>
            <p:nvSpPr>
              <p:cNvPr id="374" name="Freeform 16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16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4" name="Line 16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16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16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Rectangle 169"/>
            <p:cNvSpPr>
              <a:spLocks noChangeArrowheads="1"/>
            </p:cNvSpPr>
            <p:nvPr/>
          </p:nvSpPr>
          <p:spPr bwMode="auto">
            <a:xfrm>
              <a:off x="2829" y="1250"/>
              <a:ext cx="40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Mem</a:t>
              </a:r>
            </a:p>
          </p:txBody>
        </p:sp>
        <p:grpSp>
          <p:nvGrpSpPr>
            <p:cNvPr id="358" name="Group 170"/>
            <p:cNvGrpSpPr>
              <a:grpSpLocks/>
            </p:cNvGrpSpPr>
            <p:nvPr/>
          </p:nvGrpSpPr>
          <p:grpSpPr bwMode="auto">
            <a:xfrm>
              <a:off x="2880" y="1248"/>
              <a:ext cx="325" cy="289"/>
              <a:chOff x="2600" y="1509"/>
              <a:chExt cx="325" cy="289"/>
            </a:xfrm>
          </p:grpSpPr>
          <p:sp>
            <p:nvSpPr>
              <p:cNvPr id="372" name="Freeform 17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Freeform 17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9" name="Rectangle 17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60" name="Group 174"/>
            <p:cNvGrpSpPr>
              <a:grpSpLocks/>
            </p:cNvGrpSpPr>
            <p:nvPr/>
          </p:nvGrpSpPr>
          <p:grpSpPr bwMode="auto">
            <a:xfrm>
              <a:off x="3348" y="1248"/>
              <a:ext cx="284" cy="289"/>
              <a:chOff x="3068" y="1509"/>
              <a:chExt cx="284" cy="289"/>
            </a:xfrm>
          </p:grpSpPr>
          <p:sp>
            <p:nvSpPr>
              <p:cNvPr id="370" name="Freeform 17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Freeform 17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1" name="Line 17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Line 17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Line 17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Line 18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Line 18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Line 18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7" name="Line 18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Line 18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Line 18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82" name="Group 187"/>
          <p:cNvGrpSpPr>
            <a:grpSpLocks/>
          </p:cNvGrpSpPr>
          <p:nvPr/>
        </p:nvGrpSpPr>
        <p:grpSpPr bwMode="auto">
          <a:xfrm>
            <a:off x="4305300" y="1371600"/>
            <a:ext cx="4076700" cy="704850"/>
            <a:chOff x="2760" y="1008"/>
            <a:chExt cx="2568" cy="444"/>
          </a:xfrm>
        </p:grpSpPr>
        <p:sp>
          <p:nvSpPr>
            <p:cNvPr id="383" name="Rectangle 188"/>
            <p:cNvSpPr>
              <a:spLocks noChangeArrowheads="1"/>
            </p:cNvSpPr>
            <p:nvPr/>
          </p:nvSpPr>
          <p:spPr bwMode="auto">
            <a:xfrm>
              <a:off x="3792" y="1008"/>
              <a:ext cx="1536" cy="444"/>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smtClean="0">
                  <a:solidFill>
                    <a:sysClr val="windowText" lastClr="000000"/>
                  </a:solidFill>
                  <a:latin typeface="Arial"/>
                  <a:cs typeface="Arial"/>
                </a:rPr>
                <a:t>Đọc</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dữ</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liệu</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từ</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bộ</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nhớ</a:t>
              </a:r>
              <a:endParaRPr kumimoji="0" lang="en-US" sz="2000" b="0" i="0" u="none" strike="noStrike" kern="0" cap="none" spc="0" normalizeH="0" baseline="0" noProof="0" dirty="0">
                <a:ln>
                  <a:noFill/>
                </a:ln>
                <a:solidFill>
                  <a:sysClr val="windowText" lastClr="000000"/>
                </a:solidFill>
                <a:effectLst/>
                <a:uLnTx/>
                <a:uFillTx/>
                <a:latin typeface="Arial"/>
                <a:cs typeface="Arial"/>
              </a:endParaRPr>
            </a:p>
          </p:txBody>
        </p:sp>
        <p:cxnSp>
          <p:nvCxnSpPr>
            <p:cNvPr id="384" name="AutoShape 189"/>
            <p:cNvCxnSpPr>
              <a:cxnSpLocks noChangeShapeType="1"/>
              <a:stCxn id="383" idx="1"/>
              <a:endCxn id="199" idx="0"/>
            </p:cNvCxnSpPr>
            <p:nvPr/>
          </p:nvCxnSpPr>
          <p:spPr bwMode="auto">
            <a:xfrm rot="10800000">
              <a:off x="2760" y="1152"/>
              <a:ext cx="1032" cy="78"/>
            </a:xfrm>
            <a:prstGeom prst="curvedConnector4">
              <a:avLst>
                <a:gd name="adj1" fmla="val 41860"/>
                <a:gd name="adj2" fmla="val 284264"/>
              </a:avLst>
            </a:prstGeom>
            <a:noFill/>
            <a:ln w="12700">
              <a:solidFill>
                <a:srgbClr val="FC0128"/>
              </a:solidFill>
              <a:round/>
              <a:headEnd/>
              <a:tailEnd type="triangle" w="med" len="med"/>
            </a:ln>
            <a:effectLst/>
          </p:spPr>
        </p:cxnSp>
      </p:grpSp>
      <p:grpSp>
        <p:nvGrpSpPr>
          <p:cNvPr id="385" name="Group 190"/>
          <p:cNvGrpSpPr>
            <a:grpSpLocks/>
          </p:cNvGrpSpPr>
          <p:nvPr/>
        </p:nvGrpSpPr>
        <p:grpSpPr bwMode="auto">
          <a:xfrm>
            <a:off x="1981200" y="4115472"/>
            <a:ext cx="2590800" cy="1472778"/>
            <a:chOff x="1296" y="2172"/>
            <a:chExt cx="1536" cy="1562"/>
          </a:xfrm>
        </p:grpSpPr>
        <p:sp>
          <p:nvSpPr>
            <p:cNvPr id="386" name="Rectangle 191"/>
            <p:cNvSpPr>
              <a:spLocks noChangeArrowheads="1"/>
            </p:cNvSpPr>
            <p:nvPr/>
          </p:nvSpPr>
          <p:spPr bwMode="auto">
            <a:xfrm>
              <a:off x="1296" y="3312"/>
              <a:ext cx="1536" cy="422"/>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smtClean="0">
                  <a:solidFill>
                    <a:sysClr val="windowText" lastClr="000000"/>
                  </a:solidFill>
                  <a:latin typeface="Arial"/>
                  <a:cs typeface="Arial"/>
                </a:rPr>
                <a:t>Đọc</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lệnh</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từ</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bộ</a:t>
              </a:r>
              <a:r>
                <a:rPr lang="en-US" sz="2000" kern="0" dirty="0" smtClean="0">
                  <a:solidFill>
                    <a:sysClr val="windowText" lastClr="000000"/>
                  </a:solidFill>
                  <a:latin typeface="Arial"/>
                  <a:cs typeface="Arial"/>
                </a:rPr>
                <a:t> </a:t>
              </a:r>
              <a:r>
                <a:rPr lang="en-US" sz="2000" kern="0" dirty="0" err="1" smtClean="0">
                  <a:solidFill>
                    <a:sysClr val="windowText" lastClr="000000"/>
                  </a:solidFill>
                  <a:latin typeface="Arial"/>
                  <a:cs typeface="Arial"/>
                </a:rPr>
                <a:t>nhớ</a:t>
              </a:r>
              <a:endParaRPr kumimoji="0" lang="en-US" sz="2000" b="0" i="0" u="none" strike="noStrike" kern="0" cap="none" spc="0" normalizeH="0" baseline="0" noProof="0" dirty="0">
                <a:ln>
                  <a:noFill/>
                </a:ln>
                <a:solidFill>
                  <a:sysClr val="windowText" lastClr="000000"/>
                </a:solidFill>
                <a:effectLst/>
                <a:uLnTx/>
                <a:uFillTx/>
                <a:latin typeface="Arial"/>
                <a:cs typeface="Arial"/>
              </a:endParaRPr>
            </a:p>
          </p:txBody>
        </p:sp>
        <p:cxnSp>
          <p:nvCxnSpPr>
            <p:cNvPr id="387" name="AutoShape 192"/>
            <p:cNvCxnSpPr>
              <a:cxnSpLocks noChangeShapeType="1"/>
              <a:stCxn id="386" idx="0"/>
              <a:endCxn id="345" idx="2"/>
            </p:cNvCxnSpPr>
            <p:nvPr/>
          </p:nvCxnSpPr>
          <p:spPr bwMode="auto">
            <a:xfrm rot="5400000" flipH="1" flipV="1">
              <a:off x="1724" y="2512"/>
              <a:ext cx="1140" cy="460"/>
            </a:xfrm>
            <a:prstGeom prst="curvedConnector4">
              <a:avLst>
                <a:gd name="adj1" fmla="val 28680"/>
                <a:gd name="adj2" fmla="val 129448"/>
              </a:avLst>
            </a:prstGeom>
            <a:noFill/>
            <a:ln w="12700">
              <a:solidFill>
                <a:srgbClr val="FC0128"/>
              </a:solidFill>
              <a:round/>
              <a:headEnd/>
              <a:tailEnd type="triangle" w="med" len="med"/>
            </a:ln>
            <a:effectLst/>
          </p:spPr>
        </p:cxnSp>
      </p:grpSp>
      <p:sp>
        <p:nvSpPr>
          <p:cNvPr id="388" name="Rectangle 193"/>
          <p:cNvSpPr>
            <a:spLocks noChangeArrowheads="1"/>
          </p:cNvSpPr>
          <p:nvPr/>
        </p:nvSpPr>
        <p:spPr bwMode="auto">
          <a:xfrm>
            <a:off x="381000" y="5868988"/>
            <a:ext cx="8077200" cy="389850"/>
          </a:xfrm>
          <a:prstGeom prst="rect">
            <a:avLst/>
          </a:prstGeom>
          <a:noFill/>
          <a:ln w="12700">
            <a:noFill/>
            <a:miter lim="800000"/>
            <a:headEnd/>
            <a:tailEnd/>
          </a:ln>
          <a:effectLst/>
        </p:spPr>
        <p:txBody>
          <a:bodyPr wrap="square" lIns="63500" tIns="25400" rIns="63500" bIns="25400">
            <a:spAutoFit/>
          </a:bodyPr>
          <a:lstStyle/>
          <a:p>
            <a:pPr marL="287338" marR="0" lvl="0" indent="-287338" defTabSz="914400" eaLnBrk="1" fontAlgn="auto" latinLnBrk="0" hangingPunct="1">
              <a:lnSpc>
                <a:spcPct val="90000"/>
              </a:lnSpc>
              <a:spcBef>
                <a:spcPct val="65000"/>
              </a:spcBef>
              <a:spcAft>
                <a:spcPts val="0"/>
              </a:spcAft>
              <a:buClr>
                <a:srgbClr val="FC0128"/>
              </a:buClr>
              <a:buSzPct val="75000"/>
              <a:buFont typeface="Wingdings" pitchFamily="2" charset="2"/>
              <a:buChar char="q"/>
              <a:tabLst/>
              <a:defRPr/>
            </a:pPr>
            <a:r>
              <a:rPr kumimoji="0" lang="en-US" sz="2400" b="0" i="0" u="none" strike="noStrike" kern="0" cap="none" spc="0" normalizeH="0" baseline="0" noProof="0" dirty="0" err="1" smtClean="0">
                <a:ln>
                  <a:noFill/>
                </a:ln>
                <a:solidFill>
                  <a:srgbClr val="000000"/>
                </a:solidFill>
                <a:effectLst/>
                <a:uLnTx/>
                <a:uFillTx/>
                <a:latin typeface="Arial"/>
                <a:cs typeface="Arial"/>
              </a:rPr>
              <a:t>Sửa</a:t>
            </a:r>
            <a:r>
              <a:rPr kumimoji="0" lang="en-US" sz="2400" b="0" i="0" u="none" strike="noStrike" kern="0" cap="none" spc="0" normalizeH="0" baseline="0" noProof="0" dirty="0" smtClean="0">
                <a:ln>
                  <a:noFill/>
                </a:ln>
                <a:solidFill>
                  <a:srgbClr val="000000"/>
                </a:solidFill>
                <a:effectLst/>
                <a:uLnTx/>
                <a:uFillTx/>
                <a:latin typeface="Arial"/>
                <a:cs typeface="Arial"/>
              </a:rPr>
              <a:t>:</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Bộ</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nhớ</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dữ</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liệu</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và</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lệnh</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riêng</a:t>
            </a:r>
            <a:r>
              <a:rPr kumimoji="0" lang="en-US" sz="2400" b="0" i="0" u="none" strike="noStrike" kern="0" cap="none" spc="0" normalizeH="0" noProof="0" dirty="0" smtClean="0">
                <a:ln>
                  <a:noFill/>
                </a:ln>
                <a:solidFill>
                  <a:srgbClr val="000000"/>
                </a:solidFill>
                <a:effectLst/>
                <a:uLnTx/>
                <a:uFillTx/>
                <a:latin typeface="Arial"/>
                <a:cs typeface="Arial"/>
              </a:rPr>
              <a:t> </a:t>
            </a:r>
            <a:r>
              <a:rPr kumimoji="0" lang="en-US" sz="2400" b="0" i="0" u="none" strike="noStrike" kern="0" cap="none" spc="0" normalizeH="0" noProof="0" dirty="0" err="1" smtClean="0">
                <a:ln>
                  <a:noFill/>
                </a:ln>
                <a:solidFill>
                  <a:srgbClr val="000000"/>
                </a:solidFill>
                <a:effectLst/>
                <a:uLnTx/>
                <a:uFillTx/>
                <a:latin typeface="Arial"/>
                <a:cs typeface="Arial"/>
              </a:rPr>
              <a:t>rẽ</a:t>
            </a:r>
            <a:r>
              <a:rPr kumimoji="0" lang="en-US" sz="2400" b="0" i="0" u="none" strike="noStrike" kern="0" cap="none" spc="0" normalizeH="0" baseline="0" noProof="0" dirty="0" smtClean="0">
                <a:ln>
                  <a:noFill/>
                </a:ln>
                <a:solidFill>
                  <a:srgbClr val="000000"/>
                </a:solidFill>
                <a:effectLst/>
                <a:uLnTx/>
                <a:uFillTx/>
                <a:latin typeface="Arial"/>
                <a:cs typeface="Arial"/>
              </a:rPr>
              <a:t>(Instr. </a:t>
            </a:r>
            <a:r>
              <a:rPr kumimoji="0" lang="en-US" sz="2400" b="0" i="0" u="none" strike="noStrike" kern="0" cap="none" spc="0" normalizeH="0" baseline="0" noProof="0" dirty="0">
                <a:ln>
                  <a:noFill/>
                </a:ln>
                <a:solidFill>
                  <a:srgbClr val="000000"/>
                </a:solidFill>
                <a:effectLst/>
                <a:uLnTx/>
                <a:uFillTx/>
                <a:latin typeface="Arial"/>
                <a:cs typeface="Arial"/>
              </a:rPr>
              <a:t>and </a:t>
            </a:r>
            <a:r>
              <a:rPr kumimoji="0" lang="en-US" sz="2400" b="0" i="0" u="none" strike="noStrike" kern="0" cap="none" spc="0" normalizeH="0" baseline="0" noProof="0" dirty="0" smtClean="0">
                <a:ln>
                  <a:noFill/>
                </a:ln>
                <a:solidFill>
                  <a:srgbClr val="000000"/>
                </a:solidFill>
                <a:effectLst/>
                <a:uLnTx/>
                <a:uFillTx/>
                <a:latin typeface="Arial"/>
                <a:cs typeface="Arial"/>
              </a:rPr>
              <a:t>Data )</a:t>
            </a:r>
            <a:endParaRPr kumimoji="0" lang="en-US" sz="2400" b="0" i="0" u="none" strike="noStrike" kern="0" cap="none" spc="0" normalizeH="0" baseline="0" noProof="0" dirty="0">
              <a:ln>
                <a:noFill/>
              </a:ln>
              <a:solidFill>
                <a:srgbClr val="000000"/>
              </a:solidFill>
              <a:effectLst/>
              <a:uLnTx/>
              <a:uFillTx/>
              <a:latin typeface="Arial"/>
              <a:cs typeface="Arial"/>
            </a:endParaRPr>
          </a:p>
        </p:txBody>
      </p:sp>
      <p:sp>
        <p:nvSpPr>
          <p:cNvPr id="149514" name="Comment 10"/>
          <p:cNvSpPr>
            <a:spLocks noRot="1" noChangeAspect="1" noEditPoints="1" noChangeArrowheads="1" noChangeShapeType="1" noTextEdit="1"/>
          </p:cNvSpPr>
          <p:nvPr/>
        </p:nvSpPr>
        <p:spPr bwMode="auto">
          <a:xfrm>
            <a:off x="7070725" y="803275"/>
            <a:ext cx="9525" cy="6350"/>
          </a:xfrm>
          <a:custGeom>
            <a:avLst/>
            <a:gdLst>
              <a:gd name="T0" fmla="+- 0 19665 19643"/>
              <a:gd name="T1" fmla="*/ T0 w 23"/>
              <a:gd name="T2" fmla="+- 0 2250 2232"/>
              <a:gd name="T3" fmla="*/ 2250 h 19"/>
              <a:gd name="T4" fmla="+- 0 19649 19643"/>
              <a:gd name="T5" fmla="*/ T4 w 23"/>
              <a:gd name="T6" fmla="+- 0 2236 2232"/>
              <a:gd name="T7" fmla="*/ 2236 h 19"/>
              <a:gd name="T8" fmla="+- 0 19650 19643"/>
              <a:gd name="T9" fmla="*/ T8 w 23"/>
              <a:gd name="T10" fmla="+- 0 2227 2232"/>
              <a:gd name="T11" fmla="*/ 2227 h 19"/>
              <a:gd name="T12" fmla="+- 0 19643 19643"/>
              <a:gd name="T13" fmla="*/ T12 w 23"/>
              <a:gd name="T14" fmla="+- 0 2243 2232"/>
              <a:gd name="T15" fmla="*/ 2243 h 19"/>
            </a:gdLst>
            <a:ahLst/>
            <a:cxnLst>
              <a:cxn ang="0">
                <a:pos x="T1" y="T3"/>
              </a:cxn>
              <a:cxn ang="0">
                <a:pos x="T5" y="T7"/>
              </a:cxn>
              <a:cxn ang="0">
                <a:pos x="T9" y="T11"/>
              </a:cxn>
              <a:cxn ang="0">
                <a:pos x="T13" y="T15"/>
              </a:cxn>
            </a:cxnLst>
            <a:rect l="0" t="0" r="r" b="b"/>
            <a:pathLst>
              <a:path w="23" h="19" extrusionOk="0">
                <a:moveTo>
                  <a:pt x="22" y="18"/>
                </a:moveTo>
                <a:cubicBezTo>
                  <a:pt x="6" y="4"/>
                  <a:pt x="7" y="-5"/>
                  <a:pt x="0" y="11"/>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8323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38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6508377" cy="533400"/>
          </a:xfrm>
        </p:spPr>
        <p:txBody>
          <a:bodyPr>
            <a:normAutofit fontScale="90000"/>
          </a:bodyPr>
          <a:lstStyle/>
          <a:p>
            <a:r>
              <a:rPr lang="en-US" b="1" dirty="0" err="1" smtClean="0">
                <a:latin typeface="Arial"/>
                <a:cs typeface="Arial"/>
              </a:rPr>
              <a:t>Truy</a:t>
            </a:r>
            <a:r>
              <a:rPr lang="en-US" b="1" dirty="0" smtClean="0">
                <a:latin typeface="Arial"/>
                <a:cs typeface="Arial"/>
              </a:rPr>
              <a:t> </a:t>
            </a:r>
            <a:r>
              <a:rPr lang="en-US" b="1" dirty="0" err="1" smtClean="0">
                <a:latin typeface="Arial"/>
                <a:cs typeface="Arial"/>
              </a:rPr>
              <a:t>cập</a:t>
            </a:r>
            <a:r>
              <a:rPr lang="en-US" b="1" dirty="0" smtClean="0">
                <a:latin typeface="Arial"/>
                <a:cs typeface="Arial"/>
              </a:rPr>
              <a:t> </a:t>
            </a:r>
            <a:r>
              <a:rPr lang="en-US" b="1" dirty="0" err="1" smtClean="0">
                <a:latin typeface="Arial"/>
                <a:cs typeface="Arial"/>
              </a:rPr>
              <a:t>tệp</a:t>
            </a:r>
            <a:r>
              <a:rPr lang="en-US" b="1" dirty="0" smtClean="0">
                <a:latin typeface="Arial"/>
                <a:cs typeface="Arial"/>
              </a:rPr>
              <a:t> thanh </a:t>
            </a:r>
            <a:r>
              <a:rPr lang="en-US" b="1" dirty="0" err="1" smtClean="0">
                <a:latin typeface="Arial"/>
                <a:cs typeface="Arial"/>
              </a:rPr>
              <a:t>ghi</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43</a:t>
            </a:fld>
            <a:endParaRPr lang="en-US" dirty="0"/>
          </a:p>
        </p:txBody>
      </p:sp>
      <p:grpSp>
        <p:nvGrpSpPr>
          <p:cNvPr id="174" name="Group 2"/>
          <p:cNvGrpSpPr>
            <a:grpSpLocks/>
          </p:cNvGrpSpPr>
          <p:nvPr/>
        </p:nvGrpSpPr>
        <p:grpSpPr bwMode="auto">
          <a:xfrm>
            <a:off x="4852987" y="1214437"/>
            <a:ext cx="457200" cy="2971800"/>
            <a:chOff x="3072" y="1152"/>
            <a:chExt cx="288" cy="1872"/>
          </a:xfrm>
        </p:grpSpPr>
        <p:sp>
          <p:nvSpPr>
            <p:cNvPr id="17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Rectangle 4"/>
            <p:cNvSpPr>
              <a:spLocks noChangeArrowheads="1"/>
            </p:cNvSpPr>
            <p:nvPr/>
          </p:nvSpPr>
          <p:spPr bwMode="auto">
            <a:xfrm>
              <a:off x="3072" y="1152"/>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Line 5"/>
            <p:cNvSpPr>
              <a:spLocks noChangeShapeType="1"/>
            </p:cNvSpPr>
            <p:nvPr/>
          </p:nvSpPr>
          <p:spPr bwMode="auto">
            <a:xfrm>
              <a:off x="3216" y="1440"/>
              <a:ext cx="0" cy="1296"/>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8" name="Rectangle 7"/>
          <p:cNvSpPr>
            <a:spLocks noChangeArrowheads="1"/>
          </p:cNvSpPr>
          <p:nvPr/>
        </p:nvSpPr>
        <p:spPr bwMode="auto">
          <a:xfrm>
            <a:off x="152400" y="1292225"/>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79" name="Line 8"/>
          <p:cNvSpPr>
            <a:spLocks noChangeShapeType="1"/>
          </p:cNvSpPr>
          <p:nvPr/>
        </p:nvSpPr>
        <p:spPr bwMode="auto">
          <a:xfrm>
            <a:off x="1423987" y="6858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Rectangle 11"/>
          <p:cNvSpPr>
            <a:spLocks noChangeArrowheads="1"/>
          </p:cNvSpPr>
          <p:nvPr/>
        </p:nvSpPr>
        <p:spPr bwMode="auto">
          <a:xfrm>
            <a:off x="585787" y="1976437"/>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1</a:t>
            </a:r>
          </a:p>
        </p:txBody>
      </p:sp>
      <p:sp>
        <p:nvSpPr>
          <p:cNvPr id="181" name="Rectangle 12"/>
          <p:cNvSpPr>
            <a:spLocks noChangeArrowheads="1"/>
          </p:cNvSpPr>
          <p:nvPr/>
        </p:nvSpPr>
        <p:spPr bwMode="auto">
          <a:xfrm>
            <a:off x="585787" y="2857500"/>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2</a:t>
            </a:r>
          </a:p>
        </p:txBody>
      </p:sp>
      <p:sp>
        <p:nvSpPr>
          <p:cNvPr id="182" name="Line 14"/>
          <p:cNvSpPr>
            <a:spLocks noChangeShapeType="1"/>
          </p:cNvSpPr>
          <p:nvPr/>
        </p:nvSpPr>
        <p:spPr bwMode="auto">
          <a:xfrm>
            <a:off x="26050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Line 15"/>
          <p:cNvSpPr>
            <a:spLocks noChangeShapeType="1"/>
          </p:cNvSpPr>
          <p:nvPr/>
        </p:nvSpPr>
        <p:spPr bwMode="auto">
          <a:xfrm>
            <a:off x="32908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16"/>
          <p:cNvSpPr>
            <a:spLocks noChangeShapeType="1"/>
          </p:cNvSpPr>
          <p:nvPr/>
        </p:nvSpPr>
        <p:spPr bwMode="auto">
          <a:xfrm>
            <a:off x="39766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Line 17"/>
          <p:cNvSpPr>
            <a:spLocks noChangeShapeType="1"/>
          </p:cNvSpPr>
          <p:nvPr/>
        </p:nvSpPr>
        <p:spPr bwMode="auto">
          <a:xfrm>
            <a:off x="46624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Line 18"/>
          <p:cNvSpPr>
            <a:spLocks noChangeShapeType="1"/>
          </p:cNvSpPr>
          <p:nvPr/>
        </p:nvSpPr>
        <p:spPr bwMode="auto">
          <a:xfrm>
            <a:off x="53482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Line 19"/>
          <p:cNvSpPr>
            <a:spLocks noChangeShapeType="1"/>
          </p:cNvSpPr>
          <p:nvPr/>
        </p:nvSpPr>
        <p:spPr bwMode="auto">
          <a:xfrm>
            <a:off x="60340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20"/>
          <p:cNvSpPr>
            <a:spLocks noChangeShapeType="1"/>
          </p:cNvSpPr>
          <p:nvPr/>
        </p:nvSpPr>
        <p:spPr bwMode="auto">
          <a:xfrm>
            <a:off x="67198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Line 21"/>
          <p:cNvSpPr>
            <a:spLocks noChangeShapeType="1"/>
          </p:cNvSpPr>
          <p:nvPr/>
        </p:nvSpPr>
        <p:spPr bwMode="auto">
          <a:xfrm>
            <a:off x="7405687" y="8128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23"/>
          <p:cNvSpPr>
            <a:spLocks noChangeShapeType="1"/>
          </p:cNvSpPr>
          <p:nvPr/>
        </p:nvSpPr>
        <p:spPr bwMode="auto">
          <a:xfrm>
            <a:off x="509587" y="1214437"/>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91" name="Group 24"/>
          <p:cNvGrpSpPr>
            <a:grpSpLocks/>
          </p:cNvGrpSpPr>
          <p:nvPr/>
        </p:nvGrpSpPr>
        <p:grpSpPr bwMode="auto">
          <a:xfrm>
            <a:off x="2033587" y="1062037"/>
            <a:ext cx="3355975" cy="838200"/>
            <a:chOff x="1562" y="1152"/>
            <a:chExt cx="2114" cy="528"/>
          </a:xfrm>
        </p:grpSpPr>
        <p:grpSp>
          <p:nvGrpSpPr>
            <p:cNvPr id="192" name="Group 25"/>
            <p:cNvGrpSpPr>
              <a:grpSpLocks/>
            </p:cNvGrpSpPr>
            <p:nvPr/>
          </p:nvGrpSpPr>
          <p:grpSpPr bwMode="auto">
            <a:xfrm>
              <a:off x="2487" y="1152"/>
              <a:ext cx="223" cy="481"/>
              <a:chOff x="2207" y="1413"/>
              <a:chExt cx="223" cy="481"/>
            </a:xfrm>
          </p:grpSpPr>
          <p:sp>
            <p:nvSpPr>
              <p:cNvPr id="222" name="Freeform 26"/>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Rectangle 27"/>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93" name="Group 28"/>
            <p:cNvGrpSpPr>
              <a:grpSpLocks/>
            </p:cNvGrpSpPr>
            <p:nvPr/>
          </p:nvGrpSpPr>
          <p:grpSpPr bwMode="auto">
            <a:xfrm>
              <a:off x="1562" y="1248"/>
              <a:ext cx="349" cy="289"/>
              <a:chOff x="1282" y="1509"/>
              <a:chExt cx="349" cy="289"/>
            </a:xfrm>
          </p:grpSpPr>
          <p:sp>
            <p:nvSpPr>
              <p:cNvPr id="218" name="Rectangle 29"/>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19" name="Group 30"/>
              <p:cNvGrpSpPr>
                <a:grpSpLocks/>
              </p:cNvGrpSpPr>
              <p:nvPr/>
            </p:nvGrpSpPr>
            <p:grpSpPr bwMode="auto">
              <a:xfrm>
                <a:off x="1291" y="1509"/>
                <a:ext cx="340" cy="289"/>
                <a:chOff x="1291" y="1509"/>
                <a:chExt cx="340" cy="289"/>
              </a:xfrm>
            </p:grpSpPr>
            <p:sp>
              <p:nvSpPr>
                <p:cNvPr id="220" name="Freeform 31"/>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32"/>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94" name="Rectangle 33"/>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95" name="Group 34"/>
            <p:cNvGrpSpPr>
              <a:grpSpLocks/>
            </p:cNvGrpSpPr>
            <p:nvPr/>
          </p:nvGrpSpPr>
          <p:grpSpPr bwMode="auto">
            <a:xfrm>
              <a:off x="2031" y="1248"/>
              <a:ext cx="296" cy="289"/>
              <a:chOff x="1751" y="1509"/>
              <a:chExt cx="296" cy="289"/>
            </a:xfrm>
          </p:grpSpPr>
          <p:sp>
            <p:nvSpPr>
              <p:cNvPr id="216" name="Freeform 35"/>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36"/>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6" name="Line 37"/>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38"/>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39"/>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Rectangle 40"/>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00" name="Group 41"/>
            <p:cNvGrpSpPr>
              <a:grpSpLocks/>
            </p:cNvGrpSpPr>
            <p:nvPr/>
          </p:nvGrpSpPr>
          <p:grpSpPr bwMode="auto">
            <a:xfrm>
              <a:off x="2880" y="1248"/>
              <a:ext cx="325" cy="289"/>
              <a:chOff x="2600" y="1509"/>
              <a:chExt cx="325" cy="289"/>
            </a:xfrm>
          </p:grpSpPr>
          <p:sp>
            <p:nvSpPr>
              <p:cNvPr id="214" name="Freeform 42"/>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43"/>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1" name="Rectangle 44"/>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02" name="Group 45"/>
            <p:cNvGrpSpPr>
              <a:grpSpLocks/>
            </p:cNvGrpSpPr>
            <p:nvPr/>
          </p:nvGrpSpPr>
          <p:grpSpPr bwMode="auto">
            <a:xfrm>
              <a:off x="3348" y="1248"/>
              <a:ext cx="284" cy="289"/>
              <a:chOff x="3068" y="1509"/>
              <a:chExt cx="284" cy="289"/>
            </a:xfrm>
          </p:grpSpPr>
          <p:sp>
            <p:nvSpPr>
              <p:cNvPr id="212" name="Freeform 46"/>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47"/>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3" name="Line 48"/>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Line 49"/>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Line 50"/>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Line 51"/>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Line 52"/>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53"/>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54"/>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55"/>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56"/>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24" name="Group 57"/>
          <p:cNvGrpSpPr>
            <a:grpSpLocks/>
          </p:cNvGrpSpPr>
          <p:nvPr/>
        </p:nvGrpSpPr>
        <p:grpSpPr bwMode="auto">
          <a:xfrm>
            <a:off x="2719387" y="1900237"/>
            <a:ext cx="3355975" cy="838200"/>
            <a:chOff x="1562" y="1152"/>
            <a:chExt cx="2114" cy="528"/>
          </a:xfrm>
        </p:grpSpPr>
        <p:grpSp>
          <p:nvGrpSpPr>
            <p:cNvPr id="225" name="Group 58"/>
            <p:cNvGrpSpPr>
              <a:grpSpLocks/>
            </p:cNvGrpSpPr>
            <p:nvPr/>
          </p:nvGrpSpPr>
          <p:grpSpPr bwMode="auto">
            <a:xfrm>
              <a:off x="2487" y="1152"/>
              <a:ext cx="223" cy="481"/>
              <a:chOff x="2207" y="1413"/>
              <a:chExt cx="223" cy="481"/>
            </a:xfrm>
          </p:grpSpPr>
          <p:sp>
            <p:nvSpPr>
              <p:cNvPr id="255" name="Freeform 59"/>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Rectangle 60"/>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26" name="Group 61"/>
            <p:cNvGrpSpPr>
              <a:grpSpLocks/>
            </p:cNvGrpSpPr>
            <p:nvPr/>
          </p:nvGrpSpPr>
          <p:grpSpPr bwMode="auto">
            <a:xfrm>
              <a:off x="1562" y="1248"/>
              <a:ext cx="349" cy="289"/>
              <a:chOff x="1282" y="1509"/>
              <a:chExt cx="349" cy="289"/>
            </a:xfrm>
          </p:grpSpPr>
          <p:sp>
            <p:nvSpPr>
              <p:cNvPr id="251" name="Rectangle 62"/>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52" name="Group 63"/>
              <p:cNvGrpSpPr>
                <a:grpSpLocks/>
              </p:cNvGrpSpPr>
              <p:nvPr/>
            </p:nvGrpSpPr>
            <p:grpSpPr bwMode="auto">
              <a:xfrm>
                <a:off x="1291" y="1509"/>
                <a:ext cx="340" cy="289"/>
                <a:chOff x="1291" y="1509"/>
                <a:chExt cx="340" cy="289"/>
              </a:xfrm>
            </p:grpSpPr>
            <p:sp>
              <p:nvSpPr>
                <p:cNvPr id="253" name="Freeform 64"/>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65"/>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27" name="Rectangle 66"/>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8" name="Group 67"/>
            <p:cNvGrpSpPr>
              <a:grpSpLocks/>
            </p:cNvGrpSpPr>
            <p:nvPr/>
          </p:nvGrpSpPr>
          <p:grpSpPr bwMode="auto">
            <a:xfrm>
              <a:off x="2031" y="1248"/>
              <a:ext cx="296" cy="289"/>
              <a:chOff x="1751" y="1509"/>
              <a:chExt cx="296" cy="289"/>
            </a:xfrm>
          </p:grpSpPr>
          <p:sp>
            <p:nvSpPr>
              <p:cNvPr id="249" name="Freeform 68"/>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69"/>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9" name="Line 70"/>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Freeform 71"/>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72"/>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Rectangle 73"/>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33" name="Group 74"/>
            <p:cNvGrpSpPr>
              <a:grpSpLocks/>
            </p:cNvGrpSpPr>
            <p:nvPr/>
          </p:nvGrpSpPr>
          <p:grpSpPr bwMode="auto">
            <a:xfrm>
              <a:off x="2880" y="1248"/>
              <a:ext cx="325" cy="289"/>
              <a:chOff x="2600" y="1509"/>
              <a:chExt cx="325" cy="289"/>
            </a:xfrm>
          </p:grpSpPr>
          <p:sp>
            <p:nvSpPr>
              <p:cNvPr id="247" name="Freeform 75"/>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76"/>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4" name="Rectangle 77"/>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5" name="Group 78"/>
            <p:cNvGrpSpPr>
              <a:grpSpLocks/>
            </p:cNvGrpSpPr>
            <p:nvPr/>
          </p:nvGrpSpPr>
          <p:grpSpPr bwMode="auto">
            <a:xfrm>
              <a:off x="3348" y="1248"/>
              <a:ext cx="284" cy="289"/>
              <a:chOff x="3068" y="1509"/>
              <a:chExt cx="284" cy="289"/>
            </a:xfrm>
          </p:grpSpPr>
          <p:sp>
            <p:nvSpPr>
              <p:cNvPr id="245" name="Freeform 79"/>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Freeform 80"/>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6" name="Line 81"/>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Line 82"/>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Line 83"/>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Line 84"/>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Line 85"/>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Line 86"/>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Line 87"/>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Line 88"/>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Line 89"/>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7" name="Group 90"/>
          <p:cNvGrpSpPr>
            <a:grpSpLocks/>
          </p:cNvGrpSpPr>
          <p:nvPr/>
        </p:nvGrpSpPr>
        <p:grpSpPr bwMode="auto">
          <a:xfrm>
            <a:off x="3405187" y="2738437"/>
            <a:ext cx="3355975" cy="838200"/>
            <a:chOff x="1562" y="1152"/>
            <a:chExt cx="2114" cy="528"/>
          </a:xfrm>
        </p:grpSpPr>
        <p:grpSp>
          <p:nvGrpSpPr>
            <p:cNvPr id="258" name="Group 91"/>
            <p:cNvGrpSpPr>
              <a:grpSpLocks/>
            </p:cNvGrpSpPr>
            <p:nvPr/>
          </p:nvGrpSpPr>
          <p:grpSpPr bwMode="auto">
            <a:xfrm>
              <a:off x="2487" y="1152"/>
              <a:ext cx="223" cy="481"/>
              <a:chOff x="2207" y="1413"/>
              <a:chExt cx="223" cy="481"/>
            </a:xfrm>
          </p:grpSpPr>
          <p:sp>
            <p:nvSpPr>
              <p:cNvPr id="288" name="Freeform 9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Rectangle 9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59" name="Group 94"/>
            <p:cNvGrpSpPr>
              <a:grpSpLocks/>
            </p:cNvGrpSpPr>
            <p:nvPr/>
          </p:nvGrpSpPr>
          <p:grpSpPr bwMode="auto">
            <a:xfrm>
              <a:off x="1562" y="1248"/>
              <a:ext cx="349" cy="289"/>
              <a:chOff x="1282" y="1509"/>
              <a:chExt cx="349" cy="289"/>
            </a:xfrm>
          </p:grpSpPr>
          <p:sp>
            <p:nvSpPr>
              <p:cNvPr id="284" name="Rectangle 9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85" name="Group 96"/>
              <p:cNvGrpSpPr>
                <a:grpSpLocks/>
              </p:cNvGrpSpPr>
              <p:nvPr/>
            </p:nvGrpSpPr>
            <p:grpSpPr bwMode="auto">
              <a:xfrm>
                <a:off x="1291" y="1509"/>
                <a:ext cx="340" cy="289"/>
                <a:chOff x="1291" y="1509"/>
                <a:chExt cx="340" cy="289"/>
              </a:xfrm>
            </p:grpSpPr>
            <p:sp>
              <p:nvSpPr>
                <p:cNvPr id="286" name="Freeform 9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9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60" name="Rectangle 9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1" name="Group 100"/>
            <p:cNvGrpSpPr>
              <a:grpSpLocks/>
            </p:cNvGrpSpPr>
            <p:nvPr/>
          </p:nvGrpSpPr>
          <p:grpSpPr bwMode="auto">
            <a:xfrm>
              <a:off x="2031" y="1248"/>
              <a:ext cx="296" cy="289"/>
              <a:chOff x="1751" y="1509"/>
              <a:chExt cx="296" cy="289"/>
            </a:xfrm>
          </p:grpSpPr>
          <p:sp>
            <p:nvSpPr>
              <p:cNvPr id="282" name="Freeform 10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Freeform 10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2" name="Line 10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10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Line 10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Rectangle 10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66" name="Group 107"/>
            <p:cNvGrpSpPr>
              <a:grpSpLocks/>
            </p:cNvGrpSpPr>
            <p:nvPr/>
          </p:nvGrpSpPr>
          <p:grpSpPr bwMode="auto">
            <a:xfrm>
              <a:off x="2880" y="1248"/>
              <a:ext cx="325" cy="289"/>
              <a:chOff x="2600" y="1509"/>
              <a:chExt cx="325" cy="289"/>
            </a:xfrm>
          </p:grpSpPr>
          <p:sp>
            <p:nvSpPr>
              <p:cNvPr id="280" name="Freeform 10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10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7" name="Rectangle 11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8" name="Group 111"/>
            <p:cNvGrpSpPr>
              <a:grpSpLocks/>
            </p:cNvGrpSpPr>
            <p:nvPr/>
          </p:nvGrpSpPr>
          <p:grpSpPr bwMode="auto">
            <a:xfrm>
              <a:off x="3348" y="1248"/>
              <a:ext cx="284" cy="289"/>
              <a:chOff x="3068" y="1509"/>
              <a:chExt cx="284" cy="289"/>
            </a:xfrm>
          </p:grpSpPr>
          <p:sp>
            <p:nvSpPr>
              <p:cNvPr id="278" name="Freeform 11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11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9" name="Line 11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11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11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Line 11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Line 11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Line 11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Line 12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12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Line 12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0" name="Group 123"/>
          <p:cNvGrpSpPr>
            <a:grpSpLocks/>
          </p:cNvGrpSpPr>
          <p:nvPr/>
        </p:nvGrpSpPr>
        <p:grpSpPr bwMode="auto">
          <a:xfrm>
            <a:off x="4090987" y="3576637"/>
            <a:ext cx="3355975" cy="838200"/>
            <a:chOff x="1562" y="1152"/>
            <a:chExt cx="2114" cy="528"/>
          </a:xfrm>
        </p:grpSpPr>
        <p:grpSp>
          <p:nvGrpSpPr>
            <p:cNvPr id="291" name="Group 124"/>
            <p:cNvGrpSpPr>
              <a:grpSpLocks/>
            </p:cNvGrpSpPr>
            <p:nvPr/>
          </p:nvGrpSpPr>
          <p:grpSpPr bwMode="auto">
            <a:xfrm>
              <a:off x="2487" y="1152"/>
              <a:ext cx="223" cy="481"/>
              <a:chOff x="2207" y="1413"/>
              <a:chExt cx="223" cy="481"/>
            </a:xfrm>
          </p:grpSpPr>
          <p:sp>
            <p:nvSpPr>
              <p:cNvPr id="321" name="Freeform 12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Rectangle 12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92" name="Group 127"/>
            <p:cNvGrpSpPr>
              <a:grpSpLocks/>
            </p:cNvGrpSpPr>
            <p:nvPr/>
          </p:nvGrpSpPr>
          <p:grpSpPr bwMode="auto">
            <a:xfrm>
              <a:off x="1562" y="1248"/>
              <a:ext cx="349" cy="289"/>
              <a:chOff x="1282" y="1509"/>
              <a:chExt cx="349" cy="289"/>
            </a:xfrm>
          </p:grpSpPr>
          <p:sp>
            <p:nvSpPr>
              <p:cNvPr id="317" name="Rectangle 12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18" name="Group 129"/>
              <p:cNvGrpSpPr>
                <a:grpSpLocks/>
              </p:cNvGrpSpPr>
              <p:nvPr/>
            </p:nvGrpSpPr>
            <p:grpSpPr bwMode="auto">
              <a:xfrm>
                <a:off x="1291" y="1509"/>
                <a:ext cx="340" cy="289"/>
                <a:chOff x="1291" y="1509"/>
                <a:chExt cx="340" cy="289"/>
              </a:xfrm>
            </p:grpSpPr>
            <p:sp>
              <p:nvSpPr>
                <p:cNvPr id="319" name="Freeform 13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3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3" name="Rectangle 13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4" name="Group 133"/>
            <p:cNvGrpSpPr>
              <a:grpSpLocks/>
            </p:cNvGrpSpPr>
            <p:nvPr/>
          </p:nvGrpSpPr>
          <p:grpSpPr bwMode="auto">
            <a:xfrm>
              <a:off x="2031" y="1248"/>
              <a:ext cx="296" cy="289"/>
              <a:chOff x="1751" y="1509"/>
              <a:chExt cx="296" cy="289"/>
            </a:xfrm>
          </p:grpSpPr>
          <p:sp>
            <p:nvSpPr>
              <p:cNvPr id="315" name="Freeform 13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13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5" name="Line 13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13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3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13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99" name="Group 140"/>
            <p:cNvGrpSpPr>
              <a:grpSpLocks/>
            </p:cNvGrpSpPr>
            <p:nvPr/>
          </p:nvGrpSpPr>
          <p:grpSpPr bwMode="auto">
            <a:xfrm>
              <a:off x="2880" y="1248"/>
              <a:ext cx="325" cy="289"/>
              <a:chOff x="2600" y="1509"/>
              <a:chExt cx="325" cy="289"/>
            </a:xfrm>
          </p:grpSpPr>
          <p:sp>
            <p:nvSpPr>
              <p:cNvPr id="313" name="Freeform 14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4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0" name="Rectangle 14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1" name="Group 144"/>
            <p:cNvGrpSpPr>
              <a:grpSpLocks/>
            </p:cNvGrpSpPr>
            <p:nvPr/>
          </p:nvGrpSpPr>
          <p:grpSpPr bwMode="auto">
            <a:xfrm>
              <a:off x="3348" y="1248"/>
              <a:ext cx="284" cy="289"/>
              <a:chOff x="3068" y="1509"/>
              <a:chExt cx="284" cy="289"/>
            </a:xfrm>
          </p:grpSpPr>
          <p:sp>
            <p:nvSpPr>
              <p:cNvPr id="311" name="Freeform 14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4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2" name="Line 14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Line 14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Line 14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15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Line 15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Line 15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Line 15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Line 15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Line 15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3" name="Rectangle 189"/>
          <p:cNvSpPr>
            <a:spLocks noChangeArrowheads="1"/>
          </p:cNvSpPr>
          <p:nvPr/>
        </p:nvSpPr>
        <p:spPr bwMode="auto">
          <a:xfrm>
            <a:off x="6224587" y="909637"/>
            <a:ext cx="2438400" cy="1936428"/>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err="1" smtClean="0">
                <a:solidFill>
                  <a:srgbClr val="0000FF"/>
                </a:solidFill>
                <a:latin typeface="Arial"/>
                <a:cs typeface="Arial"/>
              </a:rPr>
              <a:t>Sửa</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xung</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đột</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truy</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cập</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tệp</a:t>
            </a:r>
            <a:r>
              <a:rPr lang="en-US" sz="2000" kern="0" dirty="0" smtClean="0">
                <a:solidFill>
                  <a:srgbClr val="0000FF"/>
                </a:solidFill>
                <a:latin typeface="Arial"/>
                <a:cs typeface="Arial"/>
              </a:rPr>
              <a:t> thanh </a:t>
            </a:r>
            <a:r>
              <a:rPr lang="en-US" sz="2000" kern="0" dirty="0" err="1" smtClean="0">
                <a:solidFill>
                  <a:srgbClr val="0000FF"/>
                </a:solidFill>
                <a:latin typeface="Arial"/>
                <a:cs typeface="Arial"/>
              </a:rPr>
              <a:t>ghhi</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bằng</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cách</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đọc</a:t>
            </a:r>
            <a:r>
              <a:rPr lang="en-US" sz="2000" kern="0" dirty="0" smtClean="0">
                <a:solidFill>
                  <a:srgbClr val="0000FF"/>
                </a:solidFill>
                <a:latin typeface="Arial"/>
                <a:cs typeface="Arial"/>
              </a:rPr>
              <a:t> trong </a:t>
            </a:r>
            <a:r>
              <a:rPr lang="en-US" sz="2000" kern="0" dirty="0" err="1" smtClean="0">
                <a:solidFill>
                  <a:srgbClr val="0000FF"/>
                </a:solidFill>
                <a:latin typeface="Arial"/>
                <a:cs typeface="Arial"/>
              </a:rPr>
              <a:t>nửa</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đầu</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chu</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kỳ</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và</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ghi</a:t>
            </a:r>
            <a:r>
              <a:rPr lang="en-US" sz="2000" kern="0" dirty="0" smtClean="0">
                <a:solidFill>
                  <a:srgbClr val="0000FF"/>
                </a:solidFill>
                <a:latin typeface="Arial"/>
                <a:cs typeface="Arial"/>
              </a:rPr>
              <a:t> trong </a:t>
            </a:r>
            <a:r>
              <a:rPr lang="en-US" sz="2000" kern="0" dirty="0" err="1" smtClean="0">
                <a:solidFill>
                  <a:srgbClr val="0000FF"/>
                </a:solidFill>
                <a:latin typeface="Arial"/>
                <a:cs typeface="Arial"/>
              </a:rPr>
              <a:t>nửa</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sau</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chu</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kỳ</a:t>
            </a:r>
            <a:endParaRPr kumimoji="0" lang="en-US" sz="2000" b="0" i="0" u="none" strike="noStrike" kern="0" cap="none" spc="0" normalizeH="0" baseline="0" noProof="0" dirty="0">
              <a:ln>
                <a:noFill/>
              </a:ln>
              <a:solidFill>
                <a:srgbClr val="0000FF"/>
              </a:solidFill>
              <a:effectLst/>
              <a:uLnTx/>
              <a:uFillTx/>
              <a:latin typeface="Arial"/>
              <a:cs typeface="Arial"/>
            </a:endParaRPr>
          </a:p>
        </p:txBody>
      </p:sp>
      <p:sp>
        <p:nvSpPr>
          <p:cNvPr id="324" name="Rectangle 190"/>
          <p:cNvSpPr>
            <a:spLocks noChangeArrowheads="1"/>
          </p:cNvSpPr>
          <p:nvPr/>
        </p:nvSpPr>
        <p:spPr bwMode="auto">
          <a:xfrm>
            <a:off x="585787" y="1138237"/>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325" name="Rectangle 191"/>
          <p:cNvSpPr>
            <a:spLocks noChangeArrowheads="1"/>
          </p:cNvSpPr>
          <p:nvPr/>
        </p:nvSpPr>
        <p:spPr bwMode="auto">
          <a:xfrm>
            <a:off x="585787" y="3695700"/>
            <a:ext cx="2006600"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add $2,</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a:t>
            </a:r>
          </a:p>
        </p:txBody>
      </p:sp>
      <p:grpSp>
        <p:nvGrpSpPr>
          <p:cNvPr id="326" name="Group 207"/>
          <p:cNvGrpSpPr>
            <a:grpSpLocks/>
          </p:cNvGrpSpPr>
          <p:nvPr/>
        </p:nvGrpSpPr>
        <p:grpSpPr bwMode="auto">
          <a:xfrm>
            <a:off x="4395787" y="4719637"/>
            <a:ext cx="1219200" cy="381000"/>
            <a:chOff x="2880" y="3552"/>
            <a:chExt cx="768" cy="240"/>
          </a:xfrm>
        </p:grpSpPr>
        <p:sp>
          <p:nvSpPr>
            <p:cNvPr id="327" name="Line 196"/>
            <p:cNvSpPr>
              <a:spLocks noChangeShapeType="1"/>
            </p:cNvSpPr>
            <p:nvPr/>
          </p:nvSpPr>
          <p:spPr bwMode="auto">
            <a:xfrm>
              <a:off x="3456" y="3552"/>
              <a:ext cx="0" cy="24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Line 198"/>
            <p:cNvSpPr>
              <a:spLocks noChangeShapeType="1"/>
            </p:cNvSpPr>
            <p:nvPr/>
          </p:nvSpPr>
          <p:spPr bwMode="auto">
            <a:xfrm flipV="1">
              <a:off x="3264" y="3552"/>
              <a:ext cx="0" cy="24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Line 200"/>
            <p:cNvSpPr>
              <a:spLocks noChangeShapeType="1"/>
            </p:cNvSpPr>
            <p:nvPr/>
          </p:nvSpPr>
          <p:spPr bwMode="auto">
            <a:xfrm>
              <a:off x="3456" y="3792"/>
              <a:ext cx="192"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Line 203"/>
            <p:cNvSpPr>
              <a:spLocks noChangeShapeType="1"/>
            </p:cNvSpPr>
            <p:nvPr/>
          </p:nvSpPr>
          <p:spPr bwMode="auto">
            <a:xfrm>
              <a:off x="3264" y="3552"/>
              <a:ext cx="192"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Line 204"/>
            <p:cNvSpPr>
              <a:spLocks noChangeShapeType="1"/>
            </p:cNvSpPr>
            <p:nvPr/>
          </p:nvSpPr>
          <p:spPr bwMode="auto">
            <a:xfrm>
              <a:off x="3072" y="3792"/>
              <a:ext cx="192"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Line 205"/>
            <p:cNvSpPr>
              <a:spLocks noChangeShapeType="1"/>
            </p:cNvSpPr>
            <p:nvPr/>
          </p:nvSpPr>
          <p:spPr bwMode="auto">
            <a:xfrm>
              <a:off x="3072" y="3552"/>
              <a:ext cx="0" cy="24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Line 206"/>
            <p:cNvSpPr>
              <a:spLocks noChangeShapeType="1"/>
            </p:cNvSpPr>
            <p:nvPr/>
          </p:nvSpPr>
          <p:spPr bwMode="auto">
            <a:xfrm>
              <a:off x="2880" y="3552"/>
              <a:ext cx="192"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4" name="Group 214"/>
          <p:cNvGrpSpPr>
            <a:grpSpLocks/>
          </p:cNvGrpSpPr>
          <p:nvPr/>
        </p:nvGrpSpPr>
        <p:grpSpPr bwMode="auto">
          <a:xfrm>
            <a:off x="814387" y="4948237"/>
            <a:ext cx="4191000" cy="1085850"/>
            <a:chOff x="624" y="3408"/>
            <a:chExt cx="2640" cy="684"/>
          </a:xfrm>
        </p:grpSpPr>
        <p:sp>
          <p:nvSpPr>
            <p:cNvPr id="335" name="Rectangle 209"/>
            <p:cNvSpPr>
              <a:spLocks noChangeArrowheads="1"/>
            </p:cNvSpPr>
            <p:nvPr/>
          </p:nvSpPr>
          <p:spPr bwMode="auto">
            <a:xfrm>
              <a:off x="624" y="3648"/>
              <a:ext cx="1872" cy="444"/>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smtClean="0">
                  <a:solidFill>
                    <a:srgbClr val="FF0000"/>
                  </a:solidFill>
                  <a:latin typeface="Arial"/>
                  <a:cs typeface="Arial"/>
                </a:rPr>
                <a:t>S</a:t>
              </a:r>
              <a:r>
                <a:rPr kumimoji="0" lang="en-US" sz="2000" b="0" i="0" u="none" strike="noStrike" kern="0" cap="none" spc="0" normalizeH="0" baseline="0" noProof="0" dirty="0" err="1" smtClean="0">
                  <a:ln>
                    <a:noFill/>
                  </a:ln>
                  <a:solidFill>
                    <a:srgbClr val="FF0000"/>
                  </a:solidFill>
                  <a:effectLst/>
                  <a:uLnTx/>
                  <a:uFillTx/>
                  <a:latin typeface="Arial"/>
                  <a:cs typeface="Arial"/>
                </a:rPr>
                <a:t>ườn</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đồng</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hồ</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điều</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khiển</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ghi</a:t>
              </a:r>
              <a:r>
                <a:rPr lang="en-US" sz="2000" kern="0" dirty="0" smtClean="0">
                  <a:solidFill>
                    <a:srgbClr val="FF0000"/>
                  </a:solidFill>
                  <a:latin typeface="Arial"/>
                  <a:cs typeface="Arial"/>
                </a:rPr>
                <a:t> </a:t>
              </a:r>
              <a:endParaRPr kumimoji="0" lang="en-US" sz="2000" b="0" i="0" u="none" strike="noStrike" kern="0" cap="none" spc="0" normalizeH="0" baseline="0" noProof="0" dirty="0">
                <a:ln>
                  <a:noFill/>
                </a:ln>
                <a:solidFill>
                  <a:srgbClr val="FF0000"/>
                </a:solidFill>
                <a:effectLst/>
                <a:uLnTx/>
                <a:uFillTx/>
                <a:latin typeface="Arial"/>
                <a:cs typeface="Arial"/>
              </a:endParaRPr>
            </a:p>
          </p:txBody>
        </p:sp>
        <p:sp>
          <p:nvSpPr>
            <p:cNvPr id="336" name="Line 210"/>
            <p:cNvSpPr>
              <a:spLocks noChangeShapeType="1"/>
            </p:cNvSpPr>
            <p:nvPr/>
          </p:nvSpPr>
          <p:spPr bwMode="auto">
            <a:xfrm flipV="1">
              <a:off x="2544" y="3408"/>
              <a:ext cx="720" cy="432"/>
            </a:xfrm>
            <a:prstGeom prst="line">
              <a:avLst/>
            </a:prstGeom>
            <a:noFill/>
            <a:ln w="12700">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nvGrpSpPr>
          <p:cNvPr id="337" name="Group 213"/>
          <p:cNvGrpSpPr>
            <a:grpSpLocks/>
          </p:cNvGrpSpPr>
          <p:nvPr/>
        </p:nvGrpSpPr>
        <p:grpSpPr bwMode="auto">
          <a:xfrm>
            <a:off x="4700587" y="4872037"/>
            <a:ext cx="3200400" cy="1085850"/>
            <a:chOff x="3072" y="3360"/>
            <a:chExt cx="2016" cy="684"/>
          </a:xfrm>
        </p:grpSpPr>
        <p:sp>
          <p:nvSpPr>
            <p:cNvPr id="338" name="Rectangle 208"/>
            <p:cNvSpPr>
              <a:spLocks noChangeArrowheads="1"/>
            </p:cNvSpPr>
            <p:nvPr/>
          </p:nvSpPr>
          <p:spPr bwMode="auto">
            <a:xfrm>
              <a:off x="3216" y="3600"/>
              <a:ext cx="1872" cy="444"/>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smtClean="0">
                  <a:solidFill>
                    <a:srgbClr val="FF0000"/>
                  </a:solidFill>
                  <a:latin typeface="Arial"/>
                  <a:cs typeface="Arial"/>
                </a:rPr>
                <a:t>Sườn</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đồng</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hồ</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điều</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khiển</a:t>
              </a:r>
              <a:r>
                <a:rPr lang="en-US" sz="2000" kern="0" dirty="0" smtClean="0">
                  <a:solidFill>
                    <a:srgbClr val="FF0000"/>
                  </a:solidFill>
                  <a:latin typeface="Arial"/>
                  <a:cs typeface="Arial"/>
                </a:rPr>
                <a:t> </a:t>
              </a:r>
              <a:r>
                <a:rPr lang="en-US" sz="2000" kern="0" dirty="0" err="1" smtClean="0">
                  <a:solidFill>
                    <a:srgbClr val="FF0000"/>
                  </a:solidFill>
                  <a:latin typeface="Arial"/>
                  <a:cs typeface="Arial"/>
                </a:rPr>
                <a:t>đọc</a:t>
              </a:r>
              <a:endParaRPr kumimoji="0" lang="en-US" sz="2000" b="0" i="0" u="none" strike="noStrike" kern="0" cap="none" spc="0" normalizeH="0" baseline="0" noProof="0" dirty="0">
                <a:ln>
                  <a:noFill/>
                </a:ln>
                <a:solidFill>
                  <a:srgbClr val="FF0000"/>
                </a:solidFill>
                <a:effectLst/>
                <a:uLnTx/>
                <a:uFillTx/>
                <a:latin typeface="Arial"/>
                <a:cs typeface="Arial"/>
              </a:endParaRPr>
            </a:p>
          </p:txBody>
        </p:sp>
        <p:sp>
          <p:nvSpPr>
            <p:cNvPr id="339" name="Line 211"/>
            <p:cNvSpPr>
              <a:spLocks noChangeShapeType="1"/>
            </p:cNvSpPr>
            <p:nvPr/>
          </p:nvSpPr>
          <p:spPr bwMode="auto">
            <a:xfrm>
              <a:off x="3456" y="3360"/>
              <a:ext cx="192" cy="288"/>
            </a:xfrm>
            <a:prstGeom prst="line">
              <a:avLst/>
            </a:prstGeom>
            <a:noFill/>
            <a:ln w="12700">
              <a:solidFill>
                <a:srgbClr val="FC0128"/>
              </a:solidFill>
              <a:round/>
              <a:headEnd type="triangle" w="med" len="me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a:cs typeface="Arial"/>
              </a:endParaRPr>
            </a:p>
          </p:txBody>
        </p:sp>
        <p:sp>
          <p:nvSpPr>
            <p:cNvPr id="340" name="Line 212"/>
            <p:cNvSpPr>
              <a:spLocks noChangeShapeType="1"/>
            </p:cNvSpPr>
            <p:nvPr/>
          </p:nvSpPr>
          <p:spPr bwMode="auto">
            <a:xfrm>
              <a:off x="3072" y="3360"/>
              <a:ext cx="192" cy="288"/>
            </a:xfrm>
            <a:prstGeom prst="line">
              <a:avLst/>
            </a:prstGeom>
            <a:noFill/>
            <a:ln w="12700">
              <a:solidFill>
                <a:srgbClr val="FC0128"/>
              </a:solidFill>
              <a:round/>
              <a:headEnd type="triangle" w="med" len="me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a:cs typeface="Arial"/>
              </a:endParaRPr>
            </a:p>
          </p:txBody>
        </p:sp>
      </p:grpSp>
      <p:sp>
        <p:nvSpPr>
          <p:cNvPr id="150534" name="Comment 6"/>
          <p:cNvSpPr>
            <a:spLocks noRot="1" noChangeAspect="1" noEditPoints="1" noChangeArrowheads="1" noChangeShapeType="1" noTextEdit="1"/>
          </p:cNvSpPr>
          <p:nvPr/>
        </p:nvSpPr>
        <p:spPr bwMode="auto">
          <a:xfrm>
            <a:off x="5995988" y="1003300"/>
            <a:ext cx="11112" cy="4763"/>
          </a:xfrm>
          <a:custGeom>
            <a:avLst/>
            <a:gdLst>
              <a:gd name="T0" fmla="+- 0 16667 16657"/>
              <a:gd name="T1" fmla="*/ T0 w 29"/>
              <a:gd name="T2" fmla="+- 0 2796 2785"/>
              <a:gd name="T3" fmla="*/ 2796 h 16"/>
              <a:gd name="T4" fmla="+- 0 16654 16657"/>
              <a:gd name="T5" fmla="*/ T4 w 29"/>
              <a:gd name="T6" fmla="+- 0 2801 2785"/>
              <a:gd name="T7" fmla="*/ 2801 h 16"/>
              <a:gd name="T8" fmla="+- 0 16672 16657"/>
              <a:gd name="T9" fmla="*/ T8 w 29"/>
              <a:gd name="T10" fmla="+- 0 2791 2785"/>
              <a:gd name="T11" fmla="*/ 2791 h 16"/>
              <a:gd name="T12" fmla="+- 0 16685 16657"/>
              <a:gd name="T13" fmla="*/ T12 w 29"/>
              <a:gd name="T14" fmla="+- 0 2785 2785"/>
              <a:gd name="T15" fmla="*/ 2785 h 16"/>
            </a:gdLst>
            <a:ahLst/>
            <a:cxnLst>
              <a:cxn ang="0">
                <a:pos x="T1" y="T3"/>
              </a:cxn>
              <a:cxn ang="0">
                <a:pos x="T5" y="T7"/>
              </a:cxn>
              <a:cxn ang="0">
                <a:pos x="T9" y="T11"/>
              </a:cxn>
              <a:cxn ang="0">
                <a:pos x="T13" y="T15"/>
              </a:cxn>
            </a:cxnLst>
            <a:rect l="0" t="0" r="r" b="b"/>
            <a:pathLst>
              <a:path w="29" h="16" extrusionOk="0">
                <a:moveTo>
                  <a:pt x="10" y="11"/>
                </a:moveTo>
                <a:cubicBezTo>
                  <a:pt x="-3" y="16"/>
                  <a:pt x="15" y="6"/>
                  <a:pt x="28" y="0"/>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540" name="Comment 12"/>
          <p:cNvSpPr>
            <a:spLocks noRot="1" noChangeAspect="1" noEditPoints="1" noChangeArrowheads="1" noChangeShapeType="1" noTextEdit="1"/>
          </p:cNvSpPr>
          <p:nvPr/>
        </p:nvSpPr>
        <p:spPr bwMode="auto">
          <a:xfrm>
            <a:off x="7794625" y="1012825"/>
            <a:ext cx="4763" cy="11113"/>
          </a:xfrm>
          <a:custGeom>
            <a:avLst/>
            <a:gdLst>
              <a:gd name="T0" fmla="+- 0 21659 21651"/>
              <a:gd name="T1" fmla="*/ T0 w 13"/>
              <a:gd name="T2" fmla="+- 0 2844 2814"/>
              <a:gd name="T3" fmla="*/ 2844 h 31"/>
              <a:gd name="T4" fmla="+- 0 21648 21651"/>
              <a:gd name="T5" fmla="*/ T4 w 13"/>
              <a:gd name="T6" fmla="+- 0 2807 2814"/>
              <a:gd name="T7" fmla="*/ 2807 h 31"/>
              <a:gd name="T8" fmla="+- 0 21645 21651"/>
              <a:gd name="T9" fmla="*/ T8 w 13"/>
              <a:gd name="T10" fmla="+- 0 2827 2814"/>
              <a:gd name="T11" fmla="*/ 2827 h 31"/>
              <a:gd name="T12" fmla="+- 0 21663 21651"/>
              <a:gd name="T13" fmla="*/ T12 w 13"/>
              <a:gd name="T14" fmla="+- 0 2825 2814"/>
              <a:gd name="T15" fmla="*/ 2825 h 31"/>
            </a:gdLst>
            <a:ahLst/>
            <a:cxnLst>
              <a:cxn ang="0">
                <a:pos x="T1" y="T3"/>
              </a:cxn>
              <a:cxn ang="0">
                <a:pos x="T5" y="T7"/>
              </a:cxn>
              <a:cxn ang="0">
                <a:pos x="T9" y="T11"/>
              </a:cxn>
              <a:cxn ang="0">
                <a:pos x="T13" y="T15"/>
              </a:cxn>
            </a:cxnLst>
            <a:rect l="0" t="0" r="r" b="b"/>
            <a:pathLst>
              <a:path w="13" h="31" extrusionOk="0">
                <a:moveTo>
                  <a:pt x="8" y="30"/>
                </a:moveTo>
                <a:cubicBezTo>
                  <a:pt x="-3" y="-7"/>
                  <a:pt x="-6" y="13"/>
                  <a:pt x="12" y="11"/>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542" name="Comment 14"/>
          <p:cNvSpPr>
            <a:spLocks noRot="1" noChangeAspect="1" noEditPoints="1" noChangeArrowheads="1" noChangeShapeType="1" noTextEdit="1"/>
          </p:cNvSpPr>
          <p:nvPr/>
        </p:nvSpPr>
        <p:spPr bwMode="auto">
          <a:xfrm>
            <a:off x="5022850" y="5294313"/>
            <a:ext cx="33338" cy="22225"/>
          </a:xfrm>
          <a:custGeom>
            <a:avLst/>
            <a:gdLst>
              <a:gd name="T0" fmla="+- 0 13953 13953"/>
              <a:gd name="T1" fmla="*/ T0 w 91"/>
              <a:gd name="T2" fmla="+- 0 14766 14706"/>
              <a:gd name="T3" fmla="*/ 14766 h 61"/>
              <a:gd name="T4" fmla="+- 0 13978 13953"/>
              <a:gd name="T5" fmla="*/ T4 w 91"/>
              <a:gd name="T6" fmla="+- 0 14761 14706"/>
              <a:gd name="T7" fmla="*/ 14761 h 61"/>
              <a:gd name="T8" fmla="+- 0 13992 13953"/>
              <a:gd name="T9" fmla="*/ T8 w 91"/>
              <a:gd name="T10" fmla="+- 0 14757 14706"/>
              <a:gd name="T11" fmla="*/ 14757 h 61"/>
              <a:gd name="T12" fmla="+- 0 14011 13953"/>
              <a:gd name="T13" fmla="*/ T12 w 91"/>
              <a:gd name="T14" fmla="+- 0 14741 14706"/>
              <a:gd name="T15" fmla="*/ 14741 h 61"/>
              <a:gd name="T16" fmla="+- 0 14029 13953"/>
              <a:gd name="T17" fmla="*/ T16 w 91"/>
              <a:gd name="T18" fmla="+- 0 14727 14706"/>
              <a:gd name="T19" fmla="*/ 14727 h 61"/>
              <a:gd name="T20" fmla="+- 0 14035 13953"/>
              <a:gd name="T21" fmla="*/ T20 w 91"/>
              <a:gd name="T22" fmla="+- 0 14721 14706"/>
              <a:gd name="T23" fmla="*/ 14721 h 61"/>
              <a:gd name="T24" fmla="+- 0 14043 13953"/>
              <a:gd name="T25" fmla="*/ T24 w 91"/>
              <a:gd name="T26" fmla="+- 0 14706 14706"/>
              <a:gd name="T27" fmla="*/ 14706 h 61"/>
            </a:gdLst>
            <a:ahLst/>
            <a:cxnLst>
              <a:cxn ang="0">
                <a:pos x="T1" y="T3"/>
              </a:cxn>
              <a:cxn ang="0">
                <a:pos x="T5" y="T7"/>
              </a:cxn>
              <a:cxn ang="0">
                <a:pos x="T9" y="T11"/>
              </a:cxn>
              <a:cxn ang="0">
                <a:pos x="T13" y="T15"/>
              </a:cxn>
              <a:cxn ang="0">
                <a:pos x="T17" y="T19"/>
              </a:cxn>
              <a:cxn ang="0">
                <a:pos x="T21" y="T23"/>
              </a:cxn>
              <a:cxn ang="0">
                <a:pos x="T25" y="T27"/>
              </a:cxn>
            </a:cxnLst>
            <a:rect l="0" t="0" r="r" b="b"/>
            <a:pathLst>
              <a:path w="91" h="61" extrusionOk="0">
                <a:moveTo>
                  <a:pt x="0" y="60"/>
                </a:moveTo>
                <a:cubicBezTo>
                  <a:pt x="25" y="55"/>
                  <a:pt x="39" y="51"/>
                  <a:pt x="58" y="35"/>
                </a:cubicBezTo>
                <a:cubicBezTo>
                  <a:pt x="76" y="21"/>
                  <a:pt x="82" y="15"/>
                  <a:pt x="90" y="0"/>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543" name="Comment 15"/>
          <p:cNvSpPr>
            <a:spLocks noRot="1" noChangeAspect="1" noEditPoints="1" noChangeArrowheads="1" noChangeShapeType="1" noTextEdit="1"/>
          </p:cNvSpPr>
          <p:nvPr/>
        </p:nvSpPr>
        <p:spPr bwMode="auto">
          <a:xfrm>
            <a:off x="6308725" y="5049838"/>
            <a:ext cx="9525" cy="11112"/>
          </a:xfrm>
          <a:custGeom>
            <a:avLst/>
            <a:gdLst>
              <a:gd name="T0" fmla="+- 0 17549 17526"/>
              <a:gd name="T1" fmla="*/ T0 w 24"/>
              <a:gd name="T2" fmla="+- 0 14052 14027"/>
              <a:gd name="T3" fmla="*/ 14052 h 31"/>
              <a:gd name="T4" fmla="+- 0 17539 17526"/>
              <a:gd name="T5" fmla="*/ T4 w 24"/>
              <a:gd name="T6" fmla="+- 0 14038 14027"/>
              <a:gd name="T7" fmla="*/ 14038 h 31"/>
              <a:gd name="T8" fmla="+- 0 17537 17526"/>
              <a:gd name="T9" fmla="*/ T8 w 24"/>
              <a:gd name="T10" fmla="+- 0 14035 14027"/>
              <a:gd name="T11" fmla="*/ 14035 h 31"/>
              <a:gd name="T12" fmla="+- 0 17530 17526"/>
              <a:gd name="T13" fmla="*/ T12 w 24"/>
              <a:gd name="T14" fmla="+- 0 14027 14027"/>
              <a:gd name="T15" fmla="*/ 14027 h 31"/>
              <a:gd name="T16" fmla="+- 0 17526 17526"/>
              <a:gd name="T17" fmla="*/ T16 w 24"/>
              <a:gd name="T18" fmla="+- 0 14048 14027"/>
              <a:gd name="T19" fmla="*/ 14048 h 31"/>
              <a:gd name="T20" fmla="+- 0 17527 17526"/>
              <a:gd name="T21" fmla="*/ T20 w 24"/>
              <a:gd name="T22" fmla="+- 0 14054 14027"/>
              <a:gd name="T23" fmla="*/ 14054 h 31"/>
              <a:gd name="T24" fmla="+- 0 17549 17526"/>
              <a:gd name="T25" fmla="*/ T24 w 24"/>
              <a:gd name="T26" fmla="+- 0 14055 14027"/>
              <a:gd name="T27" fmla="*/ 14055 h 31"/>
            </a:gdLst>
            <a:ahLst/>
            <a:cxnLst>
              <a:cxn ang="0">
                <a:pos x="T1" y="T3"/>
              </a:cxn>
              <a:cxn ang="0">
                <a:pos x="T5" y="T7"/>
              </a:cxn>
              <a:cxn ang="0">
                <a:pos x="T9" y="T11"/>
              </a:cxn>
              <a:cxn ang="0">
                <a:pos x="T13" y="T15"/>
              </a:cxn>
              <a:cxn ang="0">
                <a:pos x="T17" y="T19"/>
              </a:cxn>
              <a:cxn ang="0">
                <a:pos x="T21" y="T23"/>
              </a:cxn>
              <a:cxn ang="0">
                <a:pos x="T25" y="T27"/>
              </a:cxn>
            </a:cxnLst>
            <a:rect l="0" t="0" r="r" b="b"/>
            <a:pathLst>
              <a:path w="24" h="31" extrusionOk="0">
                <a:moveTo>
                  <a:pt x="23" y="25"/>
                </a:moveTo>
                <a:cubicBezTo>
                  <a:pt x="13" y="11"/>
                  <a:pt x="11" y="8"/>
                  <a:pt x="4" y="0"/>
                </a:cubicBezTo>
                <a:cubicBezTo>
                  <a:pt x="0" y="21"/>
                  <a:pt x="1" y="27"/>
                  <a:pt x="23" y="28"/>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88700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up)">
                                      <p:cBhvr>
                                        <p:cTn id="7" dur="500"/>
                                        <p:tgtEl>
                                          <p:spTgt spid="17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2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33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2000"/>
                                  </p:stCondLst>
                                  <p:childTnLst>
                                    <p:set>
                                      <p:cBhvr>
                                        <p:cTn id="19"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86" y="-29029"/>
            <a:ext cx="9372600" cy="1143000"/>
          </a:xfrm>
        </p:spPr>
        <p:txBody>
          <a:bodyPr>
            <a:normAutofit fontScale="90000"/>
          </a:bodyPr>
          <a:lstStyle/>
          <a:p>
            <a:r>
              <a:rPr lang="en-US" b="1" dirty="0" smtClean="0">
                <a:latin typeface="Arial"/>
                <a:cs typeface="Arial"/>
              </a:rPr>
              <a:t>Sử </a:t>
            </a:r>
            <a:r>
              <a:rPr lang="en-US" b="1" dirty="0" err="1" smtClean="0">
                <a:latin typeface="Arial"/>
                <a:cs typeface="Arial"/>
              </a:rPr>
              <a:t>dụng</a:t>
            </a:r>
            <a:r>
              <a:rPr lang="en-US" b="1" dirty="0" smtClean="0">
                <a:latin typeface="Arial"/>
                <a:cs typeface="Arial"/>
              </a:rPr>
              <a:t> thanh </a:t>
            </a:r>
            <a:r>
              <a:rPr lang="en-US" b="1" dirty="0" err="1" smtClean="0">
                <a:latin typeface="Arial"/>
                <a:cs typeface="Arial"/>
              </a:rPr>
              <a:t>ghi</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44</a:t>
            </a:fld>
            <a:endParaRPr lang="en-US" dirty="0"/>
          </a:p>
        </p:txBody>
      </p:sp>
      <p:sp>
        <p:nvSpPr>
          <p:cNvPr id="190" name="Rectangle 3"/>
          <p:cNvSpPr>
            <a:spLocks noChangeArrowheads="1"/>
          </p:cNvSpPr>
          <p:nvPr/>
        </p:nvSpPr>
        <p:spPr bwMode="auto">
          <a:xfrm>
            <a:off x="152400" y="19065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91" name="Line 4"/>
          <p:cNvSpPr>
            <a:spLocks noChangeShapeType="1"/>
          </p:cNvSpPr>
          <p:nvPr/>
        </p:nvSpPr>
        <p:spPr bwMode="auto">
          <a:xfrm>
            <a:off x="2282825" y="12954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Rectangle 5"/>
          <p:cNvSpPr>
            <a:spLocks noChangeArrowheads="1"/>
          </p:cNvSpPr>
          <p:nvPr/>
        </p:nvSpPr>
        <p:spPr bwMode="auto">
          <a:xfrm>
            <a:off x="585788" y="1752600"/>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193" name="Rectangle 6"/>
          <p:cNvSpPr>
            <a:spLocks noChangeArrowheads="1"/>
          </p:cNvSpPr>
          <p:nvPr/>
        </p:nvSpPr>
        <p:spPr bwMode="auto">
          <a:xfrm>
            <a:off x="585788" y="2590800"/>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sub $4,</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,$5</a:t>
            </a:r>
          </a:p>
        </p:txBody>
      </p:sp>
      <p:sp>
        <p:nvSpPr>
          <p:cNvPr id="194" name="Rectangle 7"/>
          <p:cNvSpPr>
            <a:spLocks noChangeArrowheads="1"/>
          </p:cNvSpPr>
          <p:nvPr/>
        </p:nvSpPr>
        <p:spPr bwMode="auto">
          <a:xfrm>
            <a:off x="585788" y="3471863"/>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and $6,</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,$7</a:t>
            </a:r>
          </a:p>
        </p:txBody>
      </p:sp>
      <p:sp>
        <p:nvSpPr>
          <p:cNvPr id="195" name="Rectangle 8"/>
          <p:cNvSpPr>
            <a:spLocks noChangeArrowheads="1"/>
          </p:cNvSpPr>
          <p:nvPr/>
        </p:nvSpPr>
        <p:spPr bwMode="auto">
          <a:xfrm>
            <a:off x="585788" y="51816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xor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196" name="Line 9"/>
          <p:cNvSpPr>
            <a:spLocks noChangeShapeType="1"/>
          </p:cNvSpPr>
          <p:nvPr/>
        </p:nvSpPr>
        <p:spPr bwMode="auto">
          <a:xfrm>
            <a:off x="34639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10"/>
          <p:cNvSpPr>
            <a:spLocks noChangeShapeType="1"/>
          </p:cNvSpPr>
          <p:nvPr/>
        </p:nvSpPr>
        <p:spPr bwMode="auto">
          <a:xfrm>
            <a:off x="41497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11"/>
          <p:cNvSpPr>
            <a:spLocks noChangeShapeType="1"/>
          </p:cNvSpPr>
          <p:nvPr/>
        </p:nvSpPr>
        <p:spPr bwMode="auto">
          <a:xfrm>
            <a:off x="48355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12"/>
          <p:cNvSpPr>
            <a:spLocks noChangeShapeType="1"/>
          </p:cNvSpPr>
          <p:nvPr/>
        </p:nvSpPr>
        <p:spPr bwMode="auto">
          <a:xfrm>
            <a:off x="55213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13"/>
          <p:cNvSpPr>
            <a:spLocks noChangeShapeType="1"/>
          </p:cNvSpPr>
          <p:nvPr/>
        </p:nvSpPr>
        <p:spPr bwMode="auto">
          <a:xfrm>
            <a:off x="62071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14"/>
          <p:cNvSpPr>
            <a:spLocks noChangeShapeType="1"/>
          </p:cNvSpPr>
          <p:nvPr/>
        </p:nvSpPr>
        <p:spPr bwMode="auto">
          <a:xfrm>
            <a:off x="68929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Line 15"/>
          <p:cNvSpPr>
            <a:spLocks noChangeShapeType="1"/>
          </p:cNvSpPr>
          <p:nvPr/>
        </p:nvSpPr>
        <p:spPr bwMode="auto">
          <a:xfrm>
            <a:off x="75787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Line 16"/>
          <p:cNvSpPr>
            <a:spLocks noChangeShapeType="1"/>
          </p:cNvSpPr>
          <p:nvPr/>
        </p:nvSpPr>
        <p:spPr bwMode="auto">
          <a:xfrm>
            <a:off x="82645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Rectangle 17"/>
          <p:cNvSpPr>
            <a:spLocks noChangeArrowheads="1"/>
          </p:cNvSpPr>
          <p:nvPr/>
        </p:nvSpPr>
        <p:spPr bwMode="auto">
          <a:xfrm>
            <a:off x="585788" y="4310063"/>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sp>
        <p:nvSpPr>
          <p:cNvPr id="205" name="Line 18"/>
          <p:cNvSpPr>
            <a:spLocks noChangeShapeType="1"/>
          </p:cNvSpPr>
          <p:nvPr/>
        </p:nvSpPr>
        <p:spPr bwMode="auto">
          <a:xfrm>
            <a:off x="509588" y="1828800"/>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6" name="Group 19"/>
          <p:cNvGrpSpPr>
            <a:grpSpLocks/>
          </p:cNvGrpSpPr>
          <p:nvPr/>
        </p:nvGrpSpPr>
        <p:grpSpPr bwMode="auto">
          <a:xfrm>
            <a:off x="2895600" y="1676400"/>
            <a:ext cx="3355975" cy="838200"/>
            <a:chOff x="1562" y="1152"/>
            <a:chExt cx="2114" cy="528"/>
          </a:xfrm>
        </p:grpSpPr>
        <p:grpSp>
          <p:nvGrpSpPr>
            <p:cNvPr id="207" name="Group 20"/>
            <p:cNvGrpSpPr>
              <a:grpSpLocks/>
            </p:cNvGrpSpPr>
            <p:nvPr/>
          </p:nvGrpSpPr>
          <p:grpSpPr bwMode="auto">
            <a:xfrm>
              <a:off x="2487" y="1152"/>
              <a:ext cx="223" cy="481"/>
              <a:chOff x="2207" y="1413"/>
              <a:chExt cx="223" cy="481"/>
            </a:xfrm>
          </p:grpSpPr>
          <p:sp>
            <p:nvSpPr>
              <p:cNvPr id="237" name="Freeform 2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Rectangle 2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08" name="Group 23"/>
            <p:cNvGrpSpPr>
              <a:grpSpLocks/>
            </p:cNvGrpSpPr>
            <p:nvPr/>
          </p:nvGrpSpPr>
          <p:grpSpPr bwMode="auto">
            <a:xfrm>
              <a:off x="1562" y="1248"/>
              <a:ext cx="349" cy="289"/>
              <a:chOff x="1282" y="1509"/>
              <a:chExt cx="349" cy="289"/>
            </a:xfrm>
          </p:grpSpPr>
          <p:sp>
            <p:nvSpPr>
              <p:cNvPr id="233" name="Rectangle 2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4" name="Group 25"/>
              <p:cNvGrpSpPr>
                <a:grpSpLocks/>
              </p:cNvGrpSpPr>
              <p:nvPr/>
            </p:nvGrpSpPr>
            <p:grpSpPr bwMode="auto">
              <a:xfrm>
                <a:off x="1291" y="1509"/>
                <a:ext cx="340" cy="289"/>
                <a:chOff x="1291" y="1509"/>
                <a:chExt cx="340" cy="289"/>
              </a:xfrm>
            </p:grpSpPr>
            <p:sp>
              <p:nvSpPr>
                <p:cNvPr id="235" name="Freeform 2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2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09" name="Rectangle 2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0" name="Group 29"/>
            <p:cNvGrpSpPr>
              <a:grpSpLocks/>
            </p:cNvGrpSpPr>
            <p:nvPr/>
          </p:nvGrpSpPr>
          <p:grpSpPr bwMode="auto">
            <a:xfrm>
              <a:off x="2031" y="1248"/>
              <a:ext cx="296" cy="289"/>
              <a:chOff x="1751" y="1509"/>
              <a:chExt cx="296" cy="289"/>
            </a:xfrm>
          </p:grpSpPr>
          <p:sp>
            <p:nvSpPr>
              <p:cNvPr id="231" name="Freeform 3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3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1" name="Line 3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3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Line 3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Rectangle 3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15" name="Group 36"/>
            <p:cNvGrpSpPr>
              <a:grpSpLocks/>
            </p:cNvGrpSpPr>
            <p:nvPr/>
          </p:nvGrpSpPr>
          <p:grpSpPr bwMode="auto">
            <a:xfrm>
              <a:off x="2880" y="1248"/>
              <a:ext cx="325" cy="289"/>
              <a:chOff x="2600" y="1509"/>
              <a:chExt cx="325" cy="289"/>
            </a:xfrm>
          </p:grpSpPr>
          <p:sp>
            <p:nvSpPr>
              <p:cNvPr id="229" name="Freeform 3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Freeform 3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Rectangle 3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7" name="Group 40"/>
            <p:cNvGrpSpPr>
              <a:grpSpLocks/>
            </p:cNvGrpSpPr>
            <p:nvPr/>
          </p:nvGrpSpPr>
          <p:grpSpPr bwMode="auto">
            <a:xfrm>
              <a:off x="3348" y="1248"/>
              <a:ext cx="284" cy="289"/>
              <a:chOff x="3068" y="1509"/>
              <a:chExt cx="284" cy="289"/>
            </a:xfrm>
          </p:grpSpPr>
          <p:sp>
            <p:nvSpPr>
              <p:cNvPr id="227" name="Freeform 4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4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8" name="Line 4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4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Line 4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Line 4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Line 4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Line 4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4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5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5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39" name="Group 52"/>
          <p:cNvGrpSpPr>
            <a:grpSpLocks/>
          </p:cNvGrpSpPr>
          <p:nvPr/>
        </p:nvGrpSpPr>
        <p:grpSpPr bwMode="auto">
          <a:xfrm>
            <a:off x="3578225" y="2509838"/>
            <a:ext cx="3355975" cy="838200"/>
            <a:chOff x="1562" y="1152"/>
            <a:chExt cx="2114" cy="528"/>
          </a:xfrm>
        </p:grpSpPr>
        <p:grpSp>
          <p:nvGrpSpPr>
            <p:cNvPr id="240" name="Group 53"/>
            <p:cNvGrpSpPr>
              <a:grpSpLocks/>
            </p:cNvGrpSpPr>
            <p:nvPr/>
          </p:nvGrpSpPr>
          <p:grpSpPr bwMode="auto">
            <a:xfrm>
              <a:off x="2487" y="1152"/>
              <a:ext cx="223" cy="481"/>
              <a:chOff x="2207" y="1413"/>
              <a:chExt cx="223" cy="481"/>
            </a:xfrm>
          </p:grpSpPr>
          <p:sp>
            <p:nvSpPr>
              <p:cNvPr id="270" name="Freeform 5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Rectangle 5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41" name="Group 56"/>
            <p:cNvGrpSpPr>
              <a:grpSpLocks/>
            </p:cNvGrpSpPr>
            <p:nvPr/>
          </p:nvGrpSpPr>
          <p:grpSpPr bwMode="auto">
            <a:xfrm>
              <a:off x="1562" y="1248"/>
              <a:ext cx="349" cy="289"/>
              <a:chOff x="1282" y="1509"/>
              <a:chExt cx="349" cy="289"/>
            </a:xfrm>
          </p:grpSpPr>
          <p:sp>
            <p:nvSpPr>
              <p:cNvPr id="266" name="Rectangle 5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67" name="Group 58"/>
              <p:cNvGrpSpPr>
                <a:grpSpLocks/>
              </p:cNvGrpSpPr>
              <p:nvPr/>
            </p:nvGrpSpPr>
            <p:grpSpPr bwMode="auto">
              <a:xfrm>
                <a:off x="1291" y="1509"/>
                <a:ext cx="340" cy="289"/>
                <a:chOff x="1291" y="1509"/>
                <a:chExt cx="340" cy="289"/>
              </a:xfrm>
            </p:grpSpPr>
            <p:sp>
              <p:nvSpPr>
                <p:cNvPr id="268" name="Freeform 5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6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2" name="Rectangle 6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3" name="Group 62"/>
            <p:cNvGrpSpPr>
              <a:grpSpLocks/>
            </p:cNvGrpSpPr>
            <p:nvPr/>
          </p:nvGrpSpPr>
          <p:grpSpPr bwMode="auto">
            <a:xfrm>
              <a:off x="2031" y="1248"/>
              <a:ext cx="296" cy="289"/>
              <a:chOff x="1751" y="1509"/>
              <a:chExt cx="296" cy="289"/>
            </a:xfrm>
          </p:grpSpPr>
          <p:sp>
            <p:nvSpPr>
              <p:cNvPr id="264" name="Freeform 6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6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4" name="Line 6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6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Line 6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Rectangle 6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48" name="Group 69"/>
            <p:cNvGrpSpPr>
              <a:grpSpLocks/>
            </p:cNvGrpSpPr>
            <p:nvPr/>
          </p:nvGrpSpPr>
          <p:grpSpPr bwMode="auto">
            <a:xfrm>
              <a:off x="2880" y="1248"/>
              <a:ext cx="325" cy="289"/>
              <a:chOff x="2600" y="1509"/>
              <a:chExt cx="325" cy="289"/>
            </a:xfrm>
          </p:grpSpPr>
          <p:sp>
            <p:nvSpPr>
              <p:cNvPr id="262" name="Freeform 7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7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9" name="Rectangle 7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0" name="Group 73"/>
            <p:cNvGrpSpPr>
              <a:grpSpLocks/>
            </p:cNvGrpSpPr>
            <p:nvPr/>
          </p:nvGrpSpPr>
          <p:grpSpPr bwMode="auto">
            <a:xfrm>
              <a:off x="3348" y="1248"/>
              <a:ext cx="284" cy="289"/>
              <a:chOff x="3068" y="1509"/>
              <a:chExt cx="284" cy="289"/>
            </a:xfrm>
          </p:grpSpPr>
          <p:sp>
            <p:nvSpPr>
              <p:cNvPr id="260" name="Freeform 7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7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1" name="Line 7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7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7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7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8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8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8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8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8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2" name="Group 85"/>
          <p:cNvGrpSpPr>
            <a:grpSpLocks/>
          </p:cNvGrpSpPr>
          <p:nvPr/>
        </p:nvGrpSpPr>
        <p:grpSpPr bwMode="auto">
          <a:xfrm>
            <a:off x="4264025" y="3348038"/>
            <a:ext cx="3355975" cy="838200"/>
            <a:chOff x="1562" y="1152"/>
            <a:chExt cx="2114" cy="528"/>
          </a:xfrm>
        </p:grpSpPr>
        <p:grpSp>
          <p:nvGrpSpPr>
            <p:cNvPr id="273" name="Group 86"/>
            <p:cNvGrpSpPr>
              <a:grpSpLocks/>
            </p:cNvGrpSpPr>
            <p:nvPr/>
          </p:nvGrpSpPr>
          <p:grpSpPr bwMode="auto">
            <a:xfrm>
              <a:off x="2487" y="1152"/>
              <a:ext cx="223" cy="481"/>
              <a:chOff x="2207" y="1413"/>
              <a:chExt cx="223" cy="481"/>
            </a:xfrm>
          </p:grpSpPr>
          <p:sp>
            <p:nvSpPr>
              <p:cNvPr id="303" name="Freeform 8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Rectangle 8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74" name="Group 89"/>
            <p:cNvGrpSpPr>
              <a:grpSpLocks/>
            </p:cNvGrpSpPr>
            <p:nvPr/>
          </p:nvGrpSpPr>
          <p:grpSpPr bwMode="auto">
            <a:xfrm>
              <a:off x="1562" y="1248"/>
              <a:ext cx="349" cy="289"/>
              <a:chOff x="1282" y="1509"/>
              <a:chExt cx="349" cy="289"/>
            </a:xfrm>
          </p:grpSpPr>
          <p:sp>
            <p:nvSpPr>
              <p:cNvPr id="299" name="Rectangle 9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00" name="Group 91"/>
              <p:cNvGrpSpPr>
                <a:grpSpLocks/>
              </p:cNvGrpSpPr>
              <p:nvPr/>
            </p:nvGrpSpPr>
            <p:grpSpPr bwMode="auto">
              <a:xfrm>
                <a:off x="1291" y="1509"/>
                <a:ext cx="340" cy="289"/>
                <a:chOff x="1291" y="1509"/>
                <a:chExt cx="340" cy="289"/>
              </a:xfrm>
            </p:grpSpPr>
            <p:sp>
              <p:nvSpPr>
                <p:cNvPr id="301" name="Freeform 9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5" name="Rectangle 9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76" name="Group 95"/>
            <p:cNvGrpSpPr>
              <a:grpSpLocks/>
            </p:cNvGrpSpPr>
            <p:nvPr/>
          </p:nvGrpSpPr>
          <p:grpSpPr bwMode="auto">
            <a:xfrm>
              <a:off x="2031" y="1248"/>
              <a:ext cx="296" cy="289"/>
              <a:chOff x="1751" y="1509"/>
              <a:chExt cx="296" cy="289"/>
            </a:xfrm>
          </p:grpSpPr>
          <p:sp>
            <p:nvSpPr>
              <p:cNvPr id="297" name="Freeform 9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9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7" name="Line 9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9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Line 10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Rectangle 10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81" name="Group 102"/>
            <p:cNvGrpSpPr>
              <a:grpSpLocks/>
            </p:cNvGrpSpPr>
            <p:nvPr/>
          </p:nvGrpSpPr>
          <p:grpSpPr bwMode="auto">
            <a:xfrm>
              <a:off x="2880" y="1248"/>
              <a:ext cx="325" cy="289"/>
              <a:chOff x="2600" y="1509"/>
              <a:chExt cx="325" cy="289"/>
            </a:xfrm>
          </p:grpSpPr>
          <p:sp>
            <p:nvSpPr>
              <p:cNvPr id="295" name="Freeform 10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10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2" name="Rectangle 10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3" name="Group 106"/>
            <p:cNvGrpSpPr>
              <a:grpSpLocks/>
            </p:cNvGrpSpPr>
            <p:nvPr/>
          </p:nvGrpSpPr>
          <p:grpSpPr bwMode="auto">
            <a:xfrm>
              <a:off x="3348" y="1248"/>
              <a:ext cx="284" cy="289"/>
              <a:chOff x="3068" y="1509"/>
              <a:chExt cx="284" cy="289"/>
            </a:xfrm>
          </p:grpSpPr>
          <p:sp>
            <p:nvSpPr>
              <p:cNvPr id="293" name="Freeform 10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10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4" name="Line 10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Line 11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Line 11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11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Line 11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11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1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Line 11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Line 11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5" name="Group 118"/>
          <p:cNvGrpSpPr>
            <a:grpSpLocks/>
          </p:cNvGrpSpPr>
          <p:nvPr/>
        </p:nvGrpSpPr>
        <p:grpSpPr bwMode="auto">
          <a:xfrm>
            <a:off x="4949825" y="4186238"/>
            <a:ext cx="3355975" cy="838200"/>
            <a:chOff x="1562" y="1152"/>
            <a:chExt cx="2114" cy="528"/>
          </a:xfrm>
        </p:grpSpPr>
        <p:grpSp>
          <p:nvGrpSpPr>
            <p:cNvPr id="306" name="Group 119"/>
            <p:cNvGrpSpPr>
              <a:grpSpLocks/>
            </p:cNvGrpSpPr>
            <p:nvPr/>
          </p:nvGrpSpPr>
          <p:grpSpPr bwMode="auto">
            <a:xfrm>
              <a:off x="2487" y="1152"/>
              <a:ext cx="223" cy="481"/>
              <a:chOff x="2207" y="1413"/>
              <a:chExt cx="223" cy="481"/>
            </a:xfrm>
          </p:grpSpPr>
          <p:sp>
            <p:nvSpPr>
              <p:cNvPr id="336" name="Freeform 12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Rectangle 12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07" name="Group 122"/>
            <p:cNvGrpSpPr>
              <a:grpSpLocks/>
            </p:cNvGrpSpPr>
            <p:nvPr/>
          </p:nvGrpSpPr>
          <p:grpSpPr bwMode="auto">
            <a:xfrm>
              <a:off x="1562" y="1248"/>
              <a:ext cx="349" cy="289"/>
              <a:chOff x="1282" y="1509"/>
              <a:chExt cx="349" cy="289"/>
            </a:xfrm>
          </p:grpSpPr>
          <p:sp>
            <p:nvSpPr>
              <p:cNvPr id="332" name="Rectangle 12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33" name="Group 124"/>
              <p:cNvGrpSpPr>
                <a:grpSpLocks/>
              </p:cNvGrpSpPr>
              <p:nvPr/>
            </p:nvGrpSpPr>
            <p:grpSpPr bwMode="auto">
              <a:xfrm>
                <a:off x="1291" y="1509"/>
                <a:ext cx="340" cy="289"/>
                <a:chOff x="1291" y="1509"/>
                <a:chExt cx="340" cy="289"/>
              </a:xfrm>
            </p:grpSpPr>
            <p:sp>
              <p:nvSpPr>
                <p:cNvPr id="334" name="Freeform 12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12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08" name="Rectangle 12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9" name="Group 128"/>
            <p:cNvGrpSpPr>
              <a:grpSpLocks/>
            </p:cNvGrpSpPr>
            <p:nvPr/>
          </p:nvGrpSpPr>
          <p:grpSpPr bwMode="auto">
            <a:xfrm>
              <a:off x="2031" y="1248"/>
              <a:ext cx="296" cy="289"/>
              <a:chOff x="1751" y="1509"/>
              <a:chExt cx="296" cy="289"/>
            </a:xfrm>
          </p:grpSpPr>
          <p:sp>
            <p:nvSpPr>
              <p:cNvPr id="330" name="Freeform 12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13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0" name="Line 13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13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13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Rectangle 13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14" name="Group 135"/>
            <p:cNvGrpSpPr>
              <a:grpSpLocks/>
            </p:cNvGrpSpPr>
            <p:nvPr/>
          </p:nvGrpSpPr>
          <p:grpSpPr bwMode="auto">
            <a:xfrm>
              <a:off x="2880" y="1248"/>
              <a:ext cx="325" cy="289"/>
              <a:chOff x="2600" y="1509"/>
              <a:chExt cx="325" cy="289"/>
            </a:xfrm>
          </p:grpSpPr>
          <p:sp>
            <p:nvSpPr>
              <p:cNvPr id="328" name="Freeform 13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13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5" name="Rectangle 13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16" name="Group 139"/>
            <p:cNvGrpSpPr>
              <a:grpSpLocks/>
            </p:cNvGrpSpPr>
            <p:nvPr/>
          </p:nvGrpSpPr>
          <p:grpSpPr bwMode="auto">
            <a:xfrm>
              <a:off x="3348" y="1248"/>
              <a:ext cx="284" cy="289"/>
              <a:chOff x="3068" y="1509"/>
              <a:chExt cx="284" cy="289"/>
            </a:xfrm>
          </p:grpSpPr>
          <p:sp>
            <p:nvSpPr>
              <p:cNvPr id="326" name="Freeform 14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14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7" name="Line 14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Line 14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Line 14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Line 14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Line 14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Line 14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Line 14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Line 14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Line 15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8" name="Group 151"/>
          <p:cNvGrpSpPr>
            <a:grpSpLocks/>
          </p:cNvGrpSpPr>
          <p:nvPr/>
        </p:nvGrpSpPr>
        <p:grpSpPr bwMode="auto">
          <a:xfrm>
            <a:off x="5635625" y="5024438"/>
            <a:ext cx="3355975" cy="838200"/>
            <a:chOff x="1562" y="1152"/>
            <a:chExt cx="2114" cy="528"/>
          </a:xfrm>
        </p:grpSpPr>
        <p:grpSp>
          <p:nvGrpSpPr>
            <p:cNvPr id="339" name="Group 152"/>
            <p:cNvGrpSpPr>
              <a:grpSpLocks/>
            </p:cNvGrpSpPr>
            <p:nvPr/>
          </p:nvGrpSpPr>
          <p:grpSpPr bwMode="auto">
            <a:xfrm>
              <a:off x="2487" y="1152"/>
              <a:ext cx="223" cy="481"/>
              <a:chOff x="2207" y="1413"/>
              <a:chExt cx="223" cy="481"/>
            </a:xfrm>
          </p:grpSpPr>
          <p:sp>
            <p:nvSpPr>
              <p:cNvPr id="369" name="Freeform 15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Rectangle 15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40" name="Group 155"/>
            <p:cNvGrpSpPr>
              <a:grpSpLocks/>
            </p:cNvGrpSpPr>
            <p:nvPr/>
          </p:nvGrpSpPr>
          <p:grpSpPr bwMode="auto">
            <a:xfrm>
              <a:off x="1562" y="1248"/>
              <a:ext cx="349" cy="289"/>
              <a:chOff x="1282" y="1509"/>
              <a:chExt cx="349" cy="289"/>
            </a:xfrm>
          </p:grpSpPr>
          <p:sp>
            <p:nvSpPr>
              <p:cNvPr id="365" name="Rectangle 156"/>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66" name="Group 157"/>
              <p:cNvGrpSpPr>
                <a:grpSpLocks/>
              </p:cNvGrpSpPr>
              <p:nvPr/>
            </p:nvGrpSpPr>
            <p:grpSpPr bwMode="auto">
              <a:xfrm>
                <a:off x="1291" y="1509"/>
                <a:ext cx="340" cy="289"/>
                <a:chOff x="1291" y="1509"/>
                <a:chExt cx="340" cy="289"/>
              </a:xfrm>
            </p:grpSpPr>
            <p:sp>
              <p:nvSpPr>
                <p:cNvPr id="367" name="Freeform 15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15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41" name="Rectangle 16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2" name="Group 161"/>
            <p:cNvGrpSpPr>
              <a:grpSpLocks/>
            </p:cNvGrpSpPr>
            <p:nvPr/>
          </p:nvGrpSpPr>
          <p:grpSpPr bwMode="auto">
            <a:xfrm>
              <a:off x="2031" y="1248"/>
              <a:ext cx="296" cy="289"/>
              <a:chOff x="1751" y="1509"/>
              <a:chExt cx="296" cy="289"/>
            </a:xfrm>
          </p:grpSpPr>
          <p:sp>
            <p:nvSpPr>
              <p:cNvPr id="363" name="Freeform 16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6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3" name="Line 16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16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Line 16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Rectangle 167"/>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47" name="Group 168"/>
            <p:cNvGrpSpPr>
              <a:grpSpLocks/>
            </p:cNvGrpSpPr>
            <p:nvPr/>
          </p:nvGrpSpPr>
          <p:grpSpPr bwMode="auto">
            <a:xfrm>
              <a:off x="2880" y="1248"/>
              <a:ext cx="325" cy="289"/>
              <a:chOff x="2600" y="1509"/>
              <a:chExt cx="325" cy="289"/>
            </a:xfrm>
          </p:grpSpPr>
          <p:sp>
            <p:nvSpPr>
              <p:cNvPr id="361" name="Freeform 16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17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8" name="Rectangle 17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9" name="Group 172"/>
            <p:cNvGrpSpPr>
              <a:grpSpLocks/>
            </p:cNvGrpSpPr>
            <p:nvPr/>
          </p:nvGrpSpPr>
          <p:grpSpPr bwMode="auto">
            <a:xfrm>
              <a:off x="3348" y="1248"/>
              <a:ext cx="284" cy="289"/>
              <a:chOff x="3068" y="1509"/>
              <a:chExt cx="284" cy="289"/>
            </a:xfrm>
          </p:grpSpPr>
          <p:sp>
            <p:nvSpPr>
              <p:cNvPr id="359" name="Freeform 17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17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0" name="Line 17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Line 17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Line 17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Line 17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Line 17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Line 18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18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Line 18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18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2" name="Rectangle 186"/>
          <p:cNvSpPr>
            <a:spLocks noChangeArrowheads="1"/>
          </p:cNvSpPr>
          <p:nvPr/>
        </p:nvSpPr>
        <p:spPr bwMode="auto">
          <a:xfrm>
            <a:off x="381000" y="5867400"/>
            <a:ext cx="8229600" cy="389850"/>
          </a:xfrm>
          <a:prstGeom prst="rect">
            <a:avLst/>
          </a:prstGeom>
          <a:noFill/>
          <a:ln w="12700">
            <a:noFill/>
            <a:miter lim="800000"/>
            <a:headEnd/>
            <a:tailEnd/>
          </a:ln>
          <a:effectLst/>
        </p:spPr>
        <p:txBody>
          <a:bodyPr wrap="square" lIns="63500" tIns="25400" rIns="63500" bIns="25400">
            <a:spAutoFit/>
          </a:bodyPr>
          <a:lstStyle/>
          <a:p>
            <a:pPr marL="287338" marR="0" lvl="0" indent="-287338" defTabSz="914400" eaLnBrk="1" fontAlgn="auto" latinLnBrk="0" hangingPunct="1">
              <a:lnSpc>
                <a:spcPct val="90000"/>
              </a:lnSpc>
              <a:spcBef>
                <a:spcPct val="65000"/>
              </a:spcBef>
              <a:spcAft>
                <a:spcPts val="0"/>
              </a:spcAft>
              <a:buClr>
                <a:srgbClr val="FC0128"/>
              </a:buClr>
              <a:buSzPct val="75000"/>
              <a:buFont typeface="Wingdings" pitchFamily="2" charset="2"/>
              <a:buChar char="q"/>
              <a:tabLst/>
              <a:defRPr/>
            </a:pPr>
            <a:r>
              <a:rPr lang="en-US" sz="2400" kern="0" dirty="0" err="1" smtClean="0">
                <a:latin typeface="Arial"/>
                <a:cs typeface="Arial"/>
              </a:rPr>
              <a:t>Xung</a:t>
            </a:r>
            <a:r>
              <a:rPr lang="en-US" sz="2400" kern="0" dirty="0" smtClean="0">
                <a:latin typeface="Arial"/>
                <a:cs typeface="Arial"/>
              </a:rPr>
              <a:t> </a:t>
            </a:r>
            <a:r>
              <a:rPr lang="en-US" sz="2400" kern="0" dirty="0" err="1" smtClean="0">
                <a:latin typeface="Arial"/>
                <a:cs typeface="Arial"/>
              </a:rPr>
              <a:t>đột</a:t>
            </a:r>
            <a:r>
              <a:rPr lang="en-US" sz="2400" kern="0" dirty="0" smtClean="0">
                <a:latin typeface="Arial"/>
                <a:cs typeface="Arial"/>
              </a:rPr>
              <a:t> </a:t>
            </a:r>
            <a:r>
              <a:rPr lang="en-US" sz="2400" kern="0" dirty="0" err="1" smtClean="0">
                <a:solidFill>
                  <a:srgbClr val="0000FF"/>
                </a:solidFill>
                <a:latin typeface="Arial"/>
                <a:cs typeface="Arial"/>
              </a:rPr>
              <a:t>đ</a:t>
            </a:r>
            <a:r>
              <a:rPr lang="en-US" sz="2400" kern="0" dirty="0" err="1" smtClean="0">
                <a:solidFill>
                  <a:srgbClr val="063DE8"/>
                </a:solidFill>
                <a:latin typeface="Arial"/>
                <a:cs typeface="Arial"/>
              </a:rPr>
              <a:t>ọc</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trước</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khi</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ghi</a:t>
            </a:r>
            <a:r>
              <a:rPr lang="en-US" sz="2400" kern="0" dirty="0" smtClean="0">
                <a:solidFill>
                  <a:srgbClr val="063DE8"/>
                </a:solidFill>
                <a:latin typeface="Arial"/>
                <a:cs typeface="Arial"/>
              </a:rPr>
              <a:t> (Read before write)</a:t>
            </a:r>
            <a:endParaRPr kumimoji="0" lang="en-US" sz="2400" b="0" i="0" u="none" strike="noStrike" kern="0" cap="none" spc="0" normalizeH="0" baseline="0" noProof="0" dirty="0">
              <a:ln>
                <a:noFill/>
              </a:ln>
              <a:solidFill>
                <a:sysClr val="windowText" lastClr="000000"/>
              </a:solidFill>
              <a:effectLst/>
              <a:uLnTx/>
              <a:uFillTx/>
              <a:latin typeface="Arial"/>
              <a:cs typeface="Arial"/>
            </a:endParaRPr>
          </a:p>
        </p:txBody>
      </p:sp>
      <p:sp>
        <p:nvSpPr>
          <p:cNvPr id="373" name="Rectangle 184"/>
          <p:cNvSpPr txBox="1">
            <a:spLocks noChangeArrowheads="1"/>
          </p:cNvSpPr>
          <p:nvPr/>
        </p:nvSpPr>
        <p:spPr bwMode="auto">
          <a:xfrm>
            <a:off x="381000" y="6248400"/>
            <a:ext cx="8458200" cy="38369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sz="2400" b="0" i="0" u="none" strike="noStrike" kern="0" cap="none" spc="0" normalizeH="0" baseline="0" noProof="0" dirty="0" err="1" smtClean="0">
                <a:ln>
                  <a:noFill/>
                </a:ln>
                <a:solidFill>
                  <a:srgbClr val="000000"/>
                </a:solidFill>
                <a:effectLst/>
                <a:uLnTx/>
                <a:uFillTx/>
                <a:latin typeface="Arial"/>
                <a:ea typeface="+mn-ea"/>
                <a:cs typeface="+mn-cs"/>
              </a:rPr>
              <a:t>Phụ</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thuộc</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dữ</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liệu</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ngược</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theo</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thời</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gian</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gây</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ra</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baseline="0" noProof="0" dirty="0" err="1" smtClean="0">
                <a:ln>
                  <a:noFill/>
                </a:ln>
                <a:solidFill>
                  <a:srgbClr val="FC0128"/>
                </a:solidFill>
                <a:effectLst/>
                <a:uLnTx/>
                <a:uFillTx/>
                <a:latin typeface="Arial"/>
                <a:ea typeface="+mn-ea"/>
                <a:cs typeface="+mn-cs"/>
              </a:rPr>
              <a:t>xung</a:t>
            </a:r>
            <a:r>
              <a:rPr kumimoji="0" lang="en-US" sz="2400" b="0" i="0" u="none" strike="noStrike" kern="0" cap="none" spc="0" normalizeH="0" baseline="0" noProof="0" dirty="0" smtClean="0">
                <a:ln>
                  <a:noFill/>
                </a:ln>
                <a:solidFill>
                  <a:srgbClr val="FC0128"/>
                </a:solidFill>
                <a:effectLst/>
                <a:uLnTx/>
                <a:uFillTx/>
                <a:latin typeface="Arial"/>
                <a:ea typeface="+mn-ea"/>
                <a:cs typeface="+mn-cs"/>
              </a:rPr>
              <a:t> </a:t>
            </a:r>
            <a:r>
              <a:rPr kumimoji="0" lang="en-US" sz="2400" b="0" i="0" u="none" strike="noStrike" kern="0" cap="none" spc="0" normalizeH="0" baseline="0" noProof="0" dirty="0" err="1" smtClean="0">
                <a:ln>
                  <a:noFill/>
                </a:ln>
                <a:solidFill>
                  <a:srgbClr val="FC0128"/>
                </a:solidFill>
                <a:effectLst/>
                <a:uLnTx/>
                <a:uFillTx/>
                <a:latin typeface="Arial"/>
                <a:ea typeface="+mn-ea"/>
                <a:cs typeface="+mn-cs"/>
              </a:rPr>
              <a:t>đột</a:t>
            </a:r>
            <a:endParaRPr kumimoji="0" lang="en-US" sz="2400" b="0" i="0" u="none" strike="noStrike" kern="0" cap="none" spc="0" normalizeH="0" baseline="0" noProof="0" dirty="0">
              <a:ln>
                <a:noFill/>
              </a:ln>
              <a:solidFill>
                <a:srgbClr val="FC0128"/>
              </a:solidFill>
              <a:effectLst/>
              <a:uLnTx/>
              <a:uFillTx/>
              <a:latin typeface="Arial"/>
              <a:ea typeface="+mn-ea"/>
              <a:cs typeface="+mn-cs"/>
            </a:endParaRPr>
          </a:p>
        </p:txBody>
      </p:sp>
    </p:spTree>
    <p:extLst>
      <p:ext uri="{BB962C8B-B14F-4D97-AF65-F5344CB8AC3E}">
        <p14:creationId xmlns:p14="http://schemas.microsoft.com/office/powerpoint/2010/main" val="25837741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696201" cy="990600"/>
          </a:xfrm>
        </p:spPr>
        <p:txBody>
          <a:bodyPr>
            <a:normAutofit fontScale="90000"/>
          </a:bodyPr>
          <a:lstStyle/>
          <a:p>
            <a:r>
              <a:rPr lang="en-US" b="1" dirty="0" smtClean="0">
                <a:latin typeface="Arial"/>
                <a:cs typeface="Arial"/>
              </a:rPr>
              <a:t>Sử </a:t>
            </a:r>
            <a:r>
              <a:rPr lang="en-US" b="1" dirty="0" err="1" smtClean="0">
                <a:latin typeface="Arial"/>
                <a:cs typeface="Arial"/>
              </a:rPr>
              <a:t>dụng</a:t>
            </a:r>
            <a:r>
              <a:rPr lang="en-US" b="1" dirty="0" smtClean="0">
                <a:latin typeface="Arial"/>
                <a:cs typeface="Arial"/>
              </a:rPr>
              <a:t> thanh </a:t>
            </a:r>
            <a:r>
              <a:rPr lang="en-US" b="1" dirty="0" err="1" smtClean="0">
                <a:latin typeface="Arial"/>
                <a:cs typeface="Arial"/>
              </a:rPr>
              <a:t>ghi</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45</a:t>
            </a:fld>
            <a:endParaRPr lang="en-US" dirty="0"/>
          </a:p>
        </p:txBody>
      </p:sp>
      <p:sp>
        <p:nvSpPr>
          <p:cNvPr id="190" name="Rectangle 3"/>
          <p:cNvSpPr>
            <a:spLocks noChangeArrowheads="1"/>
          </p:cNvSpPr>
          <p:nvPr/>
        </p:nvSpPr>
        <p:spPr bwMode="auto">
          <a:xfrm>
            <a:off x="152400" y="19065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91" name="Line 4"/>
          <p:cNvSpPr>
            <a:spLocks noChangeShapeType="1"/>
          </p:cNvSpPr>
          <p:nvPr/>
        </p:nvSpPr>
        <p:spPr bwMode="auto">
          <a:xfrm>
            <a:off x="2282825" y="12954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Rectangle 5"/>
          <p:cNvSpPr>
            <a:spLocks noChangeArrowheads="1"/>
          </p:cNvSpPr>
          <p:nvPr/>
        </p:nvSpPr>
        <p:spPr bwMode="auto">
          <a:xfrm>
            <a:off x="585788" y="1752600"/>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193" name="Rectangle 6"/>
          <p:cNvSpPr>
            <a:spLocks noChangeArrowheads="1"/>
          </p:cNvSpPr>
          <p:nvPr/>
        </p:nvSpPr>
        <p:spPr bwMode="auto">
          <a:xfrm>
            <a:off x="585788" y="2590800"/>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sub $4,</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,$5</a:t>
            </a:r>
          </a:p>
        </p:txBody>
      </p:sp>
      <p:sp>
        <p:nvSpPr>
          <p:cNvPr id="194" name="Rectangle 7"/>
          <p:cNvSpPr>
            <a:spLocks noChangeArrowheads="1"/>
          </p:cNvSpPr>
          <p:nvPr/>
        </p:nvSpPr>
        <p:spPr bwMode="auto">
          <a:xfrm>
            <a:off x="585788" y="3471863"/>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and $6,</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,$7</a:t>
            </a:r>
          </a:p>
        </p:txBody>
      </p:sp>
      <p:sp>
        <p:nvSpPr>
          <p:cNvPr id="195" name="Rectangle 8"/>
          <p:cNvSpPr>
            <a:spLocks noChangeArrowheads="1"/>
          </p:cNvSpPr>
          <p:nvPr/>
        </p:nvSpPr>
        <p:spPr bwMode="auto">
          <a:xfrm>
            <a:off x="585788" y="51816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xor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196" name="Line 9"/>
          <p:cNvSpPr>
            <a:spLocks noChangeShapeType="1"/>
          </p:cNvSpPr>
          <p:nvPr/>
        </p:nvSpPr>
        <p:spPr bwMode="auto">
          <a:xfrm>
            <a:off x="34639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10"/>
          <p:cNvSpPr>
            <a:spLocks noChangeShapeType="1"/>
          </p:cNvSpPr>
          <p:nvPr/>
        </p:nvSpPr>
        <p:spPr bwMode="auto">
          <a:xfrm>
            <a:off x="41497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11"/>
          <p:cNvSpPr>
            <a:spLocks noChangeShapeType="1"/>
          </p:cNvSpPr>
          <p:nvPr/>
        </p:nvSpPr>
        <p:spPr bwMode="auto">
          <a:xfrm>
            <a:off x="48355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12"/>
          <p:cNvSpPr>
            <a:spLocks noChangeShapeType="1"/>
          </p:cNvSpPr>
          <p:nvPr/>
        </p:nvSpPr>
        <p:spPr bwMode="auto">
          <a:xfrm>
            <a:off x="55213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13"/>
          <p:cNvSpPr>
            <a:spLocks noChangeShapeType="1"/>
          </p:cNvSpPr>
          <p:nvPr/>
        </p:nvSpPr>
        <p:spPr bwMode="auto">
          <a:xfrm>
            <a:off x="62071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14"/>
          <p:cNvSpPr>
            <a:spLocks noChangeShapeType="1"/>
          </p:cNvSpPr>
          <p:nvPr/>
        </p:nvSpPr>
        <p:spPr bwMode="auto">
          <a:xfrm>
            <a:off x="68929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Line 15"/>
          <p:cNvSpPr>
            <a:spLocks noChangeShapeType="1"/>
          </p:cNvSpPr>
          <p:nvPr/>
        </p:nvSpPr>
        <p:spPr bwMode="auto">
          <a:xfrm>
            <a:off x="75787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Line 16"/>
          <p:cNvSpPr>
            <a:spLocks noChangeShapeType="1"/>
          </p:cNvSpPr>
          <p:nvPr/>
        </p:nvSpPr>
        <p:spPr bwMode="auto">
          <a:xfrm>
            <a:off x="8264525" y="1422400"/>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Rectangle 17"/>
          <p:cNvSpPr>
            <a:spLocks noChangeArrowheads="1"/>
          </p:cNvSpPr>
          <p:nvPr/>
        </p:nvSpPr>
        <p:spPr bwMode="auto">
          <a:xfrm>
            <a:off x="585788" y="4310063"/>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sp>
        <p:nvSpPr>
          <p:cNvPr id="205" name="Line 18"/>
          <p:cNvSpPr>
            <a:spLocks noChangeShapeType="1"/>
          </p:cNvSpPr>
          <p:nvPr/>
        </p:nvSpPr>
        <p:spPr bwMode="auto">
          <a:xfrm>
            <a:off x="509588" y="1828800"/>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19"/>
          <p:cNvGrpSpPr>
            <a:grpSpLocks/>
          </p:cNvGrpSpPr>
          <p:nvPr/>
        </p:nvGrpSpPr>
        <p:grpSpPr bwMode="auto">
          <a:xfrm>
            <a:off x="2892425" y="1671638"/>
            <a:ext cx="3355975" cy="838200"/>
            <a:chOff x="1562" y="1152"/>
            <a:chExt cx="2114" cy="528"/>
          </a:xfrm>
        </p:grpSpPr>
        <p:grpSp>
          <p:nvGrpSpPr>
            <p:cNvPr id="7" name="Group 20"/>
            <p:cNvGrpSpPr>
              <a:grpSpLocks/>
            </p:cNvGrpSpPr>
            <p:nvPr/>
          </p:nvGrpSpPr>
          <p:grpSpPr bwMode="auto">
            <a:xfrm>
              <a:off x="2487" y="1152"/>
              <a:ext cx="223" cy="481"/>
              <a:chOff x="2207" y="1413"/>
              <a:chExt cx="223" cy="481"/>
            </a:xfrm>
          </p:grpSpPr>
          <p:sp>
            <p:nvSpPr>
              <p:cNvPr id="237" name="Freeform 2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Rectangle 2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8" name="Group 23"/>
            <p:cNvGrpSpPr>
              <a:grpSpLocks/>
            </p:cNvGrpSpPr>
            <p:nvPr/>
          </p:nvGrpSpPr>
          <p:grpSpPr bwMode="auto">
            <a:xfrm>
              <a:off x="1562" y="1248"/>
              <a:ext cx="349" cy="289"/>
              <a:chOff x="1282" y="1509"/>
              <a:chExt cx="349" cy="289"/>
            </a:xfrm>
          </p:grpSpPr>
          <p:sp>
            <p:nvSpPr>
              <p:cNvPr id="233" name="Rectangle 2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9" name="Group 25"/>
              <p:cNvGrpSpPr>
                <a:grpSpLocks/>
              </p:cNvGrpSpPr>
              <p:nvPr/>
            </p:nvGrpSpPr>
            <p:grpSpPr bwMode="auto">
              <a:xfrm>
                <a:off x="1291" y="1509"/>
                <a:ext cx="340" cy="289"/>
                <a:chOff x="1291" y="1509"/>
                <a:chExt cx="340" cy="289"/>
              </a:xfrm>
            </p:grpSpPr>
            <p:sp>
              <p:nvSpPr>
                <p:cNvPr id="235" name="Freeform 2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2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09" name="Rectangle 2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0" name="Group 29"/>
            <p:cNvGrpSpPr>
              <a:grpSpLocks/>
            </p:cNvGrpSpPr>
            <p:nvPr/>
          </p:nvGrpSpPr>
          <p:grpSpPr bwMode="auto">
            <a:xfrm>
              <a:off x="2031" y="1248"/>
              <a:ext cx="296" cy="289"/>
              <a:chOff x="1751" y="1509"/>
              <a:chExt cx="296" cy="289"/>
            </a:xfrm>
          </p:grpSpPr>
          <p:sp>
            <p:nvSpPr>
              <p:cNvPr id="231" name="Freeform 3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3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1" name="Line 3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3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Line 3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Rectangle 3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1" name="Group 36"/>
            <p:cNvGrpSpPr>
              <a:grpSpLocks/>
            </p:cNvGrpSpPr>
            <p:nvPr/>
          </p:nvGrpSpPr>
          <p:grpSpPr bwMode="auto">
            <a:xfrm>
              <a:off x="2880" y="1248"/>
              <a:ext cx="325" cy="289"/>
              <a:chOff x="2600" y="1509"/>
              <a:chExt cx="325" cy="289"/>
            </a:xfrm>
          </p:grpSpPr>
          <p:sp>
            <p:nvSpPr>
              <p:cNvPr id="229" name="Freeform 3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Freeform 3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Rectangle 3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2" name="Group 40"/>
            <p:cNvGrpSpPr>
              <a:grpSpLocks/>
            </p:cNvGrpSpPr>
            <p:nvPr/>
          </p:nvGrpSpPr>
          <p:grpSpPr bwMode="auto">
            <a:xfrm>
              <a:off x="3348" y="1248"/>
              <a:ext cx="284" cy="289"/>
              <a:chOff x="3068" y="1509"/>
              <a:chExt cx="284" cy="289"/>
            </a:xfrm>
          </p:grpSpPr>
          <p:sp>
            <p:nvSpPr>
              <p:cNvPr id="227" name="Freeform 4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4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8" name="Line 4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4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Line 4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Line 4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Line 4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Line 4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4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5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5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 name="Group 52"/>
          <p:cNvGrpSpPr>
            <a:grpSpLocks/>
          </p:cNvGrpSpPr>
          <p:nvPr/>
        </p:nvGrpSpPr>
        <p:grpSpPr bwMode="auto">
          <a:xfrm>
            <a:off x="3578225" y="2509838"/>
            <a:ext cx="3355975" cy="838200"/>
            <a:chOff x="1562" y="1152"/>
            <a:chExt cx="2114" cy="528"/>
          </a:xfrm>
        </p:grpSpPr>
        <p:grpSp>
          <p:nvGrpSpPr>
            <p:cNvPr id="14" name="Group 53"/>
            <p:cNvGrpSpPr>
              <a:grpSpLocks/>
            </p:cNvGrpSpPr>
            <p:nvPr/>
          </p:nvGrpSpPr>
          <p:grpSpPr bwMode="auto">
            <a:xfrm>
              <a:off x="2487" y="1152"/>
              <a:ext cx="223" cy="481"/>
              <a:chOff x="2207" y="1413"/>
              <a:chExt cx="223" cy="481"/>
            </a:xfrm>
          </p:grpSpPr>
          <p:sp>
            <p:nvSpPr>
              <p:cNvPr id="270" name="Freeform 5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Rectangle 5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5" name="Group 56"/>
            <p:cNvGrpSpPr>
              <a:grpSpLocks/>
            </p:cNvGrpSpPr>
            <p:nvPr/>
          </p:nvGrpSpPr>
          <p:grpSpPr bwMode="auto">
            <a:xfrm>
              <a:off x="1562" y="1248"/>
              <a:ext cx="349" cy="289"/>
              <a:chOff x="1282" y="1509"/>
              <a:chExt cx="349" cy="289"/>
            </a:xfrm>
          </p:grpSpPr>
          <p:sp>
            <p:nvSpPr>
              <p:cNvPr id="266" name="Rectangle 5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16" name="Group 58"/>
              <p:cNvGrpSpPr>
                <a:grpSpLocks/>
              </p:cNvGrpSpPr>
              <p:nvPr/>
            </p:nvGrpSpPr>
            <p:grpSpPr bwMode="auto">
              <a:xfrm>
                <a:off x="1291" y="1509"/>
                <a:ext cx="340" cy="289"/>
                <a:chOff x="1291" y="1509"/>
                <a:chExt cx="340" cy="289"/>
              </a:xfrm>
            </p:grpSpPr>
            <p:sp>
              <p:nvSpPr>
                <p:cNvPr id="268" name="Freeform 5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6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2" name="Rectangle 6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7" name="Group 62"/>
            <p:cNvGrpSpPr>
              <a:grpSpLocks/>
            </p:cNvGrpSpPr>
            <p:nvPr/>
          </p:nvGrpSpPr>
          <p:grpSpPr bwMode="auto">
            <a:xfrm>
              <a:off x="2031" y="1248"/>
              <a:ext cx="296" cy="289"/>
              <a:chOff x="1751" y="1509"/>
              <a:chExt cx="296" cy="289"/>
            </a:xfrm>
          </p:grpSpPr>
          <p:sp>
            <p:nvSpPr>
              <p:cNvPr id="264" name="Freeform 6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6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4" name="Line 6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6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Line 6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Rectangle 6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8" name="Group 69"/>
            <p:cNvGrpSpPr>
              <a:grpSpLocks/>
            </p:cNvGrpSpPr>
            <p:nvPr/>
          </p:nvGrpSpPr>
          <p:grpSpPr bwMode="auto">
            <a:xfrm>
              <a:off x="2880" y="1248"/>
              <a:ext cx="325" cy="289"/>
              <a:chOff x="2600" y="1509"/>
              <a:chExt cx="325" cy="289"/>
            </a:xfrm>
          </p:grpSpPr>
          <p:sp>
            <p:nvSpPr>
              <p:cNvPr id="262" name="Freeform 7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7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9" name="Rectangle 7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9" name="Group 73"/>
            <p:cNvGrpSpPr>
              <a:grpSpLocks/>
            </p:cNvGrpSpPr>
            <p:nvPr/>
          </p:nvGrpSpPr>
          <p:grpSpPr bwMode="auto">
            <a:xfrm>
              <a:off x="3348" y="1248"/>
              <a:ext cx="284" cy="289"/>
              <a:chOff x="3068" y="1509"/>
              <a:chExt cx="284" cy="289"/>
            </a:xfrm>
          </p:grpSpPr>
          <p:sp>
            <p:nvSpPr>
              <p:cNvPr id="260" name="Freeform 7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7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1" name="Line 7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7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7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7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8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8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8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8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8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 name="Group 85"/>
          <p:cNvGrpSpPr>
            <a:grpSpLocks/>
          </p:cNvGrpSpPr>
          <p:nvPr/>
        </p:nvGrpSpPr>
        <p:grpSpPr bwMode="auto">
          <a:xfrm>
            <a:off x="4264025" y="3348038"/>
            <a:ext cx="3355975" cy="838200"/>
            <a:chOff x="1562" y="1152"/>
            <a:chExt cx="2114" cy="528"/>
          </a:xfrm>
        </p:grpSpPr>
        <p:grpSp>
          <p:nvGrpSpPr>
            <p:cNvPr id="21" name="Group 86"/>
            <p:cNvGrpSpPr>
              <a:grpSpLocks/>
            </p:cNvGrpSpPr>
            <p:nvPr/>
          </p:nvGrpSpPr>
          <p:grpSpPr bwMode="auto">
            <a:xfrm>
              <a:off x="2487" y="1152"/>
              <a:ext cx="223" cy="481"/>
              <a:chOff x="2207" y="1413"/>
              <a:chExt cx="223" cy="481"/>
            </a:xfrm>
          </p:grpSpPr>
          <p:sp>
            <p:nvSpPr>
              <p:cNvPr id="303" name="Freeform 8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Rectangle 8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2" name="Group 89"/>
            <p:cNvGrpSpPr>
              <a:grpSpLocks/>
            </p:cNvGrpSpPr>
            <p:nvPr/>
          </p:nvGrpSpPr>
          <p:grpSpPr bwMode="auto">
            <a:xfrm>
              <a:off x="1562" y="1248"/>
              <a:ext cx="349" cy="289"/>
              <a:chOff x="1282" y="1509"/>
              <a:chExt cx="349" cy="289"/>
            </a:xfrm>
          </p:grpSpPr>
          <p:sp>
            <p:nvSpPr>
              <p:cNvPr id="299" name="Rectangle 9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 name="Group 91"/>
              <p:cNvGrpSpPr>
                <a:grpSpLocks/>
              </p:cNvGrpSpPr>
              <p:nvPr/>
            </p:nvGrpSpPr>
            <p:grpSpPr bwMode="auto">
              <a:xfrm>
                <a:off x="1291" y="1509"/>
                <a:ext cx="340" cy="289"/>
                <a:chOff x="1291" y="1509"/>
                <a:chExt cx="340" cy="289"/>
              </a:xfrm>
            </p:grpSpPr>
            <p:sp>
              <p:nvSpPr>
                <p:cNvPr id="301" name="Freeform 9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5" name="Rectangle 9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 name="Group 95"/>
            <p:cNvGrpSpPr>
              <a:grpSpLocks/>
            </p:cNvGrpSpPr>
            <p:nvPr/>
          </p:nvGrpSpPr>
          <p:grpSpPr bwMode="auto">
            <a:xfrm>
              <a:off x="2031" y="1248"/>
              <a:ext cx="296" cy="289"/>
              <a:chOff x="1751" y="1509"/>
              <a:chExt cx="296" cy="289"/>
            </a:xfrm>
          </p:grpSpPr>
          <p:sp>
            <p:nvSpPr>
              <p:cNvPr id="297" name="Freeform 9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9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7" name="Line 9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9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Line 10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Rectangle 10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5" name="Group 102"/>
            <p:cNvGrpSpPr>
              <a:grpSpLocks/>
            </p:cNvGrpSpPr>
            <p:nvPr/>
          </p:nvGrpSpPr>
          <p:grpSpPr bwMode="auto">
            <a:xfrm>
              <a:off x="2880" y="1248"/>
              <a:ext cx="325" cy="289"/>
              <a:chOff x="2600" y="1509"/>
              <a:chExt cx="325" cy="289"/>
            </a:xfrm>
          </p:grpSpPr>
          <p:sp>
            <p:nvSpPr>
              <p:cNvPr id="295" name="Freeform 10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10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2" name="Rectangle 10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 name="Group 106"/>
            <p:cNvGrpSpPr>
              <a:grpSpLocks/>
            </p:cNvGrpSpPr>
            <p:nvPr/>
          </p:nvGrpSpPr>
          <p:grpSpPr bwMode="auto">
            <a:xfrm>
              <a:off x="3348" y="1248"/>
              <a:ext cx="284" cy="289"/>
              <a:chOff x="3068" y="1509"/>
              <a:chExt cx="284" cy="289"/>
            </a:xfrm>
          </p:grpSpPr>
          <p:sp>
            <p:nvSpPr>
              <p:cNvPr id="293" name="Freeform 10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10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4" name="Line 10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Line 11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Line 11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11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Line 11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11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1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Line 11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Line 11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 name="Group 118"/>
          <p:cNvGrpSpPr>
            <a:grpSpLocks/>
          </p:cNvGrpSpPr>
          <p:nvPr/>
        </p:nvGrpSpPr>
        <p:grpSpPr bwMode="auto">
          <a:xfrm>
            <a:off x="4949825" y="4186238"/>
            <a:ext cx="3355975" cy="838200"/>
            <a:chOff x="1562" y="1152"/>
            <a:chExt cx="2114" cy="528"/>
          </a:xfrm>
        </p:grpSpPr>
        <p:grpSp>
          <p:nvGrpSpPr>
            <p:cNvPr id="28" name="Group 119"/>
            <p:cNvGrpSpPr>
              <a:grpSpLocks/>
            </p:cNvGrpSpPr>
            <p:nvPr/>
          </p:nvGrpSpPr>
          <p:grpSpPr bwMode="auto">
            <a:xfrm>
              <a:off x="2487" y="1152"/>
              <a:ext cx="223" cy="481"/>
              <a:chOff x="2207" y="1413"/>
              <a:chExt cx="223" cy="481"/>
            </a:xfrm>
          </p:grpSpPr>
          <p:sp>
            <p:nvSpPr>
              <p:cNvPr id="336" name="Freeform 12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Rectangle 12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9" name="Group 122"/>
            <p:cNvGrpSpPr>
              <a:grpSpLocks/>
            </p:cNvGrpSpPr>
            <p:nvPr/>
          </p:nvGrpSpPr>
          <p:grpSpPr bwMode="auto">
            <a:xfrm>
              <a:off x="1562" y="1248"/>
              <a:ext cx="349" cy="289"/>
              <a:chOff x="1282" y="1509"/>
              <a:chExt cx="349" cy="289"/>
            </a:xfrm>
          </p:grpSpPr>
          <p:sp>
            <p:nvSpPr>
              <p:cNvPr id="332" name="Rectangle 12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0" name="Group 124"/>
              <p:cNvGrpSpPr>
                <a:grpSpLocks/>
              </p:cNvGrpSpPr>
              <p:nvPr/>
            </p:nvGrpSpPr>
            <p:grpSpPr bwMode="auto">
              <a:xfrm>
                <a:off x="1291" y="1509"/>
                <a:ext cx="340" cy="289"/>
                <a:chOff x="1291" y="1509"/>
                <a:chExt cx="340" cy="289"/>
              </a:xfrm>
            </p:grpSpPr>
            <p:sp>
              <p:nvSpPr>
                <p:cNvPr id="334" name="Freeform 12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12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08" name="Rectangle 12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1" name="Group 128"/>
            <p:cNvGrpSpPr>
              <a:grpSpLocks/>
            </p:cNvGrpSpPr>
            <p:nvPr/>
          </p:nvGrpSpPr>
          <p:grpSpPr bwMode="auto">
            <a:xfrm>
              <a:off x="2031" y="1248"/>
              <a:ext cx="296" cy="289"/>
              <a:chOff x="1751" y="1509"/>
              <a:chExt cx="296" cy="289"/>
            </a:xfrm>
          </p:grpSpPr>
          <p:sp>
            <p:nvSpPr>
              <p:cNvPr id="330" name="Freeform 12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13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0" name="Line 13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13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13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Rectangle 13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34" name="Group 135"/>
            <p:cNvGrpSpPr>
              <a:grpSpLocks/>
            </p:cNvGrpSpPr>
            <p:nvPr/>
          </p:nvGrpSpPr>
          <p:grpSpPr bwMode="auto">
            <a:xfrm>
              <a:off x="2880" y="1248"/>
              <a:ext cx="325" cy="289"/>
              <a:chOff x="2600" y="1509"/>
              <a:chExt cx="325" cy="289"/>
            </a:xfrm>
          </p:grpSpPr>
          <p:sp>
            <p:nvSpPr>
              <p:cNvPr id="328" name="Freeform 13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13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5" name="Rectangle 13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9" name="Group 139"/>
            <p:cNvGrpSpPr>
              <a:grpSpLocks/>
            </p:cNvGrpSpPr>
            <p:nvPr/>
          </p:nvGrpSpPr>
          <p:grpSpPr bwMode="auto">
            <a:xfrm>
              <a:off x="3348" y="1248"/>
              <a:ext cx="284" cy="289"/>
              <a:chOff x="3068" y="1509"/>
              <a:chExt cx="284" cy="289"/>
            </a:xfrm>
          </p:grpSpPr>
          <p:sp>
            <p:nvSpPr>
              <p:cNvPr id="326" name="Freeform 14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14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7" name="Line 14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Line 14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Line 14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Line 14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Line 14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Line 14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Line 14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Line 14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Line 15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0" name="Group 151"/>
          <p:cNvGrpSpPr>
            <a:grpSpLocks/>
          </p:cNvGrpSpPr>
          <p:nvPr/>
        </p:nvGrpSpPr>
        <p:grpSpPr bwMode="auto">
          <a:xfrm>
            <a:off x="5635625" y="5024438"/>
            <a:ext cx="3355975" cy="838200"/>
            <a:chOff x="1562" y="1152"/>
            <a:chExt cx="2114" cy="528"/>
          </a:xfrm>
        </p:grpSpPr>
        <p:grpSp>
          <p:nvGrpSpPr>
            <p:cNvPr id="241" name="Group 152"/>
            <p:cNvGrpSpPr>
              <a:grpSpLocks/>
            </p:cNvGrpSpPr>
            <p:nvPr/>
          </p:nvGrpSpPr>
          <p:grpSpPr bwMode="auto">
            <a:xfrm>
              <a:off x="2487" y="1152"/>
              <a:ext cx="223" cy="481"/>
              <a:chOff x="2207" y="1413"/>
              <a:chExt cx="223" cy="481"/>
            </a:xfrm>
          </p:grpSpPr>
          <p:sp>
            <p:nvSpPr>
              <p:cNvPr id="369" name="Freeform 15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Rectangle 15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43" name="Group 155"/>
            <p:cNvGrpSpPr>
              <a:grpSpLocks/>
            </p:cNvGrpSpPr>
            <p:nvPr/>
          </p:nvGrpSpPr>
          <p:grpSpPr bwMode="auto">
            <a:xfrm>
              <a:off x="1562" y="1248"/>
              <a:ext cx="349" cy="289"/>
              <a:chOff x="1282" y="1509"/>
              <a:chExt cx="349" cy="289"/>
            </a:xfrm>
          </p:grpSpPr>
          <p:sp>
            <p:nvSpPr>
              <p:cNvPr id="365" name="Rectangle 156"/>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48" name="Group 157"/>
              <p:cNvGrpSpPr>
                <a:grpSpLocks/>
              </p:cNvGrpSpPr>
              <p:nvPr/>
            </p:nvGrpSpPr>
            <p:grpSpPr bwMode="auto">
              <a:xfrm>
                <a:off x="1291" y="1509"/>
                <a:ext cx="340" cy="289"/>
                <a:chOff x="1291" y="1509"/>
                <a:chExt cx="340" cy="289"/>
              </a:xfrm>
            </p:grpSpPr>
            <p:sp>
              <p:nvSpPr>
                <p:cNvPr id="367" name="Freeform 15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15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41" name="Rectangle 16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0" name="Group 161"/>
            <p:cNvGrpSpPr>
              <a:grpSpLocks/>
            </p:cNvGrpSpPr>
            <p:nvPr/>
          </p:nvGrpSpPr>
          <p:grpSpPr bwMode="auto">
            <a:xfrm>
              <a:off x="2031" y="1248"/>
              <a:ext cx="296" cy="289"/>
              <a:chOff x="1751" y="1509"/>
              <a:chExt cx="296" cy="289"/>
            </a:xfrm>
          </p:grpSpPr>
          <p:sp>
            <p:nvSpPr>
              <p:cNvPr id="363" name="Freeform 16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6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3" name="Line 16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16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Line 16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Rectangle 167"/>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67" name="Group 168"/>
            <p:cNvGrpSpPr>
              <a:grpSpLocks/>
            </p:cNvGrpSpPr>
            <p:nvPr/>
          </p:nvGrpSpPr>
          <p:grpSpPr bwMode="auto">
            <a:xfrm>
              <a:off x="2880" y="1248"/>
              <a:ext cx="325" cy="289"/>
              <a:chOff x="2600" y="1509"/>
              <a:chExt cx="325" cy="289"/>
            </a:xfrm>
          </p:grpSpPr>
          <p:sp>
            <p:nvSpPr>
              <p:cNvPr id="361" name="Freeform 16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17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8" name="Rectangle 17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72" name="Group 172"/>
            <p:cNvGrpSpPr>
              <a:grpSpLocks/>
            </p:cNvGrpSpPr>
            <p:nvPr/>
          </p:nvGrpSpPr>
          <p:grpSpPr bwMode="auto">
            <a:xfrm>
              <a:off x="3348" y="1248"/>
              <a:ext cx="284" cy="289"/>
              <a:chOff x="3068" y="1509"/>
              <a:chExt cx="284" cy="289"/>
            </a:xfrm>
          </p:grpSpPr>
          <p:sp>
            <p:nvSpPr>
              <p:cNvPr id="359" name="Freeform 17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17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0" name="Line 17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Line 17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Line 17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Line 17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Line 17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Line 18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18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Line 18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18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1" name="Rectangle 184"/>
          <p:cNvSpPr txBox="1">
            <a:spLocks noChangeArrowheads="1"/>
          </p:cNvSpPr>
          <p:nvPr/>
        </p:nvSpPr>
        <p:spPr bwMode="auto">
          <a:xfrm>
            <a:off x="381000" y="6400800"/>
            <a:ext cx="8458200" cy="38369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sz="2400" b="0" i="0" u="none" strike="noStrike" kern="0" cap="none" spc="0" normalizeH="0" baseline="0" noProof="0" dirty="0" err="1" smtClean="0">
                <a:ln>
                  <a:noFill/>
                </a:ln>
                <a:solidFill>
                  <a:srgbClr val="000000"/>
                </a:solidFill>
                <a:effectLst/>
                <a:uLnTx/>
                <a:uFillTx/>
                <a:latin typeface="Arial"/>
                <a:ea typeface="+mn-ea"/>
                <a:cs typeface="+mn-cs"/>
              </a:rPr>
              <a:t>Phụ</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thuộc</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dữ</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liệu</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ngược</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theo</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thời</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gian</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gây</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ra</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baseline="0" noProof="0" dirty="0" err="1" smtClean="0">
                <a:ln>
                  <a:noFill/>
                </a:ln>
                <a:solidFill>
                  <a:srgbClr val="FC0128"/>
                </a:solidFill>
                <a:effectLst/>
                <a:uLnTx/>
                <a:uFillTx/>
                <a:latin typeface="Arial"/>
                <a:ea typeface="+mn-ea"/>
                <a:cs typeface="+mn-cs"/>
              </a:rPr>
              <a:t>xung</a:t>
            </a:r>
            <a:r>
              <a:rPr kumimoji="0" lang="en-US" sz="2400" b="0" i="0" u="none" strike="noStrike" kern="0" cap="none" spc="0" normalizeH="0" baseline="0" noProof="0" dirty="0" smtClean="0">
                <a:ln>
                  <a:noFill/>
                </a:ln>
                <a:solidFill>
                  <a:srgbClr val="FC0128"/>
                </a:solidFill>
                <a:effectLst/>
                <a:uLnTx/>
                <a:uFillTx/>
                <a:latin typeface="Arial"/>
                <a:ea typeface="+mn-ea"/>
                <a:cs typeface="+mn-cs"/>
              </a:rPr>
              <a:t> </a:t>
            </a:r>
            <a:r>
              <a:rPr kumimoji="0" lang="en-US" sz="2400" b="0" i="0" u="none" strike="noStrike" kern="0" cap="none" spc="0" normalizeH="0" baseline="0" noProof="0" dirty="0" err="1" smtClean="0">
                <a:ln>
                  <a:noFill/>
                </a:ln>
                <a:solidFill>
                  <a:srgbClr val="FC0128"/>
                </a:solidFill>
                <a:effectLst/>
                <a:uLnTx/>
                <a:uFillTx/>
                <a:latin typeface="Arial"/>
                <a:ea typeface="+mn-ea"/>
                <a:cs typeface="+mn-cs"/>
              </a:rPr>
              <a:t>đột</a:t>
            </a:r>
            <a:endParaRPr kumimoji="0" lang="en-US" sz="2400" b="0" i="0" u="none" strike="noStrike" kern="0" cap="none" spc="0" normalizeH="0" baseline="0" noProof="0" dirty="0">
              <a:ln>
                <a:noFill/>
              </a:ln>
              <a:solidFill>
                <a:srgbClr val="FC0128"/>
              </a:solidFill>
              <a:effectLst/>
              <a:uLnTx/>
              <a:uFillTx/>
              <a:latin typeface="Arial"/>
              <a:ea typeface="+mn-ea"/>
              <a:cs typeface="+mn-cs"/>
            </a:endParaRPr>
          </a:p>
        </p:txBody>
      </p:sp>
      <p:sp>
        <p:nvSpPr>
          <p:cNvPr id="372" name="Rectangle 186"/>
          <p:cNvSpPr>
            <a:spLocks noChangeArrowheads="1"/>
          </p:cNvSpPr>
          <p:nvPr/>
        </p:nvSpPr>
        <p:spPr bwMode="auto">
          <a:xfrm>
            <a:off x="381000" y="5867400"/>
            <a:ext cx="8229600" cy="389850"/>
          </a:xfrm>
          <a:prstGeom prst="rect">
            <a:avLst/>
          </a:prstGeom>
          <a:noFill/>
          <a:ln w="12700">
            <a:noFill/>
            <a:miter lim="800000"/>
            <a:headEnd/>
            <a:tailEnd/>
          </a:ln>
          <a:effectLst/>
        </p:spPr>
        <p:txBody>
          <a:bodyPr wrap="square" lIns="63500" tIns="25400" rIns="63500" bIns="25400">
            <a:spAutoFit/>
          </a:bodyPr>
          <a:lstStyle/>
          <a:p>
            <a:pPr marL="287338" marR="0" lvl="0" indent="-287338" defTabSz="914400" eaLnBrk="1" fontAlgn="auto" latinLnBrk="0" hangingPunct="1">
              <a:lnSpc>
                <a:spcPct val="90000"/>
              </a:lnSpc>
              <a:spcBef>
                <a:spcPct val="65000"/>
              </a:spcBef>
              <a:spcAft>
                <a:spcPts val="0"/>
              </a:spcAft>
              <a:buClr>
                <a:srgbClr val="FC0128"/>
              </a:buClr>
              <a:buSzPct val="75000"/>
              <a:buFont typeface="Wingdings" pitchFamily="2" charset="2"/>
              <a:buChar char="q"/>
              <a:tabLst/>
              <a:defRPr/>
            </a:pPr>
            <a:r>
              <a:rPr lang="en-US" sz="2400" kern="0" dirty="0" err="1" smtClean="0">
                <a:latin typeface="Arial"/>
                <a:cs typeface="Arial"/>
              </a:rPr>
              <a:t>Xung</a:t>
            </a:r>
            <a:r>
              <a:rPr lang="en-US" sz="2400" kern="0" dirty="0" smtClean="0">
                <a:latin typeface="Arial"/>
                <a:cs typeface="Arial"/>
              </a:rPr>
              <a:t> </a:t>
            </a:r>
            <a:r>
              <a:rPr lang="en-US" sz="2400" kern="0" dirty="0" err="1" smtClean="0">
                <a:latin typeface="Arial"/>
                <a:cs typeface="Arial"/>
              </a:rPr>
              <a:t>đột</a:t>
            </a:r>
            <a:r>
              <a:rPr lang="en-US" sz="2400" kern="0" dirty="0" smtClean="0">
                <a:latin typeface="Arial"/>
                <a:cs typeface="Arial"/>
              </a:rPr>
              <a:t> </a:t>
            </a:r>
            <a:r>
              <a:rPr lang="en-US" sz="2400" kern="0" dirty="0" err="1" smtClean="0">
                <a:solidFill>
                  <a:srgbClr val="0000FF"/>
                </a:solidFill>
                <a:latin typeface="Arial"/>
                <a:cs typeface="Arial"/>
              </a:rPr>
              <a:t>đ</a:t>
            </a:r>
            <a:r>
              <a:rPr lang="en-US" sz="2400" kern="0" dirty="0" err="1" smtClean="0">
                <a:solidFill>
                  <a:srgbClr val="063DE8"/>
                </a:solidFill>
                <a:latin typeface="Arial"/>
                <a:cs typeface="Arial"/>
              </a:rPr>
              <a:t>ọc</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trước</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khi</a:t>
            </a:r>
            <a:r>
              <a:rPr lang="en-US" sz="2400" kern="0" dirty="0" smtClean="0">
                <a:solidFill>
                  <a:srgbClr val="063DE8"/>
                </a:solidFill>
                <a:latin typeface="Arial"/>
                <a:cs typeface="Arial"/>
              </a:rPr>
              <a:t> </a:t>
            </a:r>
            <a:r>
              <a:rPr lang="en-US" sz="2400" kern="0" dirty="0" err="1" smtClean="0">
                <a:solidFill>
                  <a:srgbClr val="063DE8"/>
                </a:solidFill>
                <a:latin typeface="Arial"/>
                <a:cs typeface="Arial"/>
              </a:rPr>
              <a:t>ghi</a:t>
            </a:r>
            <a:r>
              <a:rPr lang="en-US" sz="2400" kern="0" dirty="0" smtClean="0">
                <a:solidFill>
                  <a:srgbClr val="063DE8"/>
                </a:solidFill>
                <a:latin typeface="Arial"/>
                <a:cs typeface="Arial"/>
              </a:rPr>
              <a:t> (Read before write)</a:t>
            </a:r>
            <a:endParaRPr kumimoji="0" lang="en-US" sz="24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342" name="Group 2"/>
          <p:cNvGrpSpPr>
            <a:grpSpLocks/>
          </p:cNvGrpSpPr>
          <p:nvPr/>
        </p:nvGrpSpPr>
        <p:grpSpPr bwMode="auto">
          <a:xfrm>
            <a:off x="5943600" y="2286000"/>
            <a:ext cx="914400" cy="3352800"/>
            <a:chOff x="3648" y="1440"/>
            <a:chExt cx="576" cy="2112"/>
          </a:xfrm>
        </p:grpSpPr>
        <p:sp>
          <p:nvSpPr>
            <p:cNvPr id="347" name="Rectangle 3"/>
            <p:cNvSpPr>
              <a:spLocks noChangeArrowheads="1"/>
            </p:cNvSpPr>
            <p:nvPr/>
          </p:nvSpPr>
          <p:spPr bwMode="auto">
            <a:xfrm>
              <a:off x="4080" y="3264"/>
              <a:ext cx="144"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Rectangle 4"/>
            <p:cNvSpPr>
              <a:spLocks noChangeArrowheads="1"/>
            </p:cNvSpPr>
            <p:nvPr/>
          </p:nvSpPr>
          <p:spPr bwMode="auto">
            <a:xfrm>
              <a:off x="3648" y="2736"/>
              <a:ext cx="144"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Line 5"/>
            <p:cNvSpPr>
              <a:spLocks noChangeShapeType="1"/>
            </p:cNvSpPr>
            <p:nvPr/>
          </p:nvSpPr>
          <p:spPr bwMode="auto">
            <a:xfrm>
              <a:off x="3648" y="1440"/>
              <a:ext cx="0" cy="1296"/>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Line 6"/>
            <p:cNvSpPr>
              <a:spLocks noChangeShapeType="1"/>
            </p:cNvSpPr>
            <p:nvPr/>
          </p:nvSpPr>
          <p:spPr bwMode="auto">
            <a:xfrm>
              <a:off x="3648" y="1440"/>
              <a:ext cx="432" cy="1824"/>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4" name="Group 7"/>
          <p:cNvGrpSpPr>
            <a:grpSpLocks/>
          </p:cNvGrpSpPr>
          <p:nvPr/>
        </p:nvGrpSpPr>
        <p:grpSpPr bwMode="auto">
          <a:xfrm>
            <a:off x="4572000" y="1828800"/>
            <a:ext cx="1371600" cy="2133600"/>
            <a:chOff x="2784" y="1152"/>
            <a:chExt cx="864" cy="1344"/>
          </a:xfrm>
        </p:grpSpPr>
        <p:sp>
          <p:nvSpPr>
            <p:cNvPr id="375" name="Rectangle 8"/>
            <p:cNvSpPr>
              <a:spLocks noChangeArrowheads="1"/>
            </p:cNvSpPr>
            <p:nvPr/>
          </p:nvSpPr>
          <p:spPr bwMode="auto">
            <a:xfrm>
              <a:off x="3216" y="2208"/>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Rectangle 9"/>
            <p:cNvSpPr>
              <a:spLocks noChangeArrowheads="1"/>
            </p:cNvSpPr>
            <p:nvPr/>
          </p:nvSpPr>
          <p:spPr bwMode="auto">
            <a:xfrm>
              <a:off x="2784" y="1680"/>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Rectangle 10"/>
            <p:cNvSpPr>
              <a:spLocks noChangeArrowheads="1"/>
            </p:cNvSpPr>
            <p:nvPr/>
          </p:nvSpPr>
          <p:spPr bwMode="auto">
            <a:xfrm>
              <a:off x="3504" y="1152"/>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Line 11"/>
            <p:cNvSpPr>
              <a:spLocks noChangeShapeType="1"/>
            </p:cNvSpPr>
            <p:nvPr/>
          </p:nvSpPr>
          <p:spPr bwMode="auto">
            <a:xfrm flipH="1">
              <a:off x="2832" y="1440"/>
              <a:ext cx="816" cy="240"/>
            </a:xfrm>
            <a:prstGeom prst="line">
              <a:avLst/>
            </a:prstGeom>
            <a:noFill/>
            <a:ln w="28575">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Line 12"/>
            <p:cNvSpPr>
              <a:spLocks noChangeShapeType="1"/>
            </p:cNvSpPr>
            <p:nvPr/>
          </p:nvSpPr>
          <p:spPr bwMode="auto">
            <a:xfrm flipH="1">
              <a:off x="3216" y="1440"/>
              <a:ext cx="432" cy="768"/>
            </a:xfrm>
            <a:prstGeom prst="line">
              <a:avLst/>
            </a:prstGeom>
            <a:noFill/>
            <a:ln w="28575">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52367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wipe(up)">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wipe(up)">
                                      <p:cBhvr>
                                        <p:cTn id="12"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220200" cy="304800"/>
          </a:xfrm>
        </p:spPr>
        <p:txBody>
          <a:bodyPr>
            <a:normAutofit fontScale="90000"/>
          </a:bodyPr>
          <a:lstStyle/>
          <a:p>
            <a:r>
              <a:rPr lang="en-US" b="1" dirty="0" err="1" smtClean="0">
                <a:latin typeface="Arial"/>
                <a:cs typeface="Arial"/>
              </a:rPr>
              <a:t>Đọc</a:t>
            </a:r>
            <a:r>
              <a:rPr lang="en-US" b="1" dirty="0" smtClean="0">
                <a:latin typeface="Arial"/>
                <a:cs typeface="Arial"/>
              </a:rPr>
              <a:t> </a:t>
            </a:r>
            <a:r>
              <a:rPr lang="en-US" b="1" dirty="0" err="1" smtClean="0">
                <a:latin typeface="Arial"/>
                <a:cs typeface="Arial"/>
              </a:rPr>
              <a:t>từ</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gây</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46</a:t>
            </a:fld>
            <a:endParaRPr lang="en-US" dirty="0"/>
          </a:p>
        </p:txBody>
      </p:sp>
      <p:grpSp>
        <p:nvGrpSpPr>
          <p:cNvPr id="159" name="Group 190"/>
          <p:cNvGrpSpPr>
            <a:grpSpLocks/>
          </p:cNvGrpSpPr>
          <p:nvPr/>
        </p:nvGrpSpPr>
        <p:grpSpPr bwMode="auto">
          <a:xfrm>
            <a:off x="3429000" y="1828800"/>
            <a:ext cx="1524000" cy="1295400"/>
            <a:chOff x="2160" y="1680"/>
            <a:chExt cx="960" cy="816"/>
          </a:xfrm>
        </p:grpSpPr>
        <p:sp>
          <p:nvSpPr>
            <p:cNvPr id="160" name="Rectangle 3"/>
            <p:cNvSpPr>
              <a:spLocks noChangeArrowheads="1"/>
            </p:cNvSpPr>
            <p:nvPr/>
          </p:nvSpPr>
          <p:spPr bwMode="auto">
            <a:xfrm>
              <a:off x="2160" y="2208"/>
              <a:ext cx="33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Rectangle 4"/>
            <p:cNvSpPr>
              <a:spLocks noChangeArrowheads="1"/>
            </p:cNvSpPr>
            <p:nvPr/>
          </p:nvSpPr>
          <p:spPr bwMode="auto">
            <a:xfrm>
              <a:off x="3024" y="1680"/>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Line 5"/>
            <p:cNvSpPr>
              <a:spLocks noChangeShapeType="1"/>
            </p:cNvSpPr>
            <p:nvPr/>
          </p:nvSpPr>
          <p:spPr bwMode="auto">
            <a:xfrm flipH="1">
              <a:off x="2160" y="1968"/>
              <a:ext cx="864" cy="240"/>
            </a:xfrm>
            <a:prstGeom prst="line">
              <a:avLst/>
            </a:prstGeom>
            <a:noFill/>
            <a:ln w="28575">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3" name="Rectangle 7"/>
          <p:cNvSpPr>
            <a:spLocks noChangeArrowheads="1"/>
          </p:cNvSpPr>
          <p:nvPr/>
        </p:nvSpPr>
        <p:spPr bwMode="auto">
          <a:xfrm>
            <a:off x="328613" y="19065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64" name="Line 8"/>
          <p:cNvSpPr>
            <a:spLocks noChangeShapeType="1"/>
          </p:cNvSpPr>
          <p:nvPr/>
        </p:nvSpPr>
        <p:spPr bwMode="auto">
          <a:xfrm>
            <a:off x="1447800" y="13001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Rectangle 11"/>
          <p:cNvSpPr>
            <a:spLocks noChangeArrowheads="1"/>
          </p:cNvSpPr>
          <p:nvPr/>
        </p:nvSpPr>
        <p:spPr bwMode="auto">
          <a:xfrm>
            <a:off x="762000" y="2633663"/>
            <a:ext cx="546100"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lw</a:t>
            </a:r>
          </a:p>
        </p:txBody>
      </p:sp>
      <p:sp>
        <p:nvSpPr>
          <p:cNvPr id="166" name="Rectangle 12"/>
          <p:cNvSpPr>
            <a:spLocks noChangeArrowheads="1"/>
          </p:cNvSpPr>
          <p:nvPr/>
        </p:nvSpPr>
        <p:spPr bwMode="auto">
          <a:xfrm>
            <a:off x="762000" y="4343400"/>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4</a:t>
            </a:r>
          </a:p>
        </p:txBody>
      </p:sp>
      <p:sp>
        <p:nvSpPr>
          <p:cNvPr id="167" name="Line 13"/>
          <p:cNvSpPr>
            <a:spLocks noChangeShapeType="1"/>
          </p:cNvSpPr>
          <p:nvPr/>
        </p:nvSpPr>
        <p:spPr bwMode="auto">
          <a:xfrm>
            <a:off x="26289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Line 14"/>
          <p:cNvSpPr>
            <a:spLocks noChangeShapeType="1"/>
          </p:cNvSpPr>
          <p:nvPr/>
        </p:nvSpPr>
        <p:spPr bwMode="auto">
          <a:xfrm>
            <a:off x="33147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Line 15"/>
          <p:cNvSpPr>
            <a:spLocks noChangeShapeType="1"/>
          </p:cNvSpPr>
          <p:nvPr/>
        </p:nvSpPr>
        <p:spPr bwMode="auto">
          <a:xfrm>
            <a:off x="40005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Line 16"/>
          <p:cNvSpPr>
            <a:spLocks noChangeShapeType="1"/>
          </p:cNvSpPr>
          <p:nvPr/>
        </p:nvSpPr>
        <p:spPr bwMode="auto">
          <a:xfrm>
            <a:off x="46863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Line 17"/>
          <p:cNvSpPr>
            <a:spLocks noChangeShapeType="1"/>
          </p:cNvSpPr>
          <p:nvPr/>
        </p:nvSpPr>
        <p:spPr bwMode="auto">
          <a:xfrm>
            <a:off x="53721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Line 18"/>
          <p:cNvSpPr>
            <a:spLocks noChangeShapeType="1"/>
          </p:cNvSpPr>
          <p:nvPr/>
        </p:nvSpPr>
        <p:spPr bwMode="auto">
          <a:xfrm>
            <a:off x="60579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19"/>
          <p:cNvSpPr>
            <a:spLocks noChangeShapeType="1"/>
          </p:cNvSpPr>
          <p:nvPr/>
        </p:nvSpPr>
        <p:spPr bwMode="auto">
          <a:xfrm>
            <a:off x="67437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Line 20"/>
          <p:cNvSpPr>
            <a:spLocks noChangeShapeType="1"/>
          </p:cNvSpPr>
          <p:nvPr/>
        </p:nvSpPr>
        <p:spPr bwMode="auto">
          <a:xfrm>
            <a:off x="74295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Rectangle 21"/>
          <p:cNvSpPr>
            <a:spLocks noChangeArrowheads="1"/>
          </p:cNvSpPr>
          <p:nvPr/>
        </p:nvSpPr>
        <p:spPr bwMode="auto">
          <a:xfrm>
            <a:off x="762000" y="3471863"/>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3</a:t>
            </a:r>
          </a:p>
        </p:txBody>
      </p:sp>
      <p:sp>
        <p:nvSpPr>
          <p:cNvPr id="176" name="Line 22"/>
          <p:cNvSpPr>
            <a:spLocks noChangeShapeType="1"/>
          </p:cNvSpPr>
          <p:nvPr/>
        </p:nvSpPr>
        <p:spPr bwMode="auto">
          <a:xfrm>
            <a:off x="685800" y="1828800"/>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7" name="Group 189"/>
          <p:cNvGrpSpPr>
            <a:grpSpLocks/>
          </p:cNvGrpSpPr>
          <p:nvPr/>
        </p:nvGrpSpPr>
        <p:grpSpPr bwMode="auto">
          <a:xfrm>
            <a:off x="762000" y="1676400"/>
            <a:ext cx="5337175" cy="838200"/>
            <a:chOff x="480" y="1584"/>
            <a:chExt cx="3362" cy="528"/>
          </a:xfrm>
        </p:grpSpPr>
        <p:sp>
          <p:nvSpPr>
            <p:cNvPr id="178" name="Rectangle 10"/>
            <p:cNvSpPr>
              <a:spLocks noChangeArrowheads="1"/>
            </p:cNvSpPr>
            <p:nvPr/>
          </p:nvSpPr>
          <p:spPr bwMode="auto">
            <a:xfrm>
              <a:off x="480" y="1632"/>
              <a:ext cx="459"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latin typeface="Courier New" pitchFamily="49" charset="0"/>
                </a:rPr>
                <a:t>beq</a:t>
              </a:r>
            </a:p>
          </p:txBody>
        </p:sp>
        <p:grpSp>
          <p:nvGrpSpPr>
            <p:cNvPr id="179" name="Group 57"/>
            <p:cNvGrpSpPr>
              <a:grpSpLocks/>
            </p:cNvGrpSpPr>
            <p:nvPr/>
          </p:nvGrpSpPr>
          <p:grpSpPr bwMode="auto">
            <a:xfrm>
              <a:off x="2640" y="1584"/>
              <a:ext cx="223" cy="481"/>
              <a:chOff x="2207" y="1413"/>
              <a:chExt cx="223" cy="481"/>
            </a:xfrm>
          </p:grpSpPr>
          <p:sp>
            <p:nvSpPr>
              <p:cNvPr id="209" name="Freeform 58"/>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Rectangle 59"/>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80" name="Group 60"/>
            <p:cNvGrpSpPr>
              <a:grpSpLocks/>
            </p:cNvGrpSpPr>
            <p:nvPr/>
          </p:nvGrpSpPr>
          <p:grpSpPr bwMode="auto">
            <a:xfrm>
              <a:off x="1728" y="1680"/>
              <a:ext cx="349" cy="289"/>
              <a:chOff x="1282" y="1509"/>
              <a:chExt cx="349" cy="289"/>
            </a:xfrm>
          </p:grpSpPr>
          <p:sp>
            <p:nvSpPr>
              <p:cNvPr id="205" name="Rectangle 61"/>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06" name="Group 62"/>
              <p:cNvGrpSpPr>
                <a:grpSpLocks/>
              </p:cNvGrpSpPr>
              <p:nvPr/>
            </p:nvGrpSpPr>
            <p:grpSpPr bwMode="auto">
              <a:xfrm>
                <a:off x="1291" y="1509"/>
                <a:ext cx="340" cy="289"/>
                <a:chOff x="1291" y="1509"/>
                <a:chExt cx="340" cy="289"/>
              </a:xfrm>
            </p:grpSpPr>
            <p:sp>
              <p:nvSpPr>
                <p:cNvPr id="207" name="Freeform 63"/>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64"/>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81" name="Rectangle 65"/>
            <p:cNvSpPr>
              <a:spLocks noChangeArrowheads="1"/>
            </p:cNvSpPr>
            <p:nvPr/>
          </p:nvSpPr>
          <p:spPr bwMode="auto">
            <a:xfrm>
              <a:off x="2178" y="1687"/>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2" name="Group 66"/>
            <p:cNvGrpSpPr>
              <a:grpSpLocks/>
            </p:cNvGrpSpPr>
            <p:nvPr/>
          </p:nvGrpSpPr>
          <p:grpSpPr bwMode="auto">
            <a:xfrm>
              <a:off x="2197" y="1680"/>
              <a:ext cx="296" cy="289"/>
              <a:chOff x="1751" y="1509"/>
              <a:chExt cx="296" cy="289"/>
            </a:xfrm>
          </p:grpSpPr>
          <p:sp>
            <p:nvSpPr>
              <p:cNvPr id="203" name="Freeform 67"/>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68"/>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3" name="Line 69"/>
            <p:cNvSpPr>
              <a:spLocks noChangeShapeType="1"/>
            </p:cNvSpPr>
            <p:nvPr/>
          </p:nvSpPr>
          <p:spPr bwMode="auto">
            <a:xfrm>
              <a:off x="2082" y="1824"/>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70"/>
            <p:cNvSpPr>
              <a:spLocks/>
            </p:cNvSpPr>
            <p:nvPr/>
          </p:nvSpPr>
          <p:spPr bwMode="auto">
            <a:xfrm>
              <a:off x="2150" y="172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Line 71"/>
            <p:cNvSpPr>
              <a:spLocks noChangeShapeType="1"/>
            </p:cNvSpPr>
            <p:nvPr/>
          </p:nvSpPr>
          <p:spPr bwMode="auto">
            <a:xfrm>
              <a:off x="2498" y="172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Rectangle 72"/>
            <p:cNvSpPr>
              <a:spLocks noChangeArrowheads="1"/>
            </p:cNvSpPr>
            <p:nvPr/>
          </p:nvSpPr>
          <p:spPr bwMode="auto">
            <a:xfrm>
              <a:off x="2995" y="1682"/>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87" name="Group 73"/>
            <p:cNvGrpSpPr>
              <a:grpSpLocks/>
            </p:cNvGrpSpPr>
            <p:nvPr/>
          </p:nvGrpSpPr>
          <p:grpSpPr bwMode="auto">
            <a:xfrm>
              <a:off x="3046" y="1680"/>
              <a:ext cx="325" cy="289"/>
              <a:chOff x="2600" y="1509"/>
              <a:chExt cx="325" cy="289"/>
            </a:xfrm>
          </p:grpSpPr>
          <p:sp>
            <p:nvSpPr>
              <p:cNvPr id="201" name="Freeform 74"/>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75"/>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8" name="Rectangle 76"/>
            <p:cNvSpPr>
              <a:spLocks noChangeArrowheads="1"/>
            </p:cNvSpPr>
            <p:nvPr/>
          </p:nvSpPr>
          <p:spPr bwMode="auto">
            <a:xfrm>
              <a:off x="3487" y="1682"/>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9" name="Group 77"/>
            <p:cNvGrpSpPr>
              <a:grpSpLocks/>
            </p:cNvGrpSpPr>
            <p:nvPr/>
          </p:nvGrpSpPr>
          <p:grpSpPr bwMode="auto">
            <a:xfrm>
              <a:off x="3514" y="1680"/>
              <a:ext cx="284" cy="289"/>
              <a:chOff x="3068" y="1509"/>
              <a:chExt cx="284" cy="289"/>
            </a:xfrm>
          </p:grpSpPr>
          <p:sp>
            <p:nvSpPr>
              <p:cNvPr id="199" name="Freeform 78"/>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79"/>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0" name="Line 80"/>
            <p:cNvSpPr>
              <a:spLocks noChangeShapeType="1"/>
            </p:cNvSpPr>
            <p:nvPr/>
          </p:nvSpPr>
          <p:spPr bwMode="auto">
            <a:xfrm>
              <a:off x="3367" y="1824"/>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81"/>
            <p:cNvSpPr>
              <a:spLocks noChangeShapeType="1"/>
            </p:cNvSpPr>
            <p:nvPr/>
          </p:nvSpPr>
          <p:spPr bwMode="auto">
            <a:xfrm>
              <a:off x="2883" y="1824"/>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82"/>
            <p:cNvSpPr>
              <a:spLocks noChangeShapeType="1"/>
            </p:cNvSpPr>
            <p:nvPr/>
          </p:nvSpPr>
          <p:spPr bwMode="auto">
            <a:xfrm>
              <a:off x="2498" y="1920"/>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83"/>
            <p:cNvSpPr>
              <a:spLocks noChangeShapeType="1"/>
            </p:cNvSpPr>
            <p:nvPr/>
          </p:nvSpPr>
          <p:spPr bwMode="auto">
            <a:xfrm>
              <a:off x="2582" y="1920"/>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84"/>
            <p:cNvSpPr>
              <a:spLocks noChangeShapeType="1"/>
            </p:cNvSpPr>
            <p:nvPr/>
          </p:nvSpPr>
          <p:spPr bwMode="auto">
            <a:xfrm>
              <a:off x="2582" y="2112"/>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85"/>
            <p:cNvSpPr>
              <a:spLocks noChangeShapeType="1"/>
            </p:cNvSpPr>
            <p:nvPr/>
          </p:nvSpPr>
          <p:spPr bwMode="auto">
            <a:xfrm>
              <a:off x="2918" y="1824"/>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86"/>
            <p:cNvSpPr>
              <a:spLocks noChangeShapeType="1"/>
            </p:cNvSpPr>
            <p:nvPr/>
          </p:nvSpPr>
          <p:spPr bwMode="auto">
            <a:xfrm flipH="1">
              <a:off x="2998" y="182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87"/>
            <p:cNvSpPr>
              <a:spLocks noChangeShapeType="1"/>
            </p:cNvSpPr>
            <p:nvPr/>
          </p:nvSpPr>
          <p:spPr bwMode="auto">
            <a:xfrm>
              <a:off x="2998" y="2064"/>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88"/>
            <p:cNvSpPr>
              <a:spLocks noChangeShapeType="1"/>
            </p:cNvSpPr>
            <p:nvPr/>
          </p:nvSpPr>
          <p:spPr bwMode="auto">
            <a:xfrm>
              <a:off x="3430" y="182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1" name="Group 89"/>
          <p:cNvGrpSpPr>
            <a:grpSpLocks/>
          </p:cNvGrpSpPr>
          <p:nvPr/>
        </p:nvGrpSpPr>
        <p:grpSpPr bwMode="auto">
          <a:xfrm>
            <a:off x="3429000" y="2514600"/>
            <a:ext cx="3355975" cy="838200"/>
            <a:chOff x="1562" y="1152"/>
            <a:chExt cx="2114" cy="528"/>
          </a:xfrm>
        </p:grpSpPr>
        <p:grpSp>
          <p:nvGrpSpPr>
            <p:cNvPr id="212" name="Group 90"/>
            <p:cNvGrpSpPr>
              <a:grpSpLocks/>
            </p:cNvGrpSpPr>
            <p:nvPr/>
          </p:nvGrpSpPr>
          <p:grpSpPr bwMode="auto">
            <a:xfrm>
              <a:off x="2487" y="1152"/>
              <a:ext cx="223" cy="481"/>
              <a:chOff x="2207" y="1413"/>
              <a:chExt cx="223" cy="481"/>
            </a:xfrm>
          </p:grpSpPr>
          <p:sp>
            <p:nvSpPr>
              <p:cNvPr id="242" name="Freeform 9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9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3" name="Group 93"/>
            <p:cNvGrpSpPr>
              <a:grpSpLocks/>
            </p:cNvGrpSpPr>
            <p:nvPr/>
          </p:nvGrpSpPr>
          <p:grpSpPr bwMode="auto">
            <a:xfrm>
              <a:off x="1562" y="1248"/>
              <a:ext cx="349" cy="289"/>
              <a:chOff x="1282" y="1509"/>
              <a:chExt cx="349" cy="289"/>
            </a:xfrm>
          </p:grpSpPr>
          <p:sp>
            <p:nvSpPr>
              <p:cNvPr id="238" name="Rectangle 9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9" name="Group 95"/>
              <p:cNvGrpSpPr>
                <a:grpSpLocks/>
              </p:cNvGrpSpPr>
              <p:nvPr/>
            </p:nvGrpSpPr>
            <p:grpSpPr bwMode="auto">
              <a:xfrm>
                <a:off x="1291" y="1509"/>
                <a:ext cx="340" cy="289"/>
                <a:chOff x="1291" y="1509"/>
                <a:chExt cx="340" cy="289"/>
              </a:xfrm>
            </p:grpSpPr>
            <p:sp>
              <p:nvSpPr>
                <p:cNvPr id="240" name="Freeform 9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9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14" name="Rectangle 9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5" name="Group 99"/>
            <p:cNvGrpSpPr>
              <a:grpSpLocks/>
            </p:cNvGrpSpPr>
            <p:nvPr/>
          </p:nvGrpSpPr>
          <p:grpSpPr bwMode="auto">
            <a:xfrm>
              <a:off x="2031" y="1248"/>
              <a:ext cx="296" cy="289"/>
              <a:chOff x="1751" y="1509"/>
              <a:chExt cx="296" cy="289"/>
            </a:xfrm>
          </p:grpSpPr>
          <p:sp>
            <p:nvSpPr>
              <p:cNvPr id="236" name="Freeform 10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10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Line 10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10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10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Rectangle 10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20" name="Group 106"/>
            <p:cNvGrpSpPr>
              <a:grpSpLocks/>
            </p:cNvGrpSpPr>
            <p:nvPr/>
          </p:nvGrpSpPr>
          <p:grpSpPr bwMode="auto">
            <a:xfrm>
              <a:off x="2880" y="1248"/>
              <a:ext cx="325" cy="289"/>
              <a:chOff x="2600" y="1509"/>
              <a:chExt cx="325" cy="289"/>
            </a:xfrm>
          </p:grpSpPr>
          <p:sp>
            <p:nvSpPr>
              <p:cNvPr id="234" name="Freeform 10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10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1" name="Rectangle 10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2" name="Group 110"/>
            <p:cNvGrpSpPr>
              <a:grpSpLocks/>
            </p:cNvGrpSpPr>
            <p:nvPr/>
          </p:nvGrpSpPr>
          <p:grpSpPr bwMode="auto">
            <a:xfrm>
              <a:off x="3348" y="1248"/>
              <a:ext cx="284" cy="289"/>
              <a:chOff x="3068" y="1509"/>
              <a:chExt cx="284" cy="289"/>
            </a:xfrm>
          </p:grpSpPr>
          <p:sp>
            <p:nvSpPr>
              <p:cNvPr id="232" name="Freeform 11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11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3" name="Line 11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11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11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11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11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11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11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2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12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4" name="Group 122"/>
          <p:cNvGrpSpPr>
            <a:grpSpLocks/>
          </p:cNvGrpSpPr>
          <p:nvPr/>
        </p:nvGrpSpPr>
        <p:grpSpPr bwMode="auto">
          <a:xfrm>
            <a:off x="4114800" y="3352800"/>
            <a:ext cx="3355975" cy="838200"/>
            <a:chOff x="1562" y="1152"/>
            <a:chExt cx="2114" cy="528"/>
          </a:xfrm>
        </p:grpSpPr>
        <p:grpSp>
          <p:nvGrpSpPr>
            <p:cNvPr id="245" name="Group 123"/>
            <p:cNvGrpSpPr>
              <a:grpSpLocks/>
            </p:cNvGrpSpPr>
            <p:nvPr/>
          </p:nvGrpSpPr>
          <p:grpSpPr bwMode="auto">
            <a:xfrm>
              <a:off x="2487" y="1152"/>
              <a:ext cx="223" cy="481"/>
              <a:chOff x="2207" y="1413"/>
              <a:chExt cx="223" cy="481"/>
            </a:xfrm>
          </p:grpSpPr>
          <p:sp>
            <p:nvSpPr>
              <p:cNvPr id="275" name="Freeform 12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Rectangle 12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46" name="Group 126"/>
            <p:cNvGrpSpPr>
              <a:grpSpLocks/>
            </p:cNvGrpSpPr>
            <p:nvPr/>
          </p:nvGrpSpPr>
          <p:grpSpPr bwMode="auto">
            <a:xfrm>
              <a:off x="1562" y="1248"/>
              <a:ext cx="349" cy="289"/>
              <a:chOff x="1282" y="1509"/>
              <a:chExt cx="349" cy="289"/>
            </a:xfrm>
          </p:grpSpPr>
          <p:sp>
            <p:nvSpPr>
              <p:cNvPr id="271" name="Rectangle 12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72" name="Group 128"/>
              <p:cNvGrpSpPr>
                <a:grpSpLocks/>
              </p:cNvGrpSpPr>
              <p:nvPr/>
            </p:nvGrpSpPr>
            <p:grpSpPr bwMode="auto">
              <a:xfrm>
                <a:off x="1291" y="1509"/>
                <a:ext cx="340" cy="289"/>
                <a:chOff x="1291" y="1509"/>
                <a:chExt cx="340" cy="289"/>
              </a:xfrm>
            </p:grpSpPr>
            <p:sp>
              <p:nvSpPr>
                <p:cNvPr id="273" name="Freeform 12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13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7" name="Rectangle 13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8" name="Group 132"/>
            <p:cNvGrpSpPr>
              <a:grpSpLocks/>
            </p:cNvGrpSpPr>
            <p:nvPr/>
          </p:nvGrpSpPr>
          <p:grpSpPr bwMode="auto">
            <a:xfrm>
              <a:off x="2031" y="1248"/>
              <a:ext cx="296" cy="289"/>
              <a:chOff x="1751" y="1509"/>
              <a:chExt cx="296" cy="289"/>
            </a:xfrm>
          </p:grpSpPr>
          <p:sp>
            <p:nvSpPr>
              <p:cNvPr id="269" name="Freeform 13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3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9" name="Line 13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3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13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Rectangle 13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53" name="Group 139"/>
            <p:cNvGrpSpPr>
              <a:grpSpLocks/>
            </p:cNvGrpSpPr>
            <p:nvPr/>
          </p:nvGrpSpPr>
          <p:grpSpPr bwMode="auto">
            <a:xfrm>
              <a:off x="2880" y="1248"/>
              <a:ext cx="325" cy="289"/>
              <a:chOff x="2600" y="1509"/>
              <a:chExt cx="325" cy="289"/>
            </a:xfrm>
          </p:grpSpPr>
          <p:sp>
            <p:nvSpPr>
              <p:cNvPr id="267" name="Freeform 14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4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4" name="Rectangle 14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5" name="Group 143"/>
            <p:cNvGrpSpPr>
              <a:grpSpLocks/>
            </p:cNvGrpSpPr>
            <p:nvPr/>
          </p:nvGrpSpPr>
          <p:grpSpPr bwMode="auto">
            <a:xfrm>
              <a:off x="3348" y="1248"/>
              <a:ext cx="284" cy="289"/>
              <a:chOff x="3068" y="1509"/>
              <a:chExt cx="284" cy="289"/>
            </a:xfrm>
          </p:grpSpPr>
          <p:sp>
            <p:nvSpPr>
              <p:cNvPr id="265" name="Freeform 14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14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6" name="Line 14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14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14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14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15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15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Line 15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15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Line 15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7" name="Group 155"/>
          <p:cNvGrpSpPr>
            <a:grpSpLocks/>
          </p:cNvGrpSpPr>
          <p:nvPr/>
        </p:nvGrpSpPr>
        <p:grpSpPr bwMode="auto">
          <a:xfrm>
            <a:off x="4800600" y="4191000"/>
            <a:ext cx="3355975" cy="838200"/>
            <a:chOff x="1562" y="1152"/>
            <a:chExt cx="2114" cy="528"/>
          </a:xfrm>
        </p:grpSpPr>
        <p:grpSp>
          <p:nvGrpSpPr>
            <p:cNvPr id="278" name="Group 156"/>
            <p:cNvGrpSpPr>
              <a:grpSpLocks/>
            </p:cNvGrpSpPr>
            <p:nvPr/>
          </p:nvGrpSpPr>
          <p:grpSpPr bwMode="auto">
            <a:xfrm>
              <a:off x="2487" y="1152"/>
              <a:ext cx="223" cy="481"/>
              <a:chOff x="2207" y="1413"/>
              <a:chExt cx="223" cy="481"/>
            </a:xfrm>
          </p:grpSpPr>
          <p:sp>
            <p:nvSpPr>
              <p:cNvPr id="308" name="Freeform 15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Rectangle 15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79" name="Group 159"/>
            <p:cNvGrpSpPr>
              <a:grpSpLocks/>
            </p:cNvGrpSpPr>
            <p:nvPr/>
          </p:nvGrpSpPr>
          <p:grpSpPr bwMode="auto">
            <a:xfrm>
              <a:off x="1562" y="1248"/>
              <a:ext cx="349" cy="289"/>
              <a:chOff x="1282" y="1509"/>
              <a:chExt cx="349" cy="289"/>
            </a:xfrm>
          </p:grpSpPr>
          <p:sp>
            <p:nvSpPr>
              <p:cNvPr id="304" name="Rectangle 16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05" name="Group 161"/>
              <p:cNvGrpSpPr>
                <a:grpSpLocks/>
              </p:cNvGrpSpPr>
              <p:nvPr/>
            </p:nvGrpSpPr>
            <p:grpSpPr bwMode="auto">
              <a:xfrm>
                <a:off x="1291" y="1509"/>
                <a:ext cx="340" cy="289"/>
                <a:chOff x="1291" y="1509"/>
                <a:chExt cx="340" cy="289"/>
              </a:xfrm>
            </p:grpSpPr>
            <p:sp>
              <p:nvSpPr>
                <p:cNvPr id="306" name="Freeform 16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16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80" name="Rectangle 16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1" name="Group 165"/>
            <p:cNvGrpSpPr>
              <a:grpSpLocks/>
            </p:cNvGrpSpPr>
            <p:nvPr/>
          </p:nvGrpSpPr>
          <p:grpSpPr bwMode="auto">
            <a:xfrm>
              <a:off x="2031" y="1248"/>
              <a:ext cx="296" cy="289"/>
              <a:chOff x="1751" y="1509"/>
              <a:chExt cx="296" cy="289"/>
            </a:xfrm>
          </p:grpSpPr>
          <p:sp>
            <p:nvSpPr>
              <p:cNvPr id="302" name="Freeform 16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16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2" name="Line 16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Freeform 16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Line 17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Rectangle 17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86" name="Group 172"/>
            <p:cNvGrpSpPr>
              <a:grpSpLocks/>
            </p:cNvGrpSpPr>
            <p:nvPr/>
          </p:nvGrpSpPr>
          <p:grpSpPr bwMode="auto">
            <a:xfrm>
              <a:off x="2880" y="1248"/>
              <a:ext cx="325" cy="289"/>
              <a:chOff x="2600" y="1509"/>
              <a:chExt cx="325" cy="289"/>
            </a:xfrm>
          </p:grpSpPr>
          <p:sp>
            <p:nvSpPr>
              <p:cNvPr id="300" name="Freeform 17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17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7" name="Rectangle 17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8" name="Group 176"/>
            <p:cNvGrpSpPr>
              <a:grpSpLocks/>
            </p:cNvGrpSpPr>
            <p:nvPr/>
          </p:nvGrpSpPr>
          <p:grpSpPr bwMode="auto">
            <a:xfrm>
              <a:off x="3348" y="1248"/>
              <a:ext cx="284" cy="289"/>
              <a:chOff x="3068" y="1509"/>
              <a:chExt cx="284" cy="289"/>
            </a:xfrm>
          </p:grpSpPr>
          <p:sp>
            <p:nvSpPr>
              <p:cNvPr id="298" name="Freeform 17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17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9" name="Line 17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8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Line 18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Line 18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18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18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18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18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8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0" name="Rectangle 188"/>
          <p:cNvSpPr txBox="1">
            <a:spLocks noChangeArrowheads="1"/>
          </p:cNvSpPr>
          <p:nvPr/>
        </p:nvSpPr>
        <p:spPr bwMode="auto">
          <a:xfrm>
            <a:off x="533400" y="5867400"/>
            <a:ext cx="7391400" cy="37941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sz="2400" b="0" i="0" u="none" strike="noStrike" kern="0" cap="none" spc="0" normalizeH="0" baseline="0" noProof="0" dirty="0" smtClean="0">
                <a:ln>
                  <a:noFill/>
                </a:ln>
                <a:solidFill>
                  <a:srgbClr val="000000"/>
                </a:solidFill>
                <a:effectLst/>
                <a:uLnTx/>
                <a:uFillTx/>
                <a:latin typeface="Arial"/>
                <a:ea typeface="+mn-ea"/>
                <a:cs typeface="+mn-cs"/>
              </a:rPr>
              <a:t>Dependencies backward in time cause </a:t>
            </a:r>
            <a:r>
              <a:rPr kumimoji="0" lang="en-US" sz="2400" b="0" i="0" u="none" strike="noStrike" kern="0" cap="none" spc="0" normalizeH="0" baseline="0" noProof="0" dirty="0" smtClean="0">
                <a:ln>
                  <a:noFill/>
                </a:ln>
                <a:solidFill>
                  <a:srgbClr val="FC0128"/>
                </a:solidFill>
                <a:effectLst/>
                <a:uLnTx/>
                <a:uFillTx/>
                <a:latin typeface="Arial"/>
                <a:ea typeface="+mn-ea"/>
                <a:cs typeface="+mn-cs"/>
              </a:rPr>
              <a:t>hazards</a:t>
            </a:r>
            <a:endParaRPr kumimoji="0" lang="en-US" sz="2400" b="0" i="0" u="none" strike="noStrike" kern="0" cap="none" spc="0" normalizeH="0" baseline="0" noProof="0" dirty="0">
              <a:ln>
                <a:noFill/>
              </a:ln>
              <a:solidFill>
                <a:srgbClr val="FC0128"/>
              </a:solidFill>
              <a:effectLst/>
              <a:uLnTx/>
              <a:uFillTx/>
              <a:latin typeface="Arial"/>
              <a:ea typeface="+mn-ea"/>
              <a:cs typeface="+mn-cs"/>
            </a:endParaRPr>
          </a:p>
        </p:txBody>
      </p:sp>
    </p:spTree>
    <p:extLst>
      <p:ext uri="{BB962C8B-B14F-4D97-AF65-F5344CB8AC3E}">
        <p14:creationId xmlns:p14="http://schemas.microsoft.com/office/powerpoint/2010/main" val="1665210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up)">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10600" cy="1143000"/>
          </a:xfrm>
        </p:spPr>
        <p:txBody>
          <a:bodyPr>
            <a:normAutofit/>
          </a:bodyPr>
          <a:lstStyle/>
          <a:p>
            <a:r>
              <a:rPr lang="en-US" b="1" dirty="0" err="1" smtClean="0">
                <a:latin typeface="Arial"/>
                <a:cs typeface="Arial"/>
              </a:rPr>
              <a:t>Giải</a:t>
            </a:r>
            <a:r>
              <a:rPr lang="en-US" b="1" dirty="0" smtClean="0">
                <a:latin typeface="Arial"/>
                <a:cs typeface="Arial"/>
              </a:rPr>
              <a:t> </a:t>
            </a:r>
            <a:r>
              <a:rPr lang="en-US" b="1" dirty="0" err="1" smtClean="0">
                <a:latin typeface="Arial"/>
                <a:cs typeface="Arial"/>
              </a:rPr>
              <a:t>quyết</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Tạm</a:t>
            </a:r>
            <a:r>
              <a:rPr lang="en-US" b="1" dirty="0" smtClean="0">
                <a:latin typeface="Arial"/>
                <a:cs typeface="Arial"/>
              </a:rPr>
              <a:t> </a:t>
            </a:r>
            <a:r>
              <a:rPr lang="en-US" b="1" dirty="0" err="1" smtClean="0">
                <a:latin typeface="Arial"/>
                <a:cs typeface="Arial"/>
              </a:rPr>
              <a:t>dừng</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47</a:t>
            </a:fld>
            <a:endParaRPr lang="en-US" dirty="0"/>
          </a:p>
        </p:txBody>
      </p:sp>
      <p:grpSp>
        <p:nvGrpSpPr>
          <p:cNvPr id="142" name="Group 123"/>
          <p:cNvGrpSpPr>
            <a:grpSpLocks/>
          </p:cNvGrpSpPr>
          <p:nvPr/>
        </p:nvGrpSpPr>
        <p:grpSpPr bwMode="auto">
          <a:xfrm>
            <a:off x="762000" y="2286000"/>
            <a:ext cx="6019800" cy="685800"/>
            <a:chOff x="480" y="1344"/>
            <a:chExt cx="3792" cy="432"/>
          </a:xfrm>
        </p:grpSpPr>
        <p:sp>
          <p:nvSpPr>
            <p:cNvPr id="143" name="Rectangle 124"/>
            <p:cNvSpPr>
              <a:spLocks noChangeArrowheads="1"/>
            </p:cNvSpPr>
            <p:nvPr/>
          </p:nvSpPr>
          <p:spPr bwMode="auto">
            <a:xfrm>
              <a:off x="480" y="1440"/>
              <a:ext cx="456"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stall</a:t>
              </a:r>
            </a:p>
          </p:txBody>
        </p:sp>
        <p:sp>
          <p:nvSpPr>
            <p:cNvPr id="144" name="AutoShape 125" descr="Shingle"/>
            <p:cNvSpPr>
              <a:spLocks noChangeArrowheads="1"/>
            </p:cNvSpPr>
            <p:nvPr/>
          </p:nvSpPr>
          <p:spPr bwMode="auto">
            <a:xfrm>
              <a:off x="2112"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AutoShape 126" descr="Shingle"/>
            <p:cNvSpPr>
              <a:spLocks noChangeArrowheads="1"/>
            </p:cNvSpPr>
            <p:nvPr/>
          </p:nvSpPr>
          <p:spPr bwMode="auto">
            <a:xfrm>
              <a:off x="2544"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AutoShape 127" descr="Shingle"/>
            <p:cNvSpPr>
              <a:spLocks noChangeArrowheads="1"/>
            </p:cNvSpPr>
            <p:nvPr/>
          </p:nvSpPr>
          <p:spPr bwMode="auto">
            <a:xfrm>
              <a:off x="2976"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AutoShape 128" descr="Shingle"/>
            <p:cNvSpPr>
              <a:spLocks noChangeArrowheads="1"/>
            </p:cNvSpPr>
            <p:nvPr/>
          </p:nvSpPr>
          <p:spPr bwMode="auto">
            <a:xfrm>
              <a:off x="3408"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AutoShape 129" descr="Shingle"/>
            <p:cNvSpPr>
              <a:spLocks noChangeArrowheads="1"/>
            </p:cNvSpPr>
            <p:nvPr/>
          </p:nvSpPr>
          <p:spPr bwMode="auto">
            <a:xfrm>
              <a:off x="3840" y="134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9" name="Group 130"/>
          <p:cNvGrpSpPr>
            <a:grpSpLocks/>
          </p:cNvGrpSpPr>
          <p:nvPr/>
        </p:nvGrpSpPr>
        <p:grpSpPr bwMode="auto">
          <a:xfrm>
            <a:off x="762000" y="3124200"/>
            <a:ext cx="6705600" cy="609600"/>
            <a:chOff x="480" y="1872"/>
            <a:chExt cx="4224" cy="384"/>
          </a:xfrm>
        </p:grpSpPr>
        <p:sp>
          <p:nvSpPr>
            <p:cNvPr id="150" name="Rectangle 131"/>
            <p:cNvSpPr>
              <a:spLocks noChangeArrowheads="1"/>
            </p:cNvSpPr>
            <p:nvPr/>
          </p:nvSpPr>
          <p:spPr bwMode="auto">
            <a:xfrm>
              <a:off x="480" y="1968"/>
              <a:ext cx="456"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stall</a:t>
              </a:r>
            </a:p>
          </p:txBody>
        </p:sp>
        <p:sp>
          <p:nvSpPr>
            <p:cNvPr id="151" name="AutoShape 132" descr="Shingle"/>
            <p:cNvSpPr>
              <a:spLocks noChangeArrowheads="1"/>
            </p:cNvSpPr>
            <p:nvPr/>
          </p:nvSpPr>
          <p:spPr bwMode="auto">
            <a:xfrm>
              <a:off x="2544" y="187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AutoShape 133" descr="Shingle"/>
            <p:cNvSpPr>
              <a:spLocks noChangeArrowheads="1"/>
            </p:cNvSpPr>
            <p:nvPr/>
          </p:nvSpPr>
          <p:spPr bwMode="auto">
            <a:xfrm>
              <a:off x="2976" y="187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AutoShape 134" descr="Shingle"/>
            <p:cNvSpPr>
              <a:spLocks noChangeArrowheads="1"/>
            </p:cNvSpPr>
            <p:nvPr/>
          </p:nvSpPr>
          <p:spPr bwMode="auto">
            <a:xfrm>
              <a:off x="3408" y="187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AutoShape 135" descr="Shingle"/>
            <p:cNvSpPr>
              <a:spLocks noChangeArrowheads="1"/>
            </p:cNvSpPr>
            <p:nvPr/>
          </p:nvSpPr>
          <p:spPr bwMode="auto">
            <a:xfrm>
              <a:off x="3840" y="187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AutoShape 136" descr="Shingle"/>
            <p:cNvSpPr>
              <a:spLocks noChangeArrowheads="1"/>
            </p:cNvSpPr>
            <p:nvPr/>
          </p:nvSpPr>
          <p:spPr bwMode="auto">
            <a:xfrm>
              <a:off x="4272" y="187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6" name="Group 2"/>
          <p:cNvGrpSpPr>
            <a:grpSpLocks/>
          </p:cNvGrpSpPr>
          <p:nvPr/>
        </p:nvGrpSpPr>
        <p:grpSpPr bwMode="auto">
          <a:xfrm>
            <a:off x="5562600" y="1600200"/>
            <a:ext cx="1143000" cy="3886200"/>
            <a:chOff x="3504" y="912"/>
            <a:chExt cx="720" cy="2448"/>
          </a:xfrm>
        </p:grpSpPr>
        <p:sp>
          <p:nvSpPr>
            <p:cNvPr id="157" name="Rectangle 3"/>
            <p:cNvSpPr>
              <a:spLocks noChangeArrowheads="1"/>
            </p:cNvSpPr>
            <p:nvPr/>
          </p:nvSpPr>
          <p:spPr bwMode="auto">
            <a:xfrm>
              <a:off x="4080" y="3072"/>
              <a:ext cx="144"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Rectangle 4"/>
            <p:cNvSpPr>
              <a:spLocks noChangeArrowheads="1"/>
            </p:cNvSpPr>
            <p:nvPr/>
          </p:nvSpPr>
          <p:spPr bwMode="auto">
            <a:xfrm>
              <a:off x="3648" y="2544"/>
              <a:ext cx="144"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Rectangle 5"/>
            <p:cNvSpPr>
              <a:spLocks noChangeArrowheads="1"/>
            </p:cNvSpPr>
            <p:nvPr/>
          </p:nvSpPr>
          <p:spPr bwMode="auto">
            <a:xfrm>
              <a:off x="3504" y="912"/>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6"/>
            <p:cNvSpPr>
              <a:spLocks noChangeShapeType="1"/>
            </p:cNvSpPr>
            <p:nvPr/>
          </p:nvSpPr>
          <p:spPr bwMode="auto">
            <a:xfrm>
              <a:off x="3648" y="1200"/>
              <a:ext cx="0" cy="1344"/>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7"/>
            <p:cNvSpPr>
              <a:spLocks noChangeShapeType="1"/>
            </p:cNvSpPr>
            <p:nvPr/>
          </p:nvSpPr>
          <p:spPr bwMode="auto">
            <a:xfrm>
              <a:off x="3648" y="1200"/>
              <a:ext cx="432" cy="1872"/>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2" name="Rectangle 9"/>
          <p:cNvSpPr>
            <a:spLocks noChangeArrowheads="1"/>
          </p:cNvSpPr>
          <p:nvPr/>
        </p:nvSpPr>
        <p:spPr bwMode="auto">
          <a:xfrm>
            <a:off x="328613" y="16779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63" name="Line 10"/>
          <p:cNvSpPr>
            <a:spLocks noChangeShapeType="1"/>
          </p:cNvSpPr>
          <p:nvPr/>
        </p:nvSpPr>
        <p:spPr bwMode="auto">
          <a:xfrm>
            <a:off x="2133600" y="10715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Rectangle 11"/>
          <p:cNvSpPr>
            <a:spLocks noChangeArrowheads="1"/>
          </p:cNvSpPr>
          <p:nvPr/>
        </p:nvSpPr>
        <p:spPr bwMode="auto">
          <a:xfrm>
            <a:off x="762000" y="1524000"/>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165" name="Line 12"/>
          <p:cNvSpPr>
            <a:spLocks noChangeShapeType="1"/>
          </p:cNvSpPr>
          <p:nvPr/>
        </p:nvSpPr>
        <p:spPr bwMode="auto">
          <a:xfrm>
            <a:off x="33147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13"/>
          <p:cNvSpPr>
            <a:spLocks noChangeShapeType="1"/>
          </p:cNvSpPr>
          <p:nvPr/>
        </p:nvSpPr>
        <p:spPr bwMode="auto">
          <a:xfrm>
            <a:off x="40005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14"/>
          <p:cNvSpPr>
            <a:spLocks noChangeShapeType="1"/>
          </p:cNvSpPr>
          <p:nvPr/>
        </p:nvSpPr>
        <p:spPr bwMode="auto">
          <a:xfrm>
            <a:off x="46863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Line 15"/>
          <p:cNvSpPr>
            <a:spLocks noChangeShapeType="1"/>
          </p:cNvSpPr>
          <p:nvPr/>
        </p:nvSpPr>
        <p:spPr bwMode="auto">
          <a:xfrm>
            <a:off x="53721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Line 16"/>
          <p:cNvSpPr>
            <a:spLocks noChangeShapeType="1"/>
          </p:cNvSpPr>
          <p:nvPr/>
        </p:nvSpPr>
        <p:spPr bwMode="auto">
          <a:xfrm>
            <a:off x="60579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Line 17"/>
          <p:cNvSpPr>
            <a:spLocks noChangeShapeType="1"/>
          </p:cNvSpPr>
          <p:nvPr/>
        </p:nvSpPr>
        <p:spPr bwMode="auto">
          <a:xfrm>
            <a:off x="67437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Line 18"/>
          <p:cNvSpPr>
            <a:spLocks noChangeShapeType="1"/>
          </p:cNvSpPr>
          <p:nvPr/>
        </p:nvSpPr>
        <p:spPr bwMode="auto">
          <a:xfrm>
            <a:off x="74295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Line 19"/>
          <p:cNvSpPr>
            <a:spLocks noChangeShapeType="1"/>
          </p:cNvSpPr>
          <p:nvPr/>
        </p:nvSpPr>
        <p:spPr bwMode="auto">
          <a:xfrm>
            <a:off x="8115300" y="11985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20"/>
          <p:cNvSpPr>
            <a:spLocks noChangeShapeType="1"/>
          </p:cNvSpPr>
          <p:nvPr/>
        </p:nvSpPr>
        <p:spPr bwMode="auto">
          <a:xfrm>
            <a:off x="685800" y="1600200"/>
            <a:ext cx="0" cy="44958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4" name="Group 21"/>
          <p:cNvGrpSpPr>
            <a:grpSpLocks/>
          </p:cNvGrpSpPr>
          <p:nvPr/>
        </p:nvGrpSpPr>
        <p:grpSpPr bwMode="auto">
          <a:xfrm>
            <a:off x="2743200" y="1447800"/>
            <a:ext cx="3355975" cy="838200"/>
            <a:chOff x="1562" y="1152"/>
            <a:chExt cx="2114" cy="528"/>
          </a:xfrm>
        </p:grpSpPr>
        <p:grpSp>
          <p:nvGrpSpPr>
            <p:cNvPr id="175" name="Group 22"/>
            <p:cNvGrpSpPr>
              <a:grpSpLocks/>
            </p:cNvGrpSpPr>
            <p:nvPr/>
          </p:nvGrpSpPr>
          <p:grpSpPr bwMode="auto">
            <a:xfrm>
              <a:off x="2487" y="1152"/>
              <a:ext cx="223" cy="481"/>
              <a:chOff x="2207" y="1413"/>
              <a:chExt cx="223" cy="481"/>
            </a:xfrm>
          </p:grpSpPr>
          <p:sp>
            <p:nvSpPr>
              <p:cNvPr id="205" name="Freeform 2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Rectangle 2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76" name="Group 25"/>
            <p:cNvGrpSpPr>
              <a:grpSpLocks/>
            </p:cNvGrpSpPr>
            <p:nvPr/>
          </p:nvGrpSpPr>
          <p:grpSpPr bwMode="auto">
            <a:xfrm>
              <a:off x="1562" y="1248"/>
              <a:ext cx="349" cy="289"/>
              <a:chOff x="1282" y="1509"/>
              <a:chExt cx="349" cy="289"/>
            </a:xfrm>
          </p:grpSpPr>
          <p:sp>
            <p:nvSpPr>
              <p:cNvPr id="201" name="Rectangle 26"/>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02" name="Group 27"/>
              <p:cNvGrpSpPr>
                <a:grpSpLocks/>
              </p:cNvGrpSpPr>
              <p:nvPr/>
            </p:nvGrpSpPr>
            <p:grpSpPr bwMode="auto">
              <a:xfrm>
                <a:off x="1291" y="1509"/>
                <a:ext cx="340" cy="289"/>
                <a:chOff x="1291" y="1509"/>
                <a:chExt cx="340" cy="289"/>
              </a:xfrm>
            </p:grpSpPr>
            <p:sp>
              <p:nvSpPr>
                <p:cNvPr id="203" name="Freeform 2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2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77" name="Rectangle 3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78" name="Group 31"/>
            <p:cNvGrpSpPr>
              <a:grpSpLocks/>
            </p:cNvGrpSpPr>
            <p:nvPr/>
          </p:nvGrpSpPr>
          <p:grpSpPr bwMode="auto">
            <a:xfrm>
              <a:off x="2031" y="1248"/>
              <a:ext cx="296" cy="289"/>
              <a:chOff x="1751" y="1509"/>
              <a:chExt cx="296" cy="289"/>
            </a:xfrm>
          </p:grpSpPr>
          <p:sp>
            <p:nvSpPr>
              <p:cNvPr id="199" name="Freeform 3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3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9" name="Line 3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Freeform 3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Line 3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Rectangle 37"/>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83" name="Group 38"/>
            <p:cNvGrpSpPr>
              <a:grpSpLocks/>
            </p:cNvGrpSpPr>
            <p:nvPr/>
          </p:nvGrpSpPr>
          <p:grpSpPr bwMode="auto">
            <a:xfrm>
              <a:off x="2880" y="1248"/>
              <a:ext cx="325" cy="289"/>
              <a:chOff x="2600" y="1509"/>
              <a:chExt cx="325" cy="289"/>
            </a:xfrm>
          </p:grpSpPr>
          <p:sp>
            <p:nvSpPr>
              <p:cNvPr id="197" name="Freeform 3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4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4" name="Rectangle 4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5" name="Group 42"/>
            <p:cNvGrpSpPr>
              <a:grpSpLocks/>
            </p:cNvGrpSpPr>
            <p:nvPr/>
          </p:nvGrpSpPr>
          <p:grpSpPr bwMode="auto">
            <a:xfrm>
              <a:off x="3348" y="1248"/>
              <a:ext cx="284" cy="289"/>
              <a:chOff x="3068" y="1509"/>
              <a:chExt cx="284" cy="289"/>
            </a:xfrm>
          </p:grpSpPr>
          <p:sp>
            <p:nvSpPr>
              <p:cNvPr id="195" name="Freeform 4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4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6" name="Line 4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Line 4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4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Line 4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4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5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5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5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5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7" name="Group 54"/>
          <p:cNvGrpSpPr>
            <a:grpSpLocks/>
          </p:cNvGrpSpPr>
          <p:nvPr/>
        </p:nvGrpSpPr>
        <p:grpSpPr bwMode="auto">
          <a:xfrm>
            <a:off x="762000" y="4038600"/>
            <a:ext cx="8080375" cy="1676400"/>
            <a:chOff x="480" y="2448"/>
            <a:chExt cx="5090" cy="1056"/>
          </a:xfrm>
        </p:grpSpPr>
        <p:sp>
          <p:nvSpPr>
            <p:cNvPr id="208" name="Rectangle 55"/>
            <p:cNvSpPr>
              <a:spLocks noChangeArrowheads="1"/>
            </p:cNvSpPr>
            <p:nvPr/>
          </p:nvSpPr>
          <p:spPr bwMode="auto">
            <a:xfrm>
              <a:off x="480" y="2496"/>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sub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209" name="Rectangle 56"/>
            <p:cNvSpPr>
              <a:spLocks noChangeArrowheads="1"/>
            </p:cNvSpPr>
            <p:nvPr/>
          </p:nvSpPr>
          <p:spPr bwMode="auto">
            <a:xfrm>
              <a:off x="504" y="3051"/>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,$7</a:t>
              </a:r>
            </a:p>
          </p:txBody>
        </p:sp>
        <p:grpSp>
          <p:nvGrpSpPr>
            <p:cNvPr id="210" name="Group 57"/>
            <p:cNvGrpSpPr>
              <a:grpSpLocks/>
            </p:cNvGrpSpPr>
            <p:nvPr/>
          </p:nvGrpSpPr>
          <p:grpSpPr bwMode="auto">
            <a:xfrm>
              <a:off x="3024" y="2448"/>
              <a:ext cx="2114" cy="528"/>
              <a:chOff x="1562" y="1152"/>
              <a:chExt cx="2114" cy="528"/>
            </a:xfrm>
          </p:grpSpPr>
          <p:grpSp>
            <p:nvGrpSpPr>
              <p:cNvPr id="244" name="Group 58"/>
              <p:cNvGrpSpPr>
                <a:grpSpLocks/>
              </p:cNvGrpSpPr>
              <p:nvPr/>
            </p:nvGrpSpPr>
            <p:grpSpPr bwMode="auto">
              <a:xfrm>
                <a:off x="2487" y="1152"/>
                <a:ext cx="223" cy="481"/>
                <a:chOff x="2207" y="1413"/>
                <a:chExt cx="223" cy="481"/>
              </a:xfrm>
            </p:grpSpPr>
            <p:sp>
              <p:nvSpPr>
                <p:cNvPr id="274" name="Freeform 59"/>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Rectangle 60"/>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45" name="Group 61"/>
              <p:cNvGrpSpPr>
                <a:grpSpLocks/>
              </p:cNvGrpSpPr>
              <p:nvPr/>
            </p:nvGrpSpPr>
            <p:grpSpPr bwMode="auto">
              <a:xfrm>
                <a:off x="1562" y="1248"/>
                <a:ext cx="349" cy="289"/>
                <a:chOff x="1282" y="1509"/>
                <a:chExt cx="349" cy="289"/>
              </a:xfrm>
            </p:grpSpPr>
            <p:sp>
              <p:nvSpPr>
                <p:cNvPr id="270" name="Rectangle 62"/>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71" name="Group 63"/>
                <p:cNvGrpSpPr>
                  <a:grpSpLocks/>
                </p:cNvGrpSpPr>
                <p:nvPr/>
              </p:nvGrpSpPr>
              <p:grpSpPr bwMode="auto">
                <a:xfrm>
                  <a:off x="1291" y="1509"/>
                  <a:ext cx="340" cy="289"/>
                  <a:chOff x="1291" y="1509"/>
                  <a:chExt cx="340" cy="289"/>
                </a:xfrm>
              </p:grpSpPr>
              <p:sp>
                <p:nvSpPr>
                  <p:cNvPr id="272" name="Freeform 64"/>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65"/>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6" name="Rectangle 66"/>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7" name="Group 67"/>
              <p:cNvGrpSpPr>
                <a:grpSpLocks/>
              </p:cNvGrpSpPr>
              <p:nvPr/>
            </p:nvGrpSpPr>
            <p:grpSpPr bwMode="auto">
              <a:xfrm>
                <a:off x="2031" y="1248"/>
                <a:ext cx="296" cy="289"/>
                <a:chOff x="1751" y="1509"/>
                <a:chExt cx="296" cy="289"/>
              </a:xfrm>
            </p:grpSpPr>
            <p:sp>
              <p:nvSpPr>
                <p:cNvPr id="268" name="Freeform 68"/>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69"/>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8" name="Line 70"/>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71"/>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72"/>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Rectangle 73"/>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52" name="Group 74"/>
              <p:cNvGrpSpPr>
                <a:grpSpLocks/>
              </p:cNvGrpSpPr>
              <p:nvPr/>
            </p:nvGrpSpPr>
            <p:grpSpPr bwMode="auto">
              <a:xfrm>
                <a:off x="2880" y="1248"/>
                <a:ext cx="325" cy="289"/>
                <a:chOff x="2600" y="1509"/>
                <a:chExt cx="325" cy="289"/>
              </a:xfrm>
            </p:grpSpPr>
            <p:sp>
              <p:nvSpPr>
                <p:cNvPr id="266" name="Freeform 75"/>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76"/>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3" name="Rectangle 77"/>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4" name="Group 78"/>
              <p:cNvGrpSpPr>
                <a:grpSpLocks/>
              </p:cNvGrpSpPr>
              <p:nvPr/>
            </p:nvGrpSpPr>
            <p:grpSpPr bwMode="auto">
              <a:xfrm>
                <a:off x="3348" y="1248"/>
                <a:ext cx="284" cy="289"/>
                <a:chOff x="3068" y="1509"/>
                <a:chExt cx="284" cy="289"/>
              </a:xfrm>
            </p:grpSpPr>
            <p:sp>
              <p:nvSpPr>
                <p:cNvPr id="264" name="Freeform 79"/>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80"/>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5" name="Line 81"/>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82"/>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83"/>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84"/>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85"/>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86"/>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87"/>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Line 88"/>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89"/>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1" name="Group 90"/>
            <p:cNvGrpSpPr>
              <a:grpSpLocks/>
            </p:cNvGrpSpPr>
            <p:nvPr/>
          </p:nvGrpSpPr>
          <p:grpSpPr bwMode="auto">
            <a:xfrm>
              <a:off x="3456" y="2976"/>
              <a:ext cx="2114" cy="528"/>
              <a:chOff x="1562" y="1152"/>
              <a:chExt cx="2114" cy="528"/>
            </a:xfrm>
          </p:grpSpPr>
          <p:grpSp>
            <p:nvGrpSpPr>
              <p:cNvPr id="212" name="Group 91"/>
              <p:cNvGrpSpPr>
                <a:grpSpLocks/>
              </p:cNvGrpSpPr>
              <p:nvPr/>
            </p:nvGrpSpPr>
            <p:grpSpPr bwMode="auto">
              <a:xfrm>
                <a:off x="2487" y="1152"/>
                <a:ext cx="223" cy="481"/>
                <a:chOff x="2207" y="1413"/>
                <a:chExt cx="223" cy="481"/>
              </a:xfrm>
            </p:grpSpPr>
            <p:sp>
              <p:nvSpPr>
                <p:cNvPr id="242" name="Freeform 9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9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3" name="Group 94"/>
              <p:cNvGrpSpPr>
                <a:grpSpLocks/>
              </p:cNvGrpSpPr>
              <p:nvPr/>
            </p:nvGrpSpPr>
            <p:grpSpPr bwMode="auto">
              <a:xfrm>
                <a:off x="1562" y="1248"/>
                <a:ext cx="349" cy="289"/>
                <a:chOff x="1282" y="1509"/>
                <a:chExt cx="349" cy="289"/>
              </a:xfrm>
            </p:grpSpPr>
            <p:sp>
              <p:nvSpPr>
                <p:cNvPr id="238" name="Rectangle 9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9" name="Group 96"/>
                <p:cNvGrpSpPr>
                  <a:grpSpLocks/>
                </p:cNvGrpSpPr>
                <p:nvPr/>
              </p:nvGrpSpPr>
              <p:grpSpPr bwMode="auto">
                <a:xfrm>
                  <a:off x="1291" y="1509"/>
                  <a:ext cx="340" cy="289"/>
                  <a:chOff x="1291" y="1509"/>
                  <a:chExt cx="340" cy="289"/>
                </a:xfrm>
              </p:grpSpPr>
              <p:sp>
                <p:nvSpPr>
                  <p:cNvPr id="240" name="Freeform 9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9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14" name="Rectangle 9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5" name="Group 100"/>
              <p:cNvGrpSpPr>
                <a:grpSpLocks/>
              </p:cNvGrpSpPr>
              <p:nvPr/>
            </p:nvGrpSpPr>
            <p:grpSpPr bwMode="auto">
              <a:xfrm>
                <a:off x="2031" y="1248"/>
                <a:ext cx="296" cy="289"/>
                <a:chOff x="1751" y="1509"/>
                <a:chExt cx="296" cy="289"/>
              </a:xfrm>
            </p:grpSpPr>
            <p:sp>
              <p:nvSpPr>
                <p:cNvPr id="236" name="Freeform 10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10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Line 10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10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10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Rectangle 10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20" name="Group 107"/>
              <p:cNvGrpSpPr>
                <a:grpSpLocks/>
              </p:cNvGrpSpPr>
              <p:nvPr/>
            </p:nvGrpSpPr>
            <p:grpSpPr bwMode="auto">
              <a:xfrm>
                <a:off x="2880" y="1248"/>
                <a:ext cx="325" cy="289"/>
                <a:chOff x="2600" y="1509"/>
                <a:chExt cx="325" cy="289"/>
              </a:xfrm>
            </p:grpSpPr>
            <p:sp>
              <p:nvSpPr>
                <p:cNvPr id="234" name="Freeform 10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10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1" name="Rectangle 11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2" name="Group 111"/>
              <p:cNvGrpSpPr>
                <a:grpSpLocks/>
              </p:cNvGrpSpPr>
              <p:nvPr/>
            </p:nvGrpSpPr>
            <p:grpSpPr bwMode="auto">
              <a:xfrm>
                <a:off x="3348" y="1248"/>
                <a:ext cx="284" cy="289"/>
                <a:chOff x="3068" y="1509"/>
                <a:chExt cx="284" cy="289"/>
              </a:xfrm>
            </p:grpSpPr>
            <p:sp>
              <p:nvSpPr>
                <p:cNvPr id="232" name="Freeform 11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11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3" name="Line 11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11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11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11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11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11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12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2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12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6" name="Rectangle 137"/>
          <p:cNvSpPr>
            <a:spLocks noChangeArrowheads="1"/>
          </p:cNvSpPr>
          <p:nvPr/>
        </p:nvSpPr>
        <p:spPr bwMode="auto">
          <a:xfrm>
            <a:off x="6781800" y="1143000"/>
            <a:ext cx="1981200" cy="1936428"/>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000FF"/>
                </a:solidFill>
                <a:effectLst/>
                <a:uLnTx/>
                <a:uFillTx/>
                <a:latin typeface="Arial"/>
                <a:cs typeface="Arial"/>
              </a:rPr>
              <a:t>Có</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thể</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giải</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quyết</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xung</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đột</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dữ</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liệu</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bằng</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dừng</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chờ</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0" i="0" u="none" strike="noStrike" kern="0" cap="none" spc="0" normalizeH="0" baseline="0" noProof="0" dirty="0">
                <a:ln>
                  <a:noFill/>
                </a:ln>
                <a:solidFill>
                  <a:srgbClr val="0000FF"/>
                </a:solidFill>
                <a:effectLst/>
                <a:uLnTx/>
                <a:uFillTx/>
                <a:latin typeface="Arial"/>
                <a:cs typeface="Arial"/>
              </a:rPr>
              <a:t>stall – </a:t>
            </a:r>
            <a:r>
              <a:rPr lang="en-US" sz="2000" kern="0" dirty="0" err="1" smtClean="0">
                <a:solidFill>
                  <a:srgbClr val="0000FF"/>
                </a:solidFill>
                <a:latin typeface="Arial"/>
                <a:cs typeface="Arial"/>
              </a:rPr>
              <a:t>ảnh</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hưởng</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tới</a:t>
            </a:r>
            <a:r>
              <a:rPr lang="en-US" sz="2000" kern="0" dirty="0" smtClean="0">
                <a:solidFill>
                  <a:srgbClr val="0000FF"/>
                </a:solidFill>
                <a:latin typeface="Arial"/>
                <a:cs typeface="Arial"/>
              </a:rPr>
              <a:t> </a:t>
            </a:r>
            <a:r>
              <a:rPr kumimoji="0" lang="en-US" sz="2000" b="0" i="0" u="none" strike="noStrike" kern="0" cap="none" spc="0" normalizeH="0" baseline="0" noProof="0" dirty="0" smtClean="0">
                <a:ln>
                  <a:noFill/>
                </a:ln>
                <a:solidFill>
                  <a:srgbClr val="0000FF"/>
                </a:solidFill>
                <a:effectLst/>
                <a:uLnTx/>
                <a:uFillTx/>
                <a:latin typeface="Arial"/>
                <a:cs typeface="Arial"/>
              </a:rPr>
              <a:t>CPI</a:t>
            </a:r>
            <a:endParaRPr kumimoji="0" lang="en-US" sz="2000" b="0" i="0" u="none" strike="noStrike" kern="0" cap="none" spc="0" normalizeH="0" baseline="0" noProof="0" dirty="0">
              <a:ln>
                <a:noFill/>
              </a:ln>
              <a:solidFill>
                <a:srgbClr val="0000FF"/>
              </a:solidFill>
              <a:effectLst/>
              <a:uLnTx/>
              <a:uFillTx/>
              <a:latin typeface="Arial"/>
              <a:cs typeface="Arial"/>
            </a:endParaRPr>
          </a:p>
        </p:txBody>
      </p:sp>
    </p:spTree>
    <p:extLst>
      <p:ext uri="{BB962C8B-B14F-4D97-AF65-F5344CB8AC3E}">
        <p14:creationId xmlns:p14="http://schemas.microsoft.com/office/powerpoint/2010/main" val="2961446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wipe(up)">
                                      <p:cBhvr>
                                        <p:cTn id="11" dur="500"/>
                                        <p:tgtEl>
                                          <p:spTgt spid="156"/>
                                        </p:tgtEl>
                                      </p:cBhvr>
                                    </p:animEffect>
                                  </p:childTnLst>
                                </p:cTn>
                              </p:par>
                              <p:par>
                                <p:cTn id="12" presetID="1" presetClass="entr" presetSubtype="0" fill="hold" nodeType="withEffect">
                                  <p:stCondLst>
                                    <p:cond delay="0"/>
                                  </p:stCondLst>
                                  <p:childTnLst>
                                    <p:set>
                                      <p:cBhvr>
                                        <p:cTn id="13" dur="1" fill="hold">
                                          <p:stCondLst>
                                            <p:cond delay="0"/>
                                          </p:stCondLst>
                                        </p:cTn>
                                        <p:tgtEl>
                                          <p:spTgt spid="2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500"/>
                                  </p:stCondLst>
                                  <p:childTnLst>
                                    <p:set>
                                      <p:cBhvr>
                                        <p:cTn id="2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2438400" cy="990600"/>
          </a:xfrm>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48</a:t>
            </a:fld>
            <a:endParaRPr lang="en-US" dirty="0"/>
          </a:p>
        </p:txBody>
      </p:sp>
      <p:sp>
        <p:nvSpPr>
          <p:cNvPr id="3" name="Content Placeholder 2"/>
          <p:cNvSpPr>
            <a:spLocks noGrp="1"/>
          </p:cNvSpPr>
          <p:nvPr>
            <p:ph idx="4294967295"/>
          </p:nvPr>
        </p:nvSpPr>
        <p:spPr>
          <a:xfrm>
            <a:off x="4191000" y="381000"/>
            <a:ext cx="3124200" cy="1524000"/>
          </a:xfrm>
        </p:spPr>
        <p:txBody>
          <a:bodyPr>
            <a:noAutofit/>
          </a:bodyPr>
          <a:lstStyle/>
          <a:p>
            <a:pPr>
              <a:buNone/>
            </a:pPr>
            <a:r>
              <a:rPr lang="en-US" sz="1400" dirty="0" smtClean="0"/>
              <a:t>1:	</a:t>
            </a:r>
            <a:r>
              <a:rPr lang="en-US" sz="1400" dirty="0" err="1" smtClean="0"/>
              <a:t>addi</a:t>
            </a:r>
            <a:r>
              <a:rPr lang="en-US" sz="1400" dirty="0" smtClean="0"/>
              <a:t>  </a:t>
            </a:r>
            <a:r>
              <a:rPr lang="en-US" sz="1400" dirty="0"/>
              <a:t>$</a:t>
            </a:r>
            <a:r>
              <a:rPr lang="en-US" sz="1400" dirty="0" smtClean="0"/>
              <a:t>s0, $zero, 10</a:t>
            </a:r>
          </a:p>
          <a:p>
            <a:pPr>
              <a:buNone/>
            </a:pPr>
            <a:r>
              <a:rPr lang="en-US" sz="1400" dirty="0" smtClean="0"/>
              <a:t>2:	</a:t>
            </a:r>
            <a:r>
              <a:rPr lang="en-US" sz="1400" dirty="0" err="1" smtClean="0"/>
              <a:t>addi</a:t>
            </a:r>
            <a:r>
              <a:rPr lang="en-US" sz="1400" dirty="0" smtClean="0"/>
              <a:t>  $s1, $zero, 0</a:t>
            </a:r>
          </a:p>
          <a:p>
            <a:pPr>
              <a:buNone/>
            </a:pPr>
            <a:r>
              <a:rPr lang="en-US" sz="1400" dirty="0" smtClean="0"/>
              <a:t>L1: </a:t>
            </a:r>
          </a:p>
          <a:p>
            <a:pPr>
              <a:buNone/>
            </a:pPr>
            <a:r>
              <a:rPr lang="en-US" sz="1400" dirty="0" smtClean="0"/>
              <a:t>3:	add   $t0, $t0, $s1</a:t>
            </a:r>
          </a:p>
          <a:p>
            <a:pPr>
              <a:buNone/>
            </a:pPr>
            <a:r>
              <a:rPr lang="en-US" sz="1400" dirty="0" smtClean="0"/>
              <a:t>4:	</a:t>
            </a:r>
            <a:r>
              <a:rPr lang="en-US" sz="1400" dirty="0" err="1" smtClean="0"/>
              <a:t>addi</a:t>
            </a:r>
            <a:r>
              <a:rPr lang="en-US" sz="1400" dirty="0" smtClean="0"/>
              <a:t>  $s1, $s1, 1</a:t>
            </a:r>
          </a:p>
          <a:p>
            <a:pPr>
              <a:buNone/>
            </a:pPr>
            <a:r>
              <a:rPr lang="en-US" sz="1400" dirty="0" smtClean="0"/>
              <a:t>5:	</a:t>
            </a:r>
            <a:r>
              <a:rPr lang="en-US" sz="1400" dirty="0" err="1" smtClean="0"/>
              <a:t>bne</a:t>
            </a:r>
            <a:r>
              <a:rPr lang="en-US" sz="1400" dirty="0" smtClean="0"/>
              <a:t>   $s1, $s0, L1</a:t>
            </a:r>
          </a:p>
          <a:p>
            <a:pPr>
              <a:buNone/>
            </a:pPr>
            <a:endParaRPr lang="en-US" sz="1400" dirty="0" smtClean="0"/>
          </a:p>
        </p:txBody>
      </p:sp>
      <p:graphicFrame>
        <p:nvGraphicFramePr>
          <p:cNvPr id="7" name="Table 6"/>
          <p:cNvGraphicFramePr>
            <a:graphicFrameLocks noGrp="1"/>
          </p:cNvGraphicFramePr>
          <p:nvPr>
            <p:extLst>
              <p:ext uri="{D42A27DB-BD31-4B8C-83A1-F6EECF244321}">
                <p14:modId xmlns:p14="http://schemas.microsoft.com/office/powerpoint/2010/main" val="917940872"/>
              </p:ext>
            </p:extLst>
          </p:nvPr>
        </p:nvGraphicFramePr>
        <p:xfrm>
          <a:off x="152400" y="2057400"/>
          <a:ext cx="8839199" cy="3128820"/>
        </p:xfrm>
        <a:graphic>
          <a:graphicData uri="http://schemas.openxmlformats.org/drawingml/2006/table">
            <a:tbl>
              <a:tblPr firstRow="1" bandRow="1">
                <a:tableStyleId>{5940675A-B579-460E-94D1-54222C63F5DA}</a:tableStyleId>
              </a:tblPr>
              <a:tblGrid>
                <a:gridCol w="348733"/>
                <a:gridCol w="523085"/>
                <a:gridCol w="523085"/>
                <a:gridCol w="523085"/>
                <a:gridCol w="697447"/>
                <a:gridCol w="697437"/>
                <a:gridCol w="697447"/>
                <a:gridCol w="697447"/>
                <a:gridCol w="697447"/>
                <a:gridCol w="784628"/>
                <a:gridCol w="591959"/>
                <a:gridCol w="609600"/>
                <a:gridCol w="457200"/>
                <a:gridCol w="228600"/>
                <a:gridCol w="212286"/>
                <a:gridCol w="549713"/>
              </a:tblGrid>
              <a:tr h="477061">
                <a:tc>
                  <a:txBody>
                    <a:bodyPr/>
                    <a:lstStyle/>
                    <a:p>
                      <a:endParaRPr lang="en-US" sz="1400"/>
                    </a:p>
                  </a:txBody>
                  <a:tcPr/>
                </a:tc>
                <a:tc>
                  <a:txBody>
                    <a:bodyPr/>
                    <a:lstStyle/>
                    <a:p>
                      <a:r>
                        <a:rPr lang="en-US" sz="1400" smtClean="0"/>
                        <a:t>1</a:t>
                      </a:r>
                      <a:endParaRPr lang="en-US" sz="1400"/>
                    </a:p>
                  </a:txBody>
                  <a:tcPr/>
                </a:tc>
                <a:tc>
                  <a:txBody>
                    <a:bodyPr/>
                    <a:lstStyle/>
                    <a:p>
                      <a:r>
                        <a:rPr lang="en-US" sz="1400" smtClean="0"/>
                        <a:t>2</a:t>
                      </a:r>
                      <a:endParaRPr lang="en-US" sz="1400"/>
                    </a:p>
                  </a:txBody>
                  <a:tcPr/>
                </a:tc>
                <a:tc>
                  <a:txBody>
                    <a:bodyPr/>
                    <a:lstStyle/>
                    <a:p>
                      <a:r>
                        <a:rPr lang="en-US" sz="1400" smtClean="0"/>
                        <a:t>3</a:t>
                      </a:r>
                      <a:endParaRPr lang="en-US" sz="1400"/>
                    </a:p>
                  </a:txBody>
                  <a:tcPr/>
                </a:tc>
                <a:tc>
                  <a:txBody>
                    <a:bodyPr/>
                    <a:lstStyle/>
                    <a:p>
                      <a:r>
                        <a:rPr lang="en-US" sz="1400" smtClean="0"/>
                        <a:t>4</a:t>
                      </a:r>
                      <a:endParaRPr lang="en-US" sz="1400"/>
                    </a:p>
                  </a:txBody>
                  <a:tcPr/>
                </a:tc>
                <a:tc>
                  <a:txBody>
                    <a:bodyPr/>
                    <a:lstStyle/>
                    <a:p>
                      <a:r>
                        <a:rPr lang="en-US" sz="1400" smtClean="0"/>
                        <a:t>5</a:t>
                      </a:r>
                      <a:endParaRPr lang="en-US" sz="1400"/>
                    </a:p>
                  </a:txBody>
                  <a:tcPr/>
                </a:tc>
                <a:tc>
                  <a:txBody>
                    <a:bodyPr/>
                    <a:lstStyle/>
                    <a:p>
                      <a:r>
                        <a:rPr lang="en-US" sz="1400" dirty="0" smtClean="0"/>
                        <a:t>6</a:t>
                      </a:r>
                      <a:endParaRPr lang="en-US" sz="1400" dirty="0"/>
                    </a:p>
                  </a:txBody>
                  <a:tcPr/>
                </a:tc>
                <a:tc>
                  <a:txBody>
                    <a:bodyPr/>
                    <a:lstStyle/>
                    <a:p>
                      <a:r>
                        <a:rPr lang="en-US" sz="1400" smtClean="0"/>
                        <a:t>7</a:t>
                      </a:r>
                      <a:endParaRPr lang="en-US" sz="1400"/>
                    </a:p>
                  </a:txBody>
                  <a:tcPr/>
                </a:tc>
                <a:tc>
                  <a:txBody>
                    <a:bodyPr/>
                    <a:lstStyle/>
                    <a:p>
                      <a:r>
                        <a:rPr lang="en-US" sz="1400" smtClean="0"/>
                        <a:t>8</a:t>
                      </a:r>
                      <a:endParaRPr lang="en-US" sz="1400"/>
                    </a:p>
                  </a:txBody>
                  <a:tcPr/>
                </a:tc>
                <a:tc>
                  <a:txBody>
                    <a:bodyPr/>
                    <a:lstStyle/>
                    <a:p>
                      <a:r>
                        <a:rPr lang="en-US" sz="1400" smtClean="0"/>
                        <a:t>9</a:t>
                      </a:r>
                      <a:endParaRPr lang="en-US" sz="1400"/>
                    </a:p>
                  </a:txBody>
                  <a:tcPr/>
                </a:tc>
                <a:tc>
                  <a:txBody>
                    <a:bodyPr/>
                    <a:lstStyle/>
                    <a:p>
                      <a:r>
                        <a:rPr lang="en-US" sz="1400" smtClean="0"/>
                        <a:t>10</a:t>
                      </a:r>
                      <a:endParaRPr lang="en-US" sz="1400"/>
                    </a:p>
                  </a:txBody>
                  <a:tcPr/>
                </a:tc>
                <a:tc>
                  <a:txBody>
                    <a:bodyPr/>
                    <a:lstStyle/>
                    <a:p>
                      <a:r>
                        <a:rPr lang="en-US" sz="1400" smtClean="0"/>
                        <a:t>11</a:t>
                      </a:r>
                      <a:endParaRPr lang="en-US" sz="1400"/>
                    </a:p>
                  </a:txBody>
                  <a:tcPr/>
                </a:tc>
                <a:tc>
                  <a:txBody>
                    <a:bodyPr/>
                    <a:lstStyle/>
                    <a:p>
                      <a:r>
                        <a:rPr lang="en-US" sz="1400" smtClean="0"/>
                        <a:t>12</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1</a:t>
                      </a:r>
                      <a:endParaRPr lang="en-US" sz="1400"/>
                    </a:p>
                  </a:txBody>
                  <a:tcPr/>
                </a:tc>
                <a:tc>
                  <a:txBody>
                    <a:bodyPr/>
                    <a:lstStyle/>
                    <a:p>
                      <a:r>
                        <a:rPr lang="en-US" sz="1400" smtClean="0"/>
                        <a:t>IF</a:t>
                      </a:r>
                      <a:endParaRPr lang="en-US" sz="1400"/>
                    </a:p>
                  </a:txBody>
                  <a:tcPr/>
                </a:tc>
                <a:tc>
                  <a:txBody>
                    <a:bodyPr/>
                    <a:lstStyle/>
                    <a:p>
                      <a:r>
                        <a:rPr lang="en-US" sz="1400" smtClean="0"/>
                        <a:t>ID</a:t>
                      </a:r>
                      <a:endParaRPr lang="en-US" sz="1400"/>
                    </a:p>
                  </a:txBody>
                  <a:tcPr/>
                </a:tc>
                <a:tc>
                  <a:txBody>
                    <a:bodyPr/>
                    <a:lstStyle/>
                    <a:p>
                      <a:r>
                        <a:rPr lang="en-US" sz="1400" smtClean="0"/>
                        <a:t>EX</a:t>
                      </a:r>
                      <a:endParaRPr lang="en-US" sz="1400"/>
                    </a:p>
                  </a:txBody>
                  <a:tcPr/>
                </a:tc>
                <a:tc>
                  <a:txBody>
                    <a:bodyPr/>
                    <a:lstStyle/>
                    <a:p>
                      <a:r>
                        <a:rPr lang="en-US" sz="1400" smtClean="0"/>
                        <a:t>MEM</a:t>
                      </a:r>
                      <a:endParaRPr lang="en-US" sz="1400"/>
                    </a:p>
                  </a:txBody>
                  <a:tcPr/>
                </a:tc>
                <a:tc>
                  <a:txBody>
                    <a:bodyPr/>
                    <a:lstStyle/>
                    <a:p>
                      <a:r>
                        <a:rPr lang="en-US" sz="1400" smtClean="0"/>
                        <a:t>WB</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2</a:t>
                      </a:r>
                      <a:endParaRPr lang="en-US" sz="1400"/>
                    </a:p>
                  </a:txBody>
                  <a:tcPr/>
                </a:tc>
                <a:tc>
                  <a:txBody>
                    <a:bodyPr/>
                    <a:lstStyle/>
                    <a:p>
                      <a:endParaRPr lang="en-US" sz="140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3</a:t>
                      </a:r>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4</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5</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284939">
                <a:tc>
                  <a:txBody>
                    <a:bodyPr/>
                    <a:lstStyle/>
                    <a:p>
                      <a:r>
                        <a:rPr lang="en-US" sz="1400" smtClean="0"/>
                        <a:t>3</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a:t>
                      </a:r>
                      <a:endParaRPr lang="en-US" sz="1400" dirty="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265078">
                <a:tc>
                  <a:txBody>
                    <a:bodyPr/>
                    <a:lstStyle/>
                    <a:p>
                      <a:r>
                        <a:rPr lang="en-US" sz="1400" smtClean="0"/>
                        <a:t>4</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361139">
                <a:tc>
                  <a:txBody>
                    <a:bodyPr/>
                    <a:lstStyle/>
                    <a:p>
                      <a:r>
                        <a:rPr lang="en-US" sz="1400" dirty="0" smtClean="0"/>
                        <a:t>5</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a:p>
                  </a:txBody>
                  <a:tcPr/>
                </a:tc>
                <a:tc>
                  <a:txBody>
                    <a:bodyPr/>
                    <a:lstStyle/>
                    <a:p>
                      <a:endParaRPr lang="en-US" sz="1400" dirty="0"/>
                    </a:p>
                  </a:txBody>
                  <a:tcPr/>
                </a:tc>
              </a:tr>
            </a:tbl>
          </a:graphicData>
        </a:graphic>
      </p:graphicFrame>
      <p:sp>
        <p:nvSpPr>
          <p:cNvPr id="157722" name="Comment 26"/>
          <p:cNvSpPr>
            <a:spLocks noRot="1" noChangeAspect="1" noEditPoints="1" noChangeArrowheads="1" noChangeShapeType="1" noTextEdit="1"/>
          </p:cNvSpPr>
          <p:nvPr/>
        </p:nvSpPr>
        <p:spPr bwMode="auto">
          <a:xfrm>
            <a:off x="271463" y="5267325"/>
            <a:ext cx="4121150" cy="1093788"/>
          </a:xfrm>
          <a:custGeom>
            <a:avLst/>
            <a:gdLst>
              <a:gd name="T0" fmla="+- 0 10779 754"/>
              <a:gd name="T1" fmla="*/ T0 w 11446"/>
              <a:gd name="T2" fmla="+- 0 15258 14630"/>
              <a:gd name="T3" fmla="*/ 15258 h 3038"/>
              <a:gd name="T4" fmla="+- 0 10797 754"/>
              <a:gd name="T5" fmla="*/ T4 w 11446"/>
              <a:gd name="T6" fmla="+- 0 15267 14630"/>
              <a:gd name="T7" fmla="*/ 15267 h 3038"/>
              <a:gd name="T8" fmla="+- 0 12184 754"/>
              <a:gd name="T9" fmla="*/ T8 w 11446"/>
              <a:gd name="T10" fmla="+- 0 14630 14630"/>
              <a:gd name="T11" fmla="*/ 14630 h 3038"/>
              <a:gd name="T12" fmla="+- 0 12199 754"/>
              <a:gd name="T13" fmla="*/ T12 w 11446"/>
              <a:gd name="T14" fmla="+- 0 14642 14630"/>
              <a:gd name="T15" fmla="*/ 14642 h 3038"/>
              <a:gd name="T16" fmla="+- 0 754 754"/>
              <a:gd name="T17" fmla="*/ T16 w 11446"/>
              <a:gd name="T18" fmla="+- 0 17046 14630"/>
              <a:gd name="T19" fmla="*/ 17046 h 3038"/>
              <a:gd name="T20" fmla="+- 0 794 754"/>
              <a:gd name="T21" fmla="*/ T20 w 11446"/>
              <a:gd name="T22" fmla="+- 0 17065 14630"/>
              <a:gd name="T23" fmla="*/ 17065 h 3038"/>
              <a:gd name="T24" fmla="+- 0 811 754"/>
              <a:gd name="T25" fmla="*/ T24 w 11446"/>
              <a:gd name="T26" fmla="+- 0 17335 14630"/>
              <a:gd name="T27" fmla="*/ 17335 h 3038"/>
              <a:gd name="T28" fmla="+- 0 827 754"/>
              <a:gd name="T29" fmla="*/ T28 w 11446"/>
              <a:gd name="T30" fmla="+- 0 17386 14630"/>
              <a:gd name="T31" fmla="*/ 17386 h 3038"/>
              <a:gd name="T32" fmla="+- 0 835 754"/>
              <a:gd name="T33" fmla="*/ T32 w 11446"/>
              <a:gd name="T34" fmla="+- 0 17602 14630"/>
              <a:gd name="T35" fmla="*/ 17602 h 3038"/>
              <a:gd name="T36" fmla="+- 0 880 754"/>
              <a:gd name="T37" fmla="*/ T36 w 11446"/>
              <a:gd name="T38" fmla="+- 0 17667 14630"/>
              <a:gd name="T39" fmla="*/ 17667 h 30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1446" h="3038" extrusionOk="0">
                <a:moveTo>
                  <a:pt x="10025" y="628"/>
                </a:moveTo>
                <a:cubicBezTo>
                  <a:pt x="10036" y="628"/>
                  <a:pt x="10039" y="629"/>
                  <a:pt x="10043" y="637"/>
                </a:cubicBezTo>
              </a:path>
              <a:path w="11446" h="3038" extrusionOk="0">
                <a:moveTo>
                  <a:pt x="11430" y="0"/>
                </a:moveTo>
                <a:cubicBezTo>
                  <a:pt x="11435" y="4"/>
                  <a:pt x="11440" y="8"/>
                  <a:pt x="11445" y="12"/>
                </a:cubicBezTo>
              </a:path>
              <a:path w="11446" h="3038" extrusionOk="0">
                <a:moveTo>
                  <a:pt x="0" y="2416"/>
                </a:moveTo>
                <a:cubicBezTo>
                  <a:pt x="13" y="2422"/>
                  <a:pt x="27" y="2429"/>
                  <a:pt x="40" y="2435"/>
                </a:cubicBezTo>
              </a:path>
              <a:path w="11446" h="3038" extrusionOk="0">
                <a:moveTo>
                  <a:pt x="57" y="2705"/>
                </a:moveTo>
                <a:cubicBezTo>
                  <a:pt x="62" y="2722"/>
                  <a:pt x="68" y="2739"/>
                  <a:pt x="73" y="2756"/>
                </a:cubicBezTo>
              </a:path>
              <a:path w="11446" h="3038" extrusionOk="0">
                <a:moveTo>
                  <a:pt x="81" y="2972"/>
                </a:moveTo>
                <a:cubicBezTo>
                  <a:pt x="72" y="3021"/>
                  <a:pt x="73" y="3038"/>
                  <a:pt x="126" y="3037"/>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381000" y="1447800"/>
            <a:ext cx="3118988" cy="369332"/>
          </a:xfrm>
          <a:prstGeom prst="rect">
            <a:avLst/>
          </a:prstGeom>
        </p:spPr>
        <p:txBody>
          <a:bodyPr wrap="none">
            <a:spAutoFit/>
          </a:bodyPr>
          <a:lstStyle/>
          <a:p>
            <a:r>
              <a:rPr lang="en-US" b="1" dirty="0" err="1">
                <a:latin typeface="Arial"/>
                <a:cs typeface="Arial"/>
              </a:rPr>
              <a:t>Tính</a:t>
            </a:r>
            <a:r>
              <a:rPr lang="en-US" b="1" dirty="0">
                <a:latin typeface="Arial"/>
                <a:cs typeface="Arial"/>
              </a:rPr>
              <a:t> CPI </a:t>
            </a:r>
            <a:r>
              <a:rPr lang="en-US" b="1" dirty="0" err="1">
                <a:latin typeface="Arial"/>
                <a:cs typeface="Arial"/>
              </a:rPr>
              <a:t>cho</a:t>
            </a:r>
            <a:r>
              <a:rPr lang="en-US" b="1" dirty="0">
                <a:latin typeface="Arial"/>
                <a:cs typeface="Arial"/>
              </a:rPr>
              <a:t> </a:t>
            </a:r>
            <a:r>
              <a:rPr lang="en-US" b="1" dirty="0" err="1">
                <a:latin typeface="Arial"/>
                <a:cs typeface="Arial"/>
              </a:rPr>
              <a:t>chương</a:t>
            </a:r>
            <a:r>
              <a:rPr lang="en-US" b="1" dirty="0">
                <a:latin typeface="Arial"/>
                <a:cs typeface="Arial"/>
              </a:rPr>
              <a:t> </a:t>
            </a:r>
            <a:r>
              <a:rPr lang="en-US" b="1" dirty="0" err="1">
                <a:latin typeface="Arial"/>
                <a:cs typeface="Arial"/>
              </a:rPr>
              <a:t>trình</a:t>
            </a:r>
            <a:endParaRPr lang="en-US" dirty="0"/>
          </a:p>
        </p:txBody>
      </p:sp>
      <p:sp>
        <p:nvSpPr>
          <p:cNvPr id="6" name="Oval 5"/>
          <p:cNvSpPr/>
          <p:nvPr/>
        </p:nvSpPr>
        <p:spPr>
          <a:xfrm flipH="1">
            <a:off x="2057400" y="28956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2743200" y="32004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819400" y="35052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2438400" y="3048000"/>
            <a:ext cx="381000" cy="2286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505200" y="35052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3810000" y="3657600"/>
            <a:ext cx="457200" cy="152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4191000" y="38100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514176" y="3810000"/>
            <a:ext cx="295824"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19600" y="5334000"/>
            <a:ext cx="381000" cy="228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2362200" y="3124200"/>
            <a:ext cx="6858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08126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658116575"/>
              </p:ext>
            </p:extLst>
          </p:nvPr>
        </p:nvGraphicFramePr>
        <p:xfrm>
          <a:off x="152400" y="2057400"/>
          <a:ext cx="8839199" cy="3505199"/>
        </p:xfrm>
        <a:graphic>
          <a:graphicData uri="http://schemas.openxmlformats.org/drawingml/2006/table">
            <a:tbl>
              <a:tblPr firstRow="1" bandRow="1">
                <a:tableStyleId>{5940675A-B579-460E-94D1-54222C63F5DA}</a:tableStyleId>
              </a:tblPr>
              <a:tblGrid>
                <a:gridCol w="348733"/>
                <a:gridCol w="523085"/>
                <a:gridCol w="523085"/>
                <a:gridCol w="523085"/>
                <a:gridCol w="697447"/>
                <a:gridCol w="697437"/>
                <a:gridCol w="697447"/>
                <a:gridCol w="697447"/>
                <a:gridCol w="697447"/>
                <a:gridCol w="784628"/>
                <a:gridCol w="591959"/>
                <a:gridCol w="609600"/>
                <a:gridCol w="457200"/>
                <a:gridCol w="381000"/>
                <a:gridCol w="304800"/>
                <a:gridCol w="304799"/>
              </a:tblGrid>
              <a:tr h="477061">
                <a:tc>
                  <a:txBody>
                    <a:bodyPr/>
                    <a:lstStyle/>
                    <a:p>
                      <a:endParaRPr lang="en-US" sz="1400"/>
                    </a:p>
                  </a:txBody>
                  <a:tcPr/>
                </a:tc>
                <a:tc>
                  <a:txBody>
                    <a:bodyPr/>
                    <a:lstStyle/>
                    <a:p>
                      <a:r>
                        <a:rPr lang="en-US" sz="1400" smtClean="0"/>
                        <a:t>1</a:t>
                      </a:r>
                      <a:endParaRPr lang="en-US" sz="1400"/>
                    </a:p>
                  </a:txBody>
                  <a:tcPr/>
                </a:tc>
                <a:tc>
                  <a:txBody>
                    <a:bodyPr/>
                    <a:lstStyle/>
                    <a:p>
                      <a:r>
                        <a:rPr lang="en-US" sz="1400" smtClean="0"/>
                        <a:t>2</a:t>
                      </a:r>
                      <a:endParaRPr lang="en-US" sz="1400"/>
                    </a:p>
                  </a:txBody>
                  <a:tcPr/>
                </a:tc>
                <a:tc>
                  <a:txBody>
                    <a:bodyPr/>
                    <a:lstStyle/>
                    <a:p>
                      <a:r>
                        <a:rPr lang="en-US" sz="1400" smtClean="0"/>
                        <a:t>3</a:t>
                      </a:r>
                      <a:endParaRPr lang="en-US" sz="1400"/>
                    </a:p>
                  </a:txBody>
                  <a:tcPr/>
                </a:tc>
                <a:tc>
                  <a:txBody>
                    <a:bodyPr/>
                    <a:lstStyle/>
                    <a:p>
                      <a:r>
                        <a:rPr lang="en-US" sz="1400" smtClean="0"/>
                        <a:t>4</a:t>
                      </a:r>
                      <a:endParaRPr lang="en-US" sz="1400"/>
                    </a:p>
                  </a:txBody>
                  <a:tcPr/>
                </a:tc>
                <a:tc>
                  <a:txBody>
                    <a:bodyPr/>
                    <a:lstStyle/>
                    <a:p>
                      <a:r>
                        <a:rPr lang="en-US" sz="1400" smtClean="0"/>
                        <a:t>5</a:t>
                      </a:r>
                      <a:endParaRPr lang="en-US" sz="1400"/>
                    </a:p>
                  </a:txBody>
                  <a:tcPr/>
                </a:tc>
                <a:tc>
                  <a:txBody>
                    <a:bodyPr/>
                    <a:lstStyle/>
                    <a:p>
                      <a:r>
                        <a:rPr lang="en-US" sz="1400" dirty="0" smtClean="0"/>
                        <a:t>6</a:t>
                      </a:r>
                      <a:endParaRPr lang="en-US" sz="1400" dirty="0"/>
                    </a:p>
                  </a:txBody>
                  <a:tcPr/>
                </a:tc>
                <a:tc>
                  <a:txBody>
                    <a:bodyPr/>
                    <a:lstStyle/>
                    <a:p>
                      <a:r>
                        <a:rPr lang="en-US" sz="1400" smtClean="0"/>
                        <a:t>7</a:t>
                      </a:r>
                      <a:endParaRPr lang="en-US" sz="1400"/>
                    </a:p>
                  </a:txBody>
                  <a:tcPr/>
                </a:tc>
                <a:tc>
                  <a:txBody>
                    <a:bodyPr/>
                    <a:lstStyle/>
                    <a:p>
                      <a:r>
                        <a:rPr lang="en-US" sz="1400" smtClean="0"/>
                        <a:t>8</a:t>
                      </a:r>
                      <a:endParaRPr lang="en-US" sz="1400"/>
                    </a:p>
                  </a:txBody>
                  <a:tcPr/>
                </a:tc>
                <a:tc>
                  <a:txBody>
                    <a:bodyPr/>
                    <a:lstStyle/>
                    <a:p>
                      <a:r>
                        <a:rPr lang="en-US" sz="1400" smtClean="0"/>
                        <a:t>9</a:t>
                      </a:r>
                      <a:endParaRPr lang="en-US" sz="1400"/>
                    </a:p>
                  </a:txBody>
                  <a:tcPr/>
                </a:tc>
                <a:tc>
                  <a:txBody>
                    <a:bodyPr/>
                    <a:lstStyle/>
                    <a:p>
                      <a:r>
                        <a:rPr lang="en-US" sz="1400" smtClean="0"/>
                        <a:t>10</a:t>
                      </a:r>
                      <a:endParaRPr lang="en-US" sz="1400"/>
                    </a:p>
                  </a:txBody>
                  <a:tcPr/>
                </a:tc>
                <a:tc>
                  <a:txBody>
                    <a:bodyPr/>
                    <a:lstStyle/>
                    <a:p>
                      <a:r>
                        <a:rPr lang="en-US" sz="1400" smtClean="0"/>
                        <a:t>11</a:t>
                      </a:r>
                      <a:endParaRPr lang="en-US" sz="1400"/>
                    </a:p>
                  </a:txBody>
                  <a:tcPr/>
                </a:tc>
                <a:tc>
                  <a:txBody>
                    <a:bodyPr/>
                    <a:lstStyle/>
                    <a:p>
                      <a:r>
                        <a:rPr lang="en-US" sz="1400" smtClean="0"/>
                        <a:t>12</a:t>
                      </a:r>
                      <a:endParaRPr lang="en-US" sz="1400"/>
                    </a:p>
                  </a:txBody>
                  <a:tcPr/>
                </a:tc>
                <a:tc>
                  <a:txBody>
                    <a:bodyPr/>
                    <a:lstStyle/>
                    <a:p>
                      <a:r>
                        <a:rPr lang="en-US" sz="1400" dirty="0" smtClean="0"/>
                        <a:t>13</a:t>
                      </a:r>
                      <a:endParaRPr lang="en-US" sz="1400" dirty="0"/>
                    </a:p>
                  </a:txBody>
                  <a:tcPr/>
                </a:tc>
                <a:tc>
                  <a:txBody>
                    <a:bodyPr/>
                    <a:lstStyle/>
                    <a:p>
                      <a:r>
                        <a:rPr lang="en-US" sz="1400" dirty="0" smtClean="0"/>
                        <a:t>14</a:t>
                      </a:r>
                      <a:endParaRPr lang="en-US" sz="1400" dirty="0"/>
                    </a:p>
                  </a:txBody>
                  <a:tcPr/>
                </a:tc>
                <a:tc>
                  <a:txBody>
                    <a:bodyPr/>
                    <a:lstStyle/>
                    <a:p>
                      <a:r>
                        <a:rPr lang="en-US" sz="1400" dirty="0" smtClean="0"/>
                        <a:t>15</a:t>
                      </a:r>
                      <a:endParaRPr lang="en-US" sz="1400" dirty="0"/>
                    </a:p>
                  </a:txBody>
                  <a:tcPr/>
                </a:tc>
              </a:tr>
              <a:tr h="295344">
                <a:tc>
                  <a:txBody>
                    <a:bodyPr/>
                    <a:lstStyle/>
                    <a:p>
                      <a:r>
                        <a:rPr lang="en-US" sz="1400" smtClean="0"/>
                        <a:t>1</a:t>
                      </a:r>
                      <a:endParaRPr lang="en-US" sz="1400"/>
                    </a:p>
                  </a:txBody>
                  <a:tcPr/>
                </a:tc>
                <a:tc>
                  <a:txBody>
                    <a:bodyPr/>
                    <a:lstStyle/>
                    <a:p>
                      <a:r>
                        <a:rPr lang="en-US" sz="1400" smtClean="0"/>
                        <a:t>IF</a:t>
                      </a:r>
                      <a:endParaRPr lang="en-US" sz="1400"/>
                    </a:p>
                  </a:txBody>
                  <a:tcPr/>
                </a:tc>
                <a:tc>
                  <a:txBody>
                    <a:bodyPr/>
                    <a:lstStyle/>
                    <a:p>
                      <a:r>
                        <a:rPr lang="en-US" sz="1400" smtClean="0"/>
                        <a:t>ID</a:t>
                      </a:r>
                      <a:endParaRPr lang="en-US" sz="1400"/>
                    </a:p>
                  </a:txBody>
                  <a:tcPr/>
                </a:tc>
                <a:tc>
                  <a:txBody>
                    <a:bodyPr/>
                    <a:lstStyle/>
                    <a:p>
                      <a:r>
                        <a:rPr lang="en-US" sz="1400" smtClean="0"/>
                        <a:t>EX</a:t>
                      </a:r>
                      <a:endParaRPr lang="en-US" sz="1400"/>
                    </a:p>
                  </a:txBody>
                  <a:tcPr/>
                </a:tc>
                <a:tc>
                  <a:txBody>
                    <a:bodyPr/>
                    <a:lstStyle/>
                    <a:p>
                      <a:r>
                        <a:rPr lang="en-US" sz="1400" smtClean="0"/>
                        <a:t>MEM</a:t>
                      </a:r>
                      <a:endParaRPr lang="en-US" sz="1400"/>
                    </a:p>
                  </a:txBody>
                  <a:tcPr/>
                </a:tc>
                <a:tc>
                  <a:txBody>
                    <a:bodyPr/>
                    <a:lstStyle/>
                    <a:p>
                      <a:r>
                        <a:rPr lang="en-US" sz="1400" smtClean="0"/>
                        <a:t>WB</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2</a:t>
                      </a:r>
                      <a:endParaRPr lang="en-US" sz="1400"/>
                    </a:p>
                  </a:txBody>
                  <a:tcPr/>
                </a:tc>
                <a:tc>
                  <a:txBody>
                    <a:bodyPr/>
                    <a:lstStyle/>
                    <a:p>
                      <a:endParaRPr lang="en-US" sz="140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3</a:t>
                      </a:r>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c>
                  <a:txBody>
                    <a:bodyPr/>
                    <a:lstStyle/>
                    <a:p>
                      <a:r>
                        <a:rPr lang="en-US" sz="1400" dirty="0" smtClean="0"/>
                        <a:t>EX</a:t>
                      </a:r>
                      <a:endParaRPr lang="en-US" sz="1400" dirty="0"/>
                    </a:p>
                  </a:txBody>
                  <a:tcPr/>
                </a:tc>
                <a:tc>
                  <a:txBody>
                    <a:bodyPr/>
                    <a:lstStyle/>
                    <a:p>
                      <a:r>
                        <a:rPr lang="en-US" sz="1400" dirty="0" smtClean="0"/>
                        <a:t>MEM</a:t>
                      </a:r>
                      <a:endParaRPr lang="en-US" sz="1400" dirty="0"/>
                    </a:p>
                  </a:txBody>
                  <a:tcPr/>
                </a:tc>
                <a:tc>
                  <a:txBody>
                    <a:bodyPr/>
                    <a:lstStyle/>
                    <a:p>
                      <a:r>
                        <a:rPr lang="en-US" sz="1400" dirty="0" smtClean="0"/>
                        <a:t>WB</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4</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solidFill>
                          <a:srgbClr val="FF0000"/>
                        </a:solidFill>
                      </a:endParaRPr>
                    </a:p>
                  </a:txBody>
                  <a:tcPr/>
                </a:tc>
                <a:tc>
                  <a:txBody>
                    <a:bodyPr/>
                    <a:lstStyle/>
                    <a:p>
                      <a:endParaRPr lang="en-US" sz="1400" dirty="0">
                        <a:solidFill>
                          <a:srgbClr val="FF0000"/>
                        </a:solidFill>
                      </a:endParaRPr>
                    </a:p>
                  </a:txBody>
                  <a:tcPr/>
                </a:tc>
                <a:tc>
                  <a:txBody>
                    <a:bodyPr/>
                    <a:lstStyle/>
                    <a:p>
                      <a:r>
                        <a:rPr lang="en-US" sz="1400" dirty="0" smtClean="0">
                          <a:solidFill>
                            <a:srgbClr val="FF0000"/>
                          </a:solidFill>
                        </a:rPr>
                        <a:t>IF</a:t>
                      </a:r>
                      <a:endParaRPr lang="en-US" sz="1400" dirty="0">
                        <a:solidFill>
                          <a:srgbClr val="FF0000"/>
                        </a:solidFill>
                      </a:endParaRPr>
                    </a:p>
                  </a:txBody>
                  <a:tcPr/>
                </a:tc>
                <a:tc>
                  <a:txBody>
                    <a:bodyPr/>
                    <a:lstStyle/>
                    <a:p>
                      <a:r>
                        <a:rPr lang="en-US" sz="1400" dirty="0" smtClean="0">
                          <a:solidFill>
                            <a:srgbClr val="FF0000"/>
                          </a:solidFill>
                        </a:rPr>
                        <a:t>ID</a:t>
                      </a:r>
                      <a:endParaRPr lang="en-US" sz="1400" dirty="0">
                        <a:solidFill>
                          <a:srgbClr val="FF0000"/>
                        </a:solidFill>
                      </a:endParaRPr>
                    </a:p>
                  </a:txBody>
                  <a:tcPr/>
                </a:tc>
                <a:tc>
                  <a:txBody>
                    <a:bodyPr/>
                    <a:lstStyle/>
                    <a:p>
                      <a:r>
                        <a:rPr lang="en-US" sz="1400" dirty="0" smtClean="0">
                          <a:solidFill>
                            <a:srgbClr val="FF0000"/>
                          </a:solidFill>
                        </a:rPr>
                        <a:t>EX</a:t>
                      </a:r>
                      <a:endParaRPr lang="en-US" sz="1400" dirty="0">
                        <a:solidFill>
                          <a:srgbClr val="FF0000"/>
                        </a:solidFill>
                      </a:endParaRPr>
                    </a:p>
                  </a:txBody>
                  <a:tcPr/>
                </a:tc>
                <a:tc>
                  <a:txBody>
                    <a:bodyPr/>
                    <a:lstStyle/>
                    <a:p>
                      <a:r>
                        <a:rPr lang="en-US" sz="1400" dirty="0" smtClean="0">
                          <a:solidFill>
                            <a:srgbClr val="FF0000"/>
                          </a:solidFill>
                        </a:rPr>
                        <a:t>MEM</a:t>
                      </a:r>
                      <a:endParaRPr lang="en-US" sz="1400" dirty="0">
                        <a:solidFill>
                          <a:srgbClr val="FF0000"/>
                        </a:solidFill>
                      </a:endParaRPr>
                    </a:p>
                  </a:txBody>
                  <a:tcPr/>
                </a:tc>
                <a:tc>
                  <a:txBody>
                    <a:bodyPr/>
                    <a:lstStyle/>
                    <a:p>
                      <a:r>
                        <a:rPr lang="en-US" sz="1400" dirty="0" smtClean="0">
                          <a:solidFill>
                            <a:srgbClr val="FF0000"/>
                          </a:solidFill>
                        </a:rPr>
                        <a:t>WB</a:t>
                      </a:r>
                      <a:endParaRPr lang="en-US" sz="1400" dirty="0">
                        <a:solidFill>
                          <a:srgbClr val="FF0000"/>
                        </a:solidFill>
                      </a:endParaRPr>
                    </a:p>
                  </a:txBody>
                  <a:tcPr/>
                </a:tc>
                <a:tc>
                  <a:txBody>
                    <a:bodyPr/>
                    <a:lstStyle/>
                    <a:p>
                      <a:endParaRPr lang="en-US" sz="1400">
                        <a:solidFill>
                          <a:srgbClr val="FF0000"/>
                        </a:solidFill>
                      </a:endParaRPr>
                    </a:p>
                  </a:txBody>
                  <a:tcPr/>
                </a:tc>
                <a:tc>
                  <a:txBody>
                    <a:bodyPr/>
                    <a:lstStyle/>
                    <a:p>
                      <a:endParaRPr lang="en-US" sz="1400" dirty="0">
                        <a:solidFill>
                          <a:srgbClr val="FF0000"/>
                        </a:solidFill>
                      </a:endParaRPr>
                    </a:p>
                  </a:txBody>
                  <a:tcPr/>
                </a:tc>
                <a:tc>
                  <a:txBody>
                    <a:bodyPr/>
                    <a:lstStyle/>
                    <a:p>
                      <a:endParaRPr lang="en-US" sz="1400"/>
                    </a:p>
                  </a:txBody>
                  <a:tcPr/>
                </a:tc>
                <a:tc>
                  <a:txBody>
                    <a:bodyPr/>
                    <a:lstStyle/>
                    <a:p>
                      <a:endParaRPr lang="en-US" sz="1400"/>
                    </a:p>
                  </a:txBody>
                  <a:tcPr/>
                </a:tc>
                <a:tc>
                  <a:txBody>
                    <a:bodyPr/>
                    <a:lstStyle/>
                    <a:p>
                      <a:endParaRPr lang="en-US" sz="1400"/>
                    </a:p>
                  </a:txBody>
                  <a:tcPr/>
                </a:tc>
              </a:tr>
              <a:tr h="295344">
                <a:tc>
                  <a:txBody>
                    <a:bodyPr/>
                    <a:lstStyle/>
                    <a:p>
                      <a:r>
                        <a:rPr lang="en-US" sz="1400" smtClean="0"/>
                        <a:t>5</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solidFill>
                          <a:srgbClr val="FF0000"/>
                        </a:solidFill>
                      </a:endParaRPr>
                    </a:p>
                  </a:txBody>
                  <a:tcPr/>
                </a:tc>
                <a:tc>
                  <a:txBody>
                    <a:bodyPr/>
                    <a:lstStyle/>
                    <a:p>
                      <a:endParaRPr lang="en-US" sz="1400" dirty="0">
                        <a:solidFill>
                          <a:srgbClr val="FF0000"/>
                        </a:solidFill>
                      </a:endParaRPr>
                    </a:p>
                  </a:txBody>
                  <a:tcPr/>
                </a:tc>
                <a:tc>
                  <a:txBody>
                    <a:bodyPr/>
                    <a:lstStyle/>
                    <a:p>
                      <a:endParaRPr lang="en-US" sz="1400" dirty="0">
                        <a:solidFill>
                          <a:srgbClr val="FF0000"/>
                        </a:solidFill>
                      </a:endParaRPr>
                    </a:p>
                  </a:txBody>
                  <a:tcPr/>
                </a:tc>
                <a:tc>
                  <a:txBody>
                    <a:bodyPr/>
                    <a:lstStyle/>
                    <a:p>
                      <a:r>
                        <a:rPr lang="en-US" sz="1400" dirty="0" smtClean="0">
                          <a:solidFill>
                            <a:srgbClr val="FF0000"/>
                          </a:solidFill>
                        </a:rPr>
                        <a:t>*</a:t>
                      </a:r>
                      <a:endParaRPr lang="en-US" sz="1400" dirty="0">
                        <a:solidFill>
                          <a:srgbClr val="FF0000"/>
                        </a:solidFill>
                      </a:endParaRPr>
                    </a:p>
                  </a:txBody>
                  <a:tcPr/>
                </a:tc>
                <a:tc>
                  <a:txBody>
                    <a:bodyPr/>
                    <a:lstStyle/>
                    <a:p>
                      <a:r>
                        <a:rPr lang="en-US" sz="1400" dirty="0" smtClean="0">
                          <a:solidFill>
                            <a:srgbClr val="FF0000"/>
                          </a:solidFill>
                        </a:rPr>
                        <a:t>*</a:t>
                      </a:r>
                      <a:endParaRPr lang="en-US" sz="1400" dirty="0">
                        <a:solidFill>
                          <a:srgbClr val="FF0000"/>
                        </a:solidFill>
                      </a:endParaRPr>
                    </a:p>
                  </a:txBody>
                  <a:tcPr/>
                </a:tc>
                <a:tc>
                  <a:txBody>
                    <a:bodyPr/>
                    <a:lstStyle/>
                    <a:p>
                      <a:r>
                        <a:rPr lang="en-US" sz="1400" dirty="0" smtClean="0">
                          <a:solidFill>
                            <a:srgbClr val="FF0000"/>
                          </a:solidFill>
                        </a:rPr>
                        <a:t>IF</a:t>
                      </a:r>
                      <a:endParaRPr lang="en-US" sz="1400" dirty="0">
                        <a:solidFill>
                          <a:srgbClr val="FF0000"/>
                        </a:solidFill>
                      </a:endParaRPr>
                    </a:p>
                  </a:txBody>
                  <a:tcPr/>
                </a:tc>
                <a:tc>
                  <a:txBody>
                    <a:bodyPr/>
                    <a:lstStyle/>
                    <a:p>
                      <a:r>
                        <a:rPr lang="en-US" sz="1400" dirty="0" smtClean="0">
                          <a:solidFill>
                            <a:srgbClr val="FF0000"/>
                          </a:solidFill>
                        </a:rPr>
                        <a:t>ID</a:t>
                      </a:r>
                      <a:endParaRPr lang="en-US" sz="1400" dirty="0">
                        <a:solidFill>
                          <a:srgbClr val="FF0000"/>
                        </a:solidFill>
                      </a:endParaRPr>
                    </a:p>
                  </a:txBody>
                  <a:tcPr/>
                </a:tc>
                <a:tc>
                  <a:txBody>
                    <a:bodyPr/>
                    <a:lstStyle/>
                    <a:p>
                      <a:r>
                        <a:rPr lang="en-US" sz="1400" dirty="0" smtClean="0">
                          <a:solidFill>
                            <a:srgbClr val="FF0000"/>
                          </a:solidFill>
                        </a:rPr>
                        <a:t>EX</a:t>
                      </a:r>
                      <a:endParaRPr lang="en-US" sz="1400" dirty="0">
                        <a:solidFill>
                          <a:srgbClr val="FF0000"/>
                        </a:solidFill>
                      </a:endParaRPr>
                    </a:p>
                  </a:txBody>
                  <a:tcPr/>
                </a:tc>
                <a:tc>
                  <a:txBody>
                    <a:bodyPr/>
                    <a:lstStyle/>
                    <a:p>
                      <a:r>
                        <a:rPr lang="en-US" sz="1400" dirty="0" smtClean="0">
                          <a:solidFill>
                            <a:srgbClr val="FF0000"/>
                          </a:solidFill>
                        </a:rPr>
                        <a:t>MEM</a:t>
                      </a:r>
                      <a:endParaRPr lang="en-US" sz="1400" dirty="0">
                        <a:solidFill>
                          <a:srgbClr val="FF0000"/>
                        </a:solidFill>
                      </a:endParaRPr>
                    </a:p>
                  </a:txBody>
                  <a:tcPr/>
                </a:tc>
                <a:tc>
                  <a:txBody>
                    <a:bodyPr/>
                    <a:lstStyle/>
                    <a:p>
                      <a:r>
                        <a:rPr lang="en-US" sz="1400" dirty="0" smtClean="0">
                          <a:solidFill>
                            <a:srgbClr val="FF0000"/>
                          </a:solidFill>
                        </a:rPr>
                        <a:t>WB</a:t>
                      </a:r>
                      <a:endParaRPr lang="en-US" sz="1400" dirty="0">
                        <a:solidFill>
                          <a:srgbClr val="FF0000"/>
                        </a:solidFill>
                      </a:endParaRPr>
                    </a:p>
                  </a:txBody>
                  <a:tcPr/>
                </a:tc>
                <a:tc>
                  <a:txBody>
                    <a:bodyPr/>
                    <a:lstStyle/>
                    <a:p>
                      <a:endParaRPr lang="en-US" sz="1400" dirty="0"/>
                    </a:p>
                  </a:txBody>
                  <a:tcPr/>
                </a:tc>
                <a:tc>
                  <a:txBody>
                    <a:bodyPr/>
                    <a:lstStyle/>
                    <a:p>
                      <a:endParaRPr lang="en-US" sz="1400"/>
                    </a:p>
                  </a:txBody>
                  <a:tcPr/>
                </a:tc>
              </a:tr>
              <a:tr h="284939">
                <a:tc>
                  <a:txBody>
                    <a:bodyPr/>
                    <a:lstStyle/>
                    <a:p>
                      <a:r>
                        <a:rPr lang="en-US" sz="1400" smtClean="0"/>
                        <a:t>3</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solidFill>
                          <a:srgbClr val="FF0000"/>
                        </a:solidFill>
                      </a:endParaRPr>
                    </a:p>
                  </a:txBody>
                  <a:tcPr/>
                </a:tc>
                <a:tc>
                  <a:txBody>
                    <a:bodyPr/>
                    <a:lstStyle/>
                    <a:p>
                      <a:endParaRPr lang="en-US" sz="1400">
                        <a:solidFill>
                          <a:srgbClr val="FF0000"/>
                        </a:solidFill>
                      </a:endParaRP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sz="1400" dirty="0" smtClean="0"/>
                        <a:t>*</a:t>
                      </a:r>
                      <a:endParaRPr lang="en-US" sz="1400" dirty="0"/>
                    </a:p>
                  </a:txBody>
                  <a:tcPr/>
                </a:tc>
                <a:tc>
                  <a:txBody>
                    <a:bodyPr/>
                    <a:lstStyle/>
                    <a:p>
                      <a:r>
                        <a:rPr lang="en-US" sz="1400" dirty="0" smtClean="0"/>
                        <a:t>IF</a:t>
                      </a:r>
                      <a:endParaRPr lang="en-US" sz="1400" dirty="0"/>
                    </a:p>
                  </a:txBody>
                  <a:tcPr/>
                </a:tc>
                <a:tc>
                  <a:txBody>
                    <a:bodyPr/>
                    <a:lstStyle/>
                    <a:p>
                      <a:r>
                        <a:rPr lang="en-US" sz="1400" dirty="0" smtClean="0"/>
                        <a:t>ID</a:t>
                      </a:r>
                      <a:endParaRPr lang="en-US" sz="1400" dirty="0"/>
                    </a:p>
                  </a:txBody>
                  <a:tcPr/>
                </a:tc>
              </a:tr>
              <a:tr h="265078">
                <a:tc>
                  <a:txBody>
                    <a:bodyPr/>
                    <a:lstStyle/>
                    <a:p>
                      <a:r>
                        <a:rPr lang="en-US" sz="1400" smtClean="0"/>
                        <a:t>4</a:t>
                      </a: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solidFill>
                          <a:srgbClr val="FF0000"/>
                        </a:solidFill>
                      </a:endParaRPr>
                    </a:p>
                  </a:txBody>
                  <a:tcPr/>
                </a:tc>
                <a:tc>
                  <a:txBody>
                    <a:bodyPr/>
                    <a:lstStyle/>
                    <a:p>
                      <a:endParaRPr lang="en-US" sz="1400">
                        <a:solidFill>
                          <a:srgbClr val="FF0000"/>
                        </a:solidFill>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sz="1400"/>
                    </a:p>
                  </a:txBody>
                  <a:tcPr/>
                </a:tc>
                <a:tc>
                  <a:txBody>
                    <a:bodyPr/>
                    <a:lstStyle/>
                    <a:p>
                      <a:endParaRPr lang="en-US" sz="1400"/>
                    </a:p>
                  </a:txBody>
                  <a:tcPr/>
                </a:tc>
                <a:tc>
                  <a:txBody>
                    <a:bodyPr/>
                    <a:lstStyle/>
                    <a:p>
                      <a:r>
                        <a:rPr lang="en-US" sz="1400" dirty="0" smtClean="0"/>
                        <a:t>IF</a:t>
                      </a:r>
                      <a:endParaRPr lang="en-US" sz="1400" dirty="0"/>
                    </a:p>
                  </a:txBody>
                  <a:tcPr/>
                </a:tc>
              </a:tr>
              <a:tr h="361139">
                <a:tc>
                  <a:txBody>
                    <a:bodyPr/>
                    <a:lstStyle/>
                    <a:p>
                      <a:r>
                        <a:rPr lang="en-US" sz="1400" dirty="0" smtClean="0"/>
                        <a:t>5</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solidFill>
                          <a:srgbClr val="FF0000"/>
                        </a:solidFill>
                      </a:endParaRPr>
                    </a:p>
                  </a:txBody>
                  <a:tcPr/>
                </a:tc>
                <a:tc>
                  <a:txBody>
                    <a:bodyPr/>
                    <a:lstStyle/>
                    <a:p>
                      <a:endParaRPr lang="en-US" sz="1400">
                        <a:solidFill>
                          <a:srgbClr val="FF0000"/>
                        </a:solidFill>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20965269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05801" cy="1143000"/>
          </a:xfrm>
        </p:spPr>
        <p:txBody>
          <a:bodyPr>
            <a:normAutofit fontScale="90000"/>
          </a:bodyPr>
          <a:lstStyle/>
          <a:p>
            <a:r>
              <a:rPr lang="en-US" b="1" dirty="0" err="1" smtClean="0">
                <a:latin typeface="Arial"/>
                <a:cs typeface="Arial"/>
              </a:rPr>
              <a:t>Thời</a:t>
            </a:r>
            <a:r>
              <a:rPr lang="en-US" b="1" dirty="0" smtClean="0">
                <a:latin typeface="Arial"/>
                <a:cs typeface="Arial"/>
              </a:rPr>
              <a:t> </a:t>
            </a:r>
            <a:r>
              <a:rPr lang="en-US" b="1" dirty="0" err="1" smtClean="0">
                <a:latin typeface="Arial"/>
                <a:cs typeface="Arial"/>
              </a:rPr>
              <a:t>gian</a:t>
            </a:r>
            <a:r>
              <a:rPr lang="en-US" b="1" dirty="0" smtClean="0">
                <a:latin typeface="Arial"/>
                <a:cs typeface="Arial"/>
              </a:rPr>
              <a:t> </a:t>
            </a:r>
            <a:r>
              <a:rPr lang="en-US" b="1" dirty="0" err="1" smtClean="0">
                <a:latin typeface="Arial"/>
                <a:cs typeface="Arial"/>
              </a:rPr>
              <a:t>thực</a:t>
            </a:r>
            <a:r>
              <a:rPr lang="en-US" b="1" dirty="0" smtClean="0">
                <a:latin typeface="Arial"/>
                <a:cs typeface="Arial"/>
              </a:rPr>
              <a:t> </a:t>
            </a:r>
            <a:r>
              <a:rPr lang="en-US" b="1" dirty="0" err="1" smtClean="0">
                <a:latin typeface="Arial"/>
                <a:cs typeface="Arial"/>
              </a:rPr>
              <a:t>thi</a:t>
            </a:r>
            <a:r>
              <a:rPr lang="en-US" b="1" dirty="0" smtClean="0">
                <a:latin typeface="Arial"/>
                <a:cs typeface="Arial"/>
              </a:rPr>
              <a:t> </a:t>
            </a:r>
            <a:r>
              <a:rPr lang="en-US" b="1" dirty="0" err="1" smtClean="0">
                <a:latin typeface="Arial"/>
                <a:cs typeface="Arial"/>
              </a:rPr>
              <a:t>đơn</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nhịp</a:t>
            </a:r>
            <a:endParaRPr lang="en-US" dirty="0">
              <a:latin typeface="Arial"/>
              <a:cs typeface="Aria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845185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94636" y="5486400"/>
            <a:ext cx="5701364" cy="923330"/>
          </a:xfrm>
          <a:prstGeom prst="rect">
            <a:avLst/>
          </a:prstGeom>
        </p:spPr>
        <p:txBody>
          <a:bodyPr wrap="square">
            <a:spAutoFit/>
          </a:bodyPr>
          <a:lstStyle/>
          <a:p>
            <a:r>
              <a:rPr lang="en-US" dirty="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thực</a:t>
            </a:r>
            <a:r>
              <a:rPr lang="en-US" dirty="0" smtClean="0">
                <a:latin typeface="Arial"/>
                <a:cs typeface="Arial"/>
              </a:rPr>
              <a:t> </a:t>
            </a:r>
            <a:r>
              <a:rPr lang="en-US" dirty="0" err="1" smtClean="0">
                <a:latin typeface="Arial"/>
                <a:cs typeface="Arial"/>
              </a:rPr>
              <a:t>thi</a:t>
            </a:r>
            <a:r>
              <a:rPr lang="en-US" dirty="0" smtClean="0">
                <a:latin typeface="Arial"/>
                <a:cs typeface="Arial"/>
              </a:rPr>
              <a:t> </a:t>
            </a:r>
            <a:r>
              <a:rPr lang="en-US" dirty="0" err="1" smtClean="0">
                <a:latin typeface="Arial"/>
                <a:cs typeface="Arial"/>
              </a:rPr>
              <a:t>chậm</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thực</a:t>
            </a:r>
            <a:r>
              <a:rPr lang="en-US" dirty="0" smtClean="0">
                <a:latin typeface="Arial"/>
                <a:cs typeface="Arial"/>
              </a:rPr>
              <a:t> </a:t>
            </a:r>
            <a:r>
              <a:rPr lang="en-US" dirty="0" err="1" smtClean="0">
                <a:latin typeface="Arial"/>
                <a:cs typeface="Arial"/>
              </a:rPr>
              <a:t>thi</a:t>
            </a:r>
            <a:r>
              <a:rPr lang="en-US" dirty="0" smtClean="0">
                <a:latin typeface="Arial"/>
                <a:cs typeface="Arial"/>
              </a:rPr>
              <a:t> </a:t>
            </a:r>
            <a:r>
              <a:rPr lang="en-US" dirty="0" err="1" smtClean="0">
                <a:latin typeface="Arial"/>
                <a:cs typeface="Arial"/>
              </a:rPr>
              <a:t>bằng</a:t>
            </a:r>
            <a:r>
              <a:rPr lang="en-US" dirty="0" smtClean="0">
                <a:latin typeface="Arial"/>
                <a:cs typeface="Arial"/>
              </a:rPr>
              <a:t> 1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r>
              <a:rPr lang="en-US" dirty="0" smtClean="0">
                <a:latin typeface="Arial"/>
                <a:cs typeface="Arial"/>
              </a:rPr>
              <a:t> </a:t>
            </a:r>
            <a:endParaRPr lang="en-US" dirty="0">
              <a:latin typeface="Arial"/>
              <a:cs typeface="Arial"/>
            </a:endParaRPr>
          </a:p>
          <a:p>
            <a:r>
              <a:rPr lang="en-US" dirty="0">
                <a:latin typeface="Arial"/>
                <a:cs typeface="Arial"/>
              </a:rPr>
              <a:t>• </a:t>
            </a:r>
            <a:r>
              <a:rPr lang="en-US" dirty="0" err="1" smtClean="0">
                <a:latin typeface="Arial"/>
                <a:cs typeface="Arial"/>
              </a:rPr>
              <a:t>Lãng</a:t>
            </a:r>
            <a:r>
              <a:rPr lang="en-US" dirty="0" smtClean="0">
                <a:latin typeface="Arial"/>
                <a:cs typeface="Arial"/>
              </a:rPr>
              <a:t> </a:t>
            </a:r>
            <a:r>
              <a:rPr lang="en-US" dirty="0" err="1" smtClean="0">
                <a:latin typeface="Arial"/>
                <a:cs typeface="Arial"/>
              </a:rPr>
              <a:t>phí</a:t>
            </a:r>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gian</a:t>
            </a:r>
            <a:endParaRPr lang="en-US" dirty="0">
              <a:latin typeface="Arial"/>
              <a:cs typeface="Arial"/>
            </a:endParaRPr>
          </a:p>
        </p:txBody>
      </p:sp>
    </p:spTree>
    <p:extLst>
      <p:ext uri="{BB962C8B-B14F-4D97-AF65-F5344CB8AC3E}">
        <p14:creationId xmlns:p14="http://schemas.microsoft.com/office/powerpoint/2010/main" val="280541670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Chuyển</a:t>
            </a:r>
            <a:r>
              <a:rPr lang="en-US" b="1" dirty="0" smtClean="0">
                <a:latin typeface="Arial"/>
                <a:cs typeface="Arial"/>
              </a:rPr>
              <a:t> </a:t>
            </a:r>
            <a:r>
              <a:rPr lang="en-US" b="1" dirty="0" err="1" smtClean="0">
                <a:latin typeface="Arial"/>
                <a:cs typeface="Arial"/>
              </a:rPr>
              <a:t>tiếp</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50</a:t>
            </a:fld>
            <a:endParaRPr lang="en-US" dirty="0"/>
          </a:p>
        </p:txBody>
      </p:sp>
      <p:sp>
        <p:nvSpPr>
          <p:cNvPr id="8" name="Rectangle 3"/>
          <p:cNvSpPr txBox="1">
            <a:spLocks noChangeArrowheads="1"/>
          </p:cNvSpPr>
          <p:nvPr/>
        </p:nvSpPr>
        <p:spPr bwMode="auto">
          <a:xfrm>
            <a:off x="304800" y="2209800"/>
            <a:ext cx="8534400" cy="2956707"/>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457200" marR="0" lvl="0" indent="-457200" algn="l" defTabSz="914400" rtl="0" eaLnBrk="0" fontAlgn="base" latinLnBrk="0" hangingPunct="0">
              <a:lnSpc>
                <a:spcPct val="100000"/>
              </a:lnSpc>
              <a:spcBef>
                <a:spcPct val="30000"/>
              </a:spcBef>
              <a:spcAft>
                <a:spcPct val="0"/>
              </a:spcAft>
              <a:buClr>
                <a:srgbClr val="FC0128"/>
              </a:buClr>
              <a:buSzPct val="75000"/>
              <a:buFont typeface="Wingdings" pitchFamily="2" charset="2"/>
              <a:buChar char="q"/>
              <a:tabLst/>
              <a:defRPr/>
            </a:pPr>
            <a:r>
              <a:rPr kumimoji="0" lang="en-US" sz="1600" b="0" i="0" u="none" strike="noStrike" kern="0" cap="none" spc="0" normalizeH="0" baseline="0" noProof="0" dirty="0" err="1" smtClean="0">
                <a:ln>
                  <a:noFill/>
                </a:ln>
                <a:solidFill>
                  <a:srgbClr val="000000"/>
                </a:solidFill>
                <a:effectLst/>
                <a:uLnTx/>
                <a:uFillTx/>
                <a:latin typeface="Arial"/>
                <a:cs typeface="Arial"/>
              </a:rPr>
              <a:t>Lấy</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kết</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quả</a:t>
            </a:r>
            <a:r>
              <a:rPr kumimoji="0" lang="en-US" sz="1600" b="0" i="0" u="none" strike="noStrike" kern="0" cap="none" spc="0" normalizeH="0" noProof="0" dirty="0" smtClean="0">
                <a:ln>
                  <a:noFill/>
                </a:ln>
                <a:solidFill>
                  <a:srgbClr val="000000"/>
                </a:solidFill>
                <a:effectLst/>
                <a:uLnTx/>
                <a:uFillTx/>
                <a:latin typeface="Arial"/>
                <a:cs typeface="Arial"/>
              </a:rPr>
              <a:t> ở </a:t>
            </a:r>
            <a:r>
              <a:rPr lang="en-US" sz="1600" kern="0" dirty="0" err="1" smtClean="0">
                <a:solidFill>
                  <a:srgbClr val="000000"/>
                </a:solidFill>
                <a:latin typeface="Arial"/>
                <a:cs typeface="Arial"/>
              </a:rPr>
              <a:t>thời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điểm</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nó</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xuất</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hiện</a:t>
            </a:r>
            <a:r>
              <a:rPr lang="en-US" sz="1600" kern="0" dirty="0" smtClean="0">
                <a:solidFill>
                  <a:srgbClr val="000000"/>
                </a:solidFill>
                <a:latin typeface="Arial"/>
                <a:cs typeface="Arial"/>
              </a:rPr>
              <a:t> </a:t>
            </a:r>
            <a:r>
              <a:rPr lang="en-US" sz="1600" kern="0" dirty="0" err="1" smtClean="0">
                <a:solidFill>
                  <a:srgbClr val="FF0000"/>
                </a:solidFill>
                <a:latin typeface="Arial"/>
                <a:cs typeface="Arial"/>
              </a:rPr>
              <a:t>sớm</a:t>
            </a:r>
            <a:r>
              <a:rPr lang="en-US" sz="1600" kern="0" dirty="0" smtClean="0">
                <a:solidFill>
                  <a:srgbClr val="FF0000"/>
                </a:solidFill>
                <a:latin typeface="Arial"/>
                <a:cs typeface="Arial"/>
              </a:rPr>
              <a:t> </a:t>
            </a:r>
            <a:r>
              <a:rPr lang="en-US" sz="1600" kern="0" dirty="0" err="1" smtClean="0">
                <a:solidFill>
                  <a:srgbClr val="FF0000"/>
                </a:solidFill>
                <a:latin typeface="Arial"/>
                <a:cs typeface="Arial"/>
              </a:rPr>
              <a:t>nhất</a:t>
            </a:r>
            <a:r>
              <a:rPr lang="en-US" sz="1600" kern="0" dirty="0" smtClean="0">
                <a:solidFill>
                  <a:srgbClr val="FF0000"/>
                </a:solidFill>
                <a:latin typeface="Arial"/>
                <a:cs typeface="Arial"/>
              </a:rPr>
              <a:t> </a:t>
            </a:r>
            <a:r>
              <a:rPr lang="en-US" sz="1600" kern="0" dirty="0" smtClean="0">
                <a:solidFill>
                  <a:srgbClr val="000000"/>
                </a:solidFill>
                <a:latin typeface="Arial"/>
                <a:cs typeface="Arial"/>
              </a:rPr>
              <a:t>trong</a:t>
            </a:r>
            <a:r>
              <a:rPr lang="en-US" sz="1600" kern="0" dirty="0" smtClean="0">
                <a:solidFill>
                  <a:srgbClr val="FF0000"/>
                </a:solidFill>
                <a:latin typeface="Arial"/>
                <a:cs typeface="Arial"/>
              </a:rPr>
              <a:t> </a:t>
            </a:r>
            <a:r>
              <a:rPr lang="en-US" sz="1600" kern="0" dirty="0" err="1" smtClean="0">
                <a:solidFill>
                  <a:srgbClr val="FF0000"/>
                </a:solidFill>
                <a:latin typeface="Arial"/>
                <a:cs typeface="Arial"/>
              </a:rPr>
              <a:t>bất</a:t>
            </a:r>
            <a:r>
              <a:rPr lang="en-US" sz="1600" kern="0" dirty="0" smtClean="0">
                <a:solidFill>
                  <a:srgbClr val="FF0000"/>
                </a:solidFill>
                <a:latin typeface="Arial"/>
                <a:cs typeface="Arial"/>
              </a:rPr>
              <a:t> </a:t>
            </a:r>
            <a:r>
              <a:rPr lang="en-US" sz="1600" kern="0" dirty="0" err="1" smtClean="0">
                <a:solidFill>
                  <a:srgbClr val="FF0000"/>
                </a:solidFill>
                <a:latin typeface="Arial"/>
                <a:cs typeface="Arial"/>
              </a:rPr>
              <a:t>kỳ</a:t>
            </a:r>
            <a:r>
              <a:rPr lang="en-US" sz="1600" kern="0" dirty="0" smtClean="0">
                <a:solidFill>
                  <a:srgbClr val="FF0000"/>
                </a:solidFill>
                <a:latin typeface="Arial"/>
                <a:cs typeface="Arial"/>
              </a:rPr>
              <a:t> </a:t>
            </a:r>
            <a:r>
              <a:rPr lang="en-US" sz="1600" kern="0" dirty="0" smtClean="0">
                <a:solidFill>
                  <a:srgbClr val="000000"/>
                </a:solidFill>
                <a:latin typeface="Arial"/>
                <a:cs typeface="Arial"/>
              </a:rPr>
              <a:t>thanh </a:t>
            </a:r>
            <a:r>
              <a:rPr lang="en-US" sz="1600" kern="0" dirty="0" err="1" smtClean="0">
                <a:solidFill>
                  <a:srgbClr val="000000"/>
                </a:solidFill>
                <a:latin typeface="Arial"/>
                <a:cs typeface="Arial"/>
              </a:rPr>
              <a:t>ghi</a:t>
            </a:r>
            <a:r>
              <a:rPr lang="en-US" sz="1600" kern="0" dirty="0" smtClean="0">
                <a:solidFill>
                  <a:srgbClr val="000000"/>
                </a:solidFill>
                <a:latin typeface="Arial"/>
                <a:cs typeface="Arial"/>
              </a:rPr>
              <a:t> pipeline </a:t>
            </a:r>
            <a:r>
              <a:rPr lang="en-US" sz="1600" kern="0" dirty="0" err="1" smtClean="0">
                <a:solidFill>
                  <a:srgbClr val="000000"/>
                </a:solidFill>
                <a:latin typeface="Arial"/>
                <a:cs typeface="Arial"/>
              </a:rPr>
              <a:t>nào</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và</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chuyển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tiếp</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nó</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đến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khối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chức</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năng</a:t>
            </a:r>
            <a:r>
              <a:rPr lang="en-US" sz="1600" kern="0" dirty="0" smtClean="0">
                <a:solidFill>
                  <a:srgbClr val="000000"/>
                </a:solidFill>
                <a:latin typeface="Arial"/>
                <a:cs typeface="Arial"/>
              </a:rPr>
              <a:t> (VD. ALU) </a:t>
            </a:r>
            <a:r>
              <a:rPr lang="en-US" sz="1600" kern="0" dirty="0" err="1" smtClean="0">
                <a:solidFill>
                  <a:srgbClr val="000000"/>
                </a:solidFill>
                <a:latin typeface="Arial"/>
                <a:cs typeface="Arial"/>
              </a:rPr>
              <a:t>mà</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cần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kết</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quả</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tại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chu</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kỳ</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đồng</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hồ</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đó</a:t>
            </a:r>
            <a:endParaRPr lang="en-US" sz="1600" kern="0" dirty="0" smtClean="0">
              <a:solidFill>
                <a:srgbClr val="000000"/>
              </a:solidFill>
              <a:latin typeface="Arial"/>
              <a:cs typeface="Arial"/>
            </a:endParaRPr>
          </a:p>
          <a:p>
            <a:pPr marL="457200" marR="0" lvl="0" indent="-457200" algn="l" defTabSz="914400" rtl="0" eaLnBrk="0" fontAlgn="base" latinLnBrk="0" hangingPunct="0">
              <a:lnSpc>
                <a:spcPct val="100000"/>
              </a:lnSpc>
              <a:spcBef>
                <a:spcPct val="30000"/>
              </a:spcBef>
              <a:spcAft>
                <a:spcPct val="0"/>
              </a:spcAft>
              <a:buClr>
                <a:srgbClr val="FC0128"/>
              </a:buClr>
              <a:buSzPct val="75000"/>
              <a:buFont typeface="Wingdings" pitchFamily="2" charset="2"/>
              <a:buChar char="q"/>
              <a:tabLst/>
              <a:defRPr/>
            </a:pPr>
            <a:r>
              <a:rPr lang="en-US" sz="1600" kern="0" dirty="0" err="1" smtClean="0">
                <a:solidFill>
                  <a:srgbClr val="000000"/>
                </a:solidFill>
                <a:latin typeface="Arial"/>
                <a:cs typeface="Arial"/>
              </a:rPr>
              <a:t>Với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khối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chức</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năng</a:t>
            </a:r>
            <a:r>
              <a:rPr lang="en-US" sz="1600" kern="0" dirty="0" smtClean="0">
                <a:solidFill>
                  <a:srgbClr val="000000"/>
                </a:solidFill>
                <a:latin typeface="Arial"/>
                <a:cs typeface="Arial"/>
              </a:rPr>
              <a:t> ALU: </a:t>
            </a:r>
            <a:r>
              <a:rPr lang="en-US" sz="1600" kern="0" dirty="0" err="1" smtClean="0">
                <a:solidFill>
                  <a:srgbClr val="000000"/>
                </a:solidFill>
                <a:latin typeface="Arial"/>
                <a:cs typeface="Arial"/>
              </a:rPr>
              <a:t>đầu</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vào</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có</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thể</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từ</a:t>
            </a:r>
            <a:r>
              <a:rPr lang="en-US" sz="1600" kern="0" dirty="0" smtClean="0">
                <a:solidFill>
                  <a:srgbClr val="000000"/>
                </a:solidFill>
                <a:latin typeface="Arial"/>
                <a:cs typeface="Arial"/>
              </a:rPr>
              <a:t> </a:t>
            </a:r>
            <a:r>
              <a:rPr lang="en-US" sz="1600" kern="0" dirty="0" err="1" smtClean="0">
                <a:solidFill>
                  <a:srgbClr val="FF0000"/>
                </a:solidFill>
                <a:latin typeface="Arial"/>
                <a:cs typeface="Arial"/>
              </a:rPr>
              <a:t>bất</a:t>
            </a:r>
            <a:r>
              <a:rPr lang="en-US" sz="1600" kern="0" dirty="0" smtClean="0">
                <a:solidFill>
                  <a:srgbClr val="FF0000"/>
                </a:solidFill>
                <a:latin typeface="Arial"/>
                <a:cs typeface="Arial"/>
              </a:rPr>
              <a:t> </a:t>
            </a:r>
            <a:r>
              <a:rPr lang="en-US" sz="1600" kern="0" dirty="0" err="1" smtClean="0">
                <a:solidFill>
                  <a:srgbClr val="FF0000"/>
                </a:solidFill>
                <a:latin typeface="Arial"/>
                <a:cs typeface="Arial"/>
              </a:rPr>
              <a:t>kỳ</a:t>
            </a:r>
            <a:r>
              <a:rPr lang="en-US" sz="1600" kern="0" dirty="0" smtClean="0">
                <a:solidFill>
                  <a:srgbClr val="000000"/>
                </a:solidFill>
                <a:latin typeface="Arial"/>
                <a:cs typeface="Arial"/>
              </a:rPr>
              <a:t> thanh </a:t>
            </a:r>
            <a:r>
              <a:rPr lang="en-US" sz="1600" kern="0" dirty="0" err="1" smtClean="0">
                <a:solidFill>
                  <a:srgbClr val="000000"/>
                </a:solidFill>
                <a:latin typeface="Arial"/>
                <a:cs typeface="Arial"/>
              </a:rPr>
              <a:t>ghi</a:t>
            </a:r>
            <a:r>
              <a:rPr lang="en-US" sz="1600" kern="0" dirty="0" smtClean="0">
                <a:solidFill>
                  <a:srgbClr val="000000"/>
                </a:solidFill>
                <a:latin typeface="Arial"/>
                <a:cs typeface="Arial"/>
              </a:rPr>
              <a:t> pipeline </a:t>
            </a:r>
            <a:r>
              <a:rPr lang="en-US" sz="1600" kern="0" dirty="0" err="1" smtClean="0">
                <a:solidFill>
                  <a:srgbClr val="000000"/>
                </a:solidFill>
                <a:latin typeface="Arial"/>
                <a:cs typeface="Arial"/>
              </a:rPr>
              <a:t>nào</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chứ</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không</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cần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từ</a:t>
            </a:r>
            <a:r>
              <a:rPr lang="en-US" sz="1600" kern="0" dirty="0" smtClean="0">
                <a:solidFill>
                  <a:srgbClr val="000000"/>
                </a:solidFill>
                <a:latin typeface="Arial"/>
                <a:cs typeface="Arial"/>
              </a:rPr>
              <a:t> </a:t>
            </a:r>
            <a:r>
              <a:rPr kumimoji="0" lang="en-US" sz="1600" b="0" i="0" u="none" strike="noStrike" kern="0" cap="none" spc="0" normalizeH="0" baseline="0" noProof="0" dirty="0" smtClean="0">
                <a:ln>
                  <a:noFill/>
                </a:ln>
                <a:solidFill>
                  <a:srgbClr val="000000"/>
                </a:solidFill>
                <a:effectLst/>
                <a:uLnTx/>
                <a:uFillTx/>
                <a:latin typeface="Arial"/>
                <a:cs typeface="Arial"/>
              </a:rPr>
              <a:t>ID/EX </a:t>
            </a:r>
            <a:r>
              <a:rPr kumimoji="0" lang="en-US" sz="1600" b="0" i="0" u="none" strike="noStrike" kern="0" cap="none" spc="0" normalizeH="0" baseline="0" noProof="0" dirty="0" err="1" smtClean="0">
                <a:ln>
                  <a:noFill/>
                </a:ln>
                <a:solidFill>
                  <a:srgbClr val="000000"/>
                </a:solidFill>
                <a:effectLst/>
                <a:uLnTx/>
                <a:uFillTx/>
                <a:latin typeface="Arial"/>
                <a:cs typeface="Arial"/>
              </a:rPr>
              <a:t>bằng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cách</a:t>
            </a:r>
            <a:endParaRPr kumimoji="0" lang="en-US" sz="1600" b="0" i="0" u="none" strike="noStrike" kern="0" cap="none" spc="0" normalizeH="0" baseline="0" noProof="0" dirty="0" smtClean="0">
              <a:ln>
                <a:noFill/>
              </a:ln>
              <a:solidFill>
                <a:srgbClr val="000000"/>
              </a:solidFill>
              <a:effectLst/>
              <a:uLnTx/>
              <a:uFillTx/>
              <a:latin typeface="Arial"/>
              <a:cs typeface="Arial"/>
            </a:endParaRPr>
          </a:p>
          <a:p>
            <a:pPr marL="876300" marR="0" lvl="1" indent="-381000" algn="l" defTabSz="914400" rtl="0" eaLnBrk="0" fontAlgn="base" latinLnBrk="0" hangingPunct="0">
              <a:lnSpc>
                <a:spcPct val="100000"/>
              </a:lnSpc>
              <a:spcBef>
                <a:spcPct val="30000"/>
              </a:spcBef>
              <a:spcAft>
                <a:spcPct val="0"/>
              </a:spcAft>
              <a:buClr>
                <a:srgbClr val="FC0128"/>
              </a:buClr>
              <a:buSzPct val="75000"/>
              <a:buFont typeface="Monotype Sorts" pitchFamily="2" charset="2"/>
              <a:buChar char="l"/>
              <a:tabLst/>
              <a:defRPr/>
            </a:pPr>
            <a:r>
              <a:rPr lang="en-US" sz="1600" kern="0" dirty="0" smtClean="0">
                <a:solidFill>
                  <a:srgbClr val="000000"/>
                </a:solidFill>
                <a:latin typeface="Arial"/>
                <a:cs typeface="Arial"/>
              </a:rPr>
              <a:t>T</a:t>
            </a:r>
            <a:r>
              <a:rPr kumimoji="0" lang="en-US" sz="1600" b="0" i="0" u="none" strike="noStrike" kern="0" cap="none" spc="0" normalizeH="0" baseline="0" noProof="0" dirty="0" err="1" smtClean="0">
                <a:ln>
                  <a:noFill/>
                </a:ln>
                <a:solidFill>
                  <a:srgbClr val="000000"/>
                </a:solidFill>
                <a:effectLst/>
                <a:uLnTx/>
                <a:uFillTx/>
                <a:latin typeface="Arial"/>
                <a:cs typeface="Arial"/>
              </a:rPr>
              <a:t>hêm</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bộ</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chọn</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và</a:t>
            </a:r>
            <a:r>
              <a:rPr lang="en-US" sz="1600" kern="0" dirty="0" smtClean="0">
                <a:solidFill>
                  <a:srgbClr val="000000"/>
                </a:solidFill>
                <a:latin typeface="Arial"/>
                <a:cs typeface="Arial"/>
              </a:rPr>
              <a:t>o </a:t>
            </a:r>
            <a:r>
              <a:rPr lang="en-US" sz="1600" kern="0" dirty="0" err="1" smtClean="0">
                <a:solidFill>
                  <a:srgbClr val="000000"/>
                </a:solidFill>
                <a:latin typeface="Arial"/>
                <a:cs typeface="Arial"/>
              </a:rPr>
              <a:t>trước</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đầu</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vào</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của</a:t>
            </a:r>
            <a:r>
              <a:rPr lang="en-US" sz="1600" kern="0" dirty="0" smtClean="0">
                <a:solidFill>
                  <a:srgbClr val="000000"/>
                </a:solidFill>
                <a:latin typeface="Arial"/>
                <a:cs typeface="Arial"/>
              </a:rPr>
              <a:t> ALU</a:t>
            </a:r>
            <a:endParaRPr kumimoji="0" lang="en-US" sz="1600" b="0" i="0" u="none" strike="noStrike" kern="0" cap="none" spc="0" normalizeH="0" baseline="0" noProof="0" dirty="0" smtClean="0">
              <a:ln>
                <a:noFill/>
              </a:ln>
              <a:solidFill>
                <a:srgbClr val="000000"/>
              </a:solidFill>
              <a:effectLst/>
              <a:uLnTx/>
              <a:uFillTx/>
              <a:latin typeface="Arial"/>
              <a:cs typeface="Arial"/>
            </a:endParaRPr>
          </a:p>
          <a:p>
            <a:pPr marL="876300" marR="0" lvl="1" indent="-381000" algn="l" defTabSz="914400" rtl="0" eaLnBrk="0" fontAlgn="base" latinLnBrk="0" hangingPunct="0">
              <a:lnSpc>
                <a:spcPct val="100000"/>
              </a:lnSpc>
              <a:spcBef>
                <a:spcPct val="30000"/>
              </a:spcBef>
              <a:spcAft>
                <a:spcPct val="0"/>
              </a:spcAft>
              <a:buClr>
                <a:srgbClr val="FC0128"/>
              </a:buClr>
              <a:buSzPct val="75000"/>
              <a:buFont typeface="Monotype Sorts" pitchFamily="2" charset="2"/>
              <a:buChar char="l"/>
              <a:tabLst/>
              <a:defRPr/>
            </a:pPr>
            <a:r>
              <a:rPr lang="en-US" sz="1600" kern="0" dirty="0" smtClean="0">
                <a:solidFill>
                  <a:srgbClr val="000000"/>
                </a:solidFill>
                <a:latin typeface="Arial"/>
                <a:cs typeface="Arial"/>
              </a:rPr>
              <a:t>N</a:t>
            </a:r>
            <a:r>
              <a:rPr kumimoji="0" lang="en-US" sz="1600" b="0" i="0" u="none" strike="noStrike" kern="0" cap="none" spc="0" normalizeH="0" baseline="0" noProof="0" dirty="0" err="1" smtClean="0">
                <a:ln>
                  <a:noFill/>
                </a:ln>
                <a:solidFill>
                  <a:srgbClr val="000000"/>
                </a:solidFill>
                <a:effectLst/>
                <a:uLnTx/>
                <a:uFillTx/>
                <a:latin typeface="Arial"/>
                <a:cs typeface="Arial"/>
              </a:rPr>
              <a:t>ối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dữ</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liệu</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ghi</a:t>
            </a:r>
            <a:r>
              <a:rPr kumimoji="0" lang="en-US" sz="1600" b="0" i="0" u="none" strike="noStrike" kern="0" cap="none" spc="0" normalizeH="0" noProof="0" dirty="0" smtClean="0">
                <a:ln>
                  <a:noFill/>
                </a:ln>
                <a:solidFill>
                  <a:srgbClr val="000000"/>
                </a:solidFill>
                <a:effectLst/>
                <a:uLnTx/>
                <a:uFillTx/>
                <a:latin typeface="Arial"/>
                <a:cs typeface="Arial"/>
              </a:rPr>
              <a:t> Rd ở </a:t>
            </a:r>
            <a:r>
              <a:rPr lang="en-US" sz="1600" kern="0" dirty="0" smtClean="0">
                <a:solidFill>
                  <a:srgbClr val="000000"/>
                </a:solidFill>
                <a:latin typeface="Arial"/>
                <a:cs typeface="Arial"/>
              </a:rPr>
              <a:t>EX/MEM </a:t>
            </a:r>
            <a:r>
              <a:rPr lang="en-US" sz="1600" kern="0" dirty="0" err="1" smtClean="0">
                <a:solidFill>
                  <a:srgbClr val="000000"/>
                </a:solidFill>
                <a:latin typeface="Arial"/>
                <a:cs typeface="Arial"/>
              </a:rPr>
              <a:t>hoặc</a:t>
            </a:r>
            <a:r>
              <a:rPr lang="en-US" sz="1600" kern="0" dirty="0" smtClean="0">
                <a:solidFill>
                  <a:srgbClr val="000000"/>
                </a:solidFill>
                <a:latin typeface="Arial"/>
                <a:cs typeface="Arial"/>
              </a:rPr>
              <a:t> MEM/WB </a:t>
            </a:r>
            <a:r>
              <a:rPr lang="en-US" sz="1600" kern="0" dirty="0" err="1" smtClean="0">
                <a:solidFill>
                  <a:srgbClr val="000000"/>
                </a:solidFill>
                <a:latin typeface="Arial"/>
                <a:cs typeface="Arial"/>
              </a:rPr>
              <a:t>tới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một</a:t>
            </a:r>
            <a:r>
              <a:rPr lang="en-US" sz="1600" kern="0" dirty="0" smtClean="0">
                <a:solidFill>
                  <a:srgbClr val="000000"/>
                </a:solidFill>
                <a:latin typeface="Arial"/>
                <a:cs typeface="Arial"/>
              </a:rPr>
              <a:t> trong 2 </a:t>
            </a:r>
            <a:r>
              <a:rPr lang="en-US" sz="1600" kern="0" dirty="0" err="1" smtClean="0">
                <a:solidFill>
                  <a:srgbClr val="000000"/>
                </a:solidFill>
                <a:latin typeface="Arial"/>
                <a:cs typeface="Arial"/>
              </a:rPr>
              <a:t>hoăc</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cả</a:t>
            </a:r>
            <a:r>
              <a:rPr lang="en-US" sz="1600" kern="0" dirty="0" smtClean="0">
                <a:solidFill>
                  <a:srgbClr val="000000"/>
                </a:solidFill>
                <a:latin typeface="Arial"/>
                <a:cs typeface="Arial"/>
              </a:rPr>
              <a:t> 2 thanh </a:t>
            </a:r>
            <a:r>
              <a:rPr lang="en-US" sz="1600" kern="0" dirty="0" err="1" smtClean="0">
                <a:solidFill>
                  <a:srgbClr val="000000"/>
                </a:solidFill>
                <a:latin typeface="Arial"/>
                <a:cs typeface="Arial"/>
              </a:rPr>
              <a:t>ghi</a:t>
            </a:r>
            <a:r>
              <a:rPr lang="en-US" sz="1600" kern="0" dirty="0" smtClean="0">
                <a:solidFill>
                  <a:srgbClr val="000000"/>
                </a:solidFill>
                <a:latin typeface="Arial"/>
                <a:cs typeface="Arial"/>
              </a:rPr>
              <a:t> pipeline Rs </a:t>
            </a:r>
            <a:r>
              <a:rPr lang="en-US" sz="1600" kern="0" dirty="0" err="1" smtClean="0">
                <a:solidFill>
                  <a:srgbClr val="000000"/>
                </a:solidFill>
                <a:latin typeface="Arial"/>
                <a:cs typeface="Arial"/>
              </a:rPr>
              <a:t>và</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Rt</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thuộc</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giai</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đoạn</a:t>
            </a:r>
            <a:r>
              <a:rPr lang="en-US" sz="1600" kern="0" dirty="0" smtClean="0">
                <a:solidFill>
                  <a:srgbClr val="000000"/>
                </a:solidFill>
                <a:latin typeface="Arial"/>
                <a:cs typeface="Arial"/>
              </a:rPr>
              <a:t> EX. </a:t>
            </a:r>
            <a:endParaRPr kumimoji="0" lang="en-US" sz="1600" b="0" i="0" u="none" strike="noStrike" kern="0" cap="none" spc="0" normalizeH="0" baseline="0" noProof="0" dirty="0" smtClean="0">
              <a:ln>
                <a:noFill/>
              </a:ln>
              <a:solidFill>
                <a:srgbClr val="000000"/>
              </a:solidFill>
              <a:effectLst/>
              <a:uLnTx/>
              <a:uFillTx/>
              <a:latin typeface="Arial"/>
              <a:cs typeface="Arial"/>
            </a:endParaRPr>
          </a:p>
          <a:p>
            <a:pPr marL="876300" marR="0" lvl="1" indent="-381000" algn="l" defTabSz="914400" rtl="0" eaLnBrk="0" fontAlgn="base" latinLnBrk="0" hangingPunct="0">
              <a:lnSpc>
                <a:spcPct val="100000"/>
              </a:lnSpc>
              <a:spcBef>
                <a:spcPct val="30000"/>
              </a:spcBef>
              <a:spcAft>
                <a:spcPct val="0"/>
              </a:spcAft>
              <a:buClr>
                <a:srgbClr val="FC0128"/>
              </a:buClr>
              <a:buSzPct val="75000"/>
              <a:buFont typeface="Monotype Sorts" pitchFamily="2" charset="2"/>
              <a:buChar char="l"/>
              <a:tabLst/>
              <a:defRPr/>
            </a:pPr>
            <a:r>
              <a:rPr lang="en-US" sz="1600" kern="0" dirty="0" smtClean="0">
                <a:solidFill>
                  <a:srgbClr val="000000"/>
                </a:solidFill>
                <a:latin typeface="Arial"/>
                <a:cs typeface="Arial"/>
              </a:rPr>
              <a:t>T</a:t>
            </a:r>
            <a:r>
              <a:rPr kumimoji="0" lang="en-US" sz="1600" b="0" i="0" u="none" strike="noStrike" kern="0" cap="none" spc="0" normalizeH="0" baseline="0" noProof="0" dirty="0" err="1" smtClean="0">
                <a:ln>
                  <a:noFill/>
                </a:ln>
                <a:solidFill>
                  <a:srgbClr val="000000"/>
                </a:solidFill>
                <a:effectLst/>
                <a:uLnTx/>
                <a:uFillTx/>
                <a:latin typeface="Arial"/>
                <a:cs typeface="Arial"/>
              </a:rPr>
              <a:t>hêm</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phần</a:t>
            </a:r>
            <a:r>
              <a:rPr kumimoji="0" lang="en-US" sz="1600" b="0" i="0" u="none" strike="noStrike" kern="0" cap="none" spc="0" normalizeH="0" noProof="0" dirty="0" smtClean="0">
                <a:ln>
                  <a:noFill/>
                </a:ln>
                <a:solidFill>
                  <a:srgbClr val="000000"/>
                </a:solidFill>
                <a:effectLst/>
                <a:uLnTx/>
                <a:uFillTx/>
                <a:latin typeface="Arial"/>
                <a:cs typeface="Arial"/>
              </a:rPr>
              <a:t> </a:t>
            </a:r>
            <a:r>
              <a:rPr lang="en-US" sz="1600" kern="0" dirty="0" err="1" smtClean="0">
                <a:solidFill>
                  <a:srgbClr val="000000"/>
                </a:solidFill>
                <a:latin typeface="Arial"/>
                <a:cs typeface="Arial"/>
              </a:rPr>
              <a:t>điều</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khiển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phần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cứng</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để</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điều</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khiển</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bộ</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chọn</a:t>
            </a:r>
            <a:endParaRPr kumimoji="0" lang="en-US" sz="1600" b="0" i="0" u="none" strike="noStrike" kern="0" cap="none" spc="0" normalizeH="0" baseline="0" noProof="0" dirty="0" smtClean="0">
              <a:ln>
                <a:noFill/>
              </a:ln>
              <a:solidFill>
                <a:srgbClr val="000000"/>
              </a:solidFill>
              <a:effectLst/>
              <a:uLnTx/>
              <a:uFillTx/>
              <a:latin typeface="Arial"/>
              <a:cs typeface="Arial"/>
            </a:endParaRPr>
          </a:p>
          <a:p>
            <a:pPr marL="457200" marR="0" lvl="0" indent="-457200" algn="l" defTabSz="914400" rtl="0" eaLnBrk="0" fontAlgn="base" latinLnBrk="0" hangingPunct="0">
              <a:lnSpc>
                <a:spcPct val="100000"/>
              </a:lnSpc>
              <a:spcBef>
                <a:spcPct val="30000"/>
              </a:spcBef>
              <a:spcAft>
                <a:spcPct val="0"/>
              </a:spcAft>
              <a:buClr>
                <a:srgbClr val="FC0128"/>
              </a:buClr>
              <a:buSzPct val="75000"/>
              <a:buFont typeface="Wingdings" pitchFamily="2" charset="2"/>
              <a:buChar char="q"/>
              <a:tabLst/>
              <a:defRPr/>
            </a:pPr>
            <a:r>
              <a:rPr kumimoji="0" lang="en-US" sz="1600" b="0" i="0" u="none" strike="noStrike" kern="0" cap="none" spc="0" normalizeH="0" baseline="0" noProof="0" dirty="0" err="1" smtClean="0">
                <a:ln>
                  <a:noFill/>
                </a:ln>
                <a:solidFill>
                  <a:srgbClr val="000000"/>
                </a:solidFill>
                <a:effectLst/>
                <a:uLnTx/>
                <a:uFillTx/>
                <a:latin typeface="Arial"/>
                <a:cs typeface="Arial"/>
              </a:rPr>
              <a:t>Các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khối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chức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năng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khác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cũng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cần</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được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thêm</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tương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tự</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baseline="0" noProof="0" dirty="0" smtClean="0">
                <a:ln>
                  <a:noFill/>
                </a:ln>
                <a:solidFill>
                  <a:srgbClr val="000000"/>
                </a:solidFill>
                <a:effectLst/>
                <a:uLnTx/>
                <a:uFillTx/>
                <a:latin typeface="Arial"/>
                <a:cs typeface="Arial"/>
              </a:rPr>
              <a:t>(VD. DM)</a:t>
            </a:r>
          </a:p>
          <a:p>
            <a:pPr marL="457200" marR="0" lvl="0" indent="-457200" algn="l" defTabSz="914400" rtl="0" eaLnBrk="0" fontAlgn="base" latinLnBrk="0" hangingPunct="0">
              <a:lnSpc>
                <a:spcPct val="100000"/>
              </a:lnSpc>
              <a:spcBef>
                <a:spcPct val="30000"/>
              </a:spcBef>
              <a:spcAft>
                <a:spcPct val="0"/>
              </a:spcAft>
              <a:buClr>
                <a:srgbClr val="FC0128"/>
              </a:buClr>
              <a:buSzPct val="75000"/>
              <a:buFont typeface="Wingdings" pitchFamily="2" charset="2"/>
              <a:buChar char="q"/>
              <a:tabLst/>
              <a:defRPr/>
            </a:pPr>
            <a:r>
              <a:rPr kumimoji="0" lang="en-US" sz="1600" b="0" i="0" u="none" strike="noStrike" kern="0" cap="none" spc="0" normalizeH="0" baseline="0" noProof="0" dirty="0" err="1" smtClean="0">
                <a:ln>
                  <a:noFill/>
                </a:ln>
                <a:solidFill>
                  <a:srgbClr val="000000"/>
                </a:solidFill>
                <a:effectLst/>
                <a:uLnTx/>
                <a:uFillTx/>
                <a:latin typeface="Arial"/>
                <a:cs typeface="Arial"/>
              </a:rPr>
              <a:t>Với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chuyển</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tiếp</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có</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thể</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đạt</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được</a:t>
            </a:r>
            <a:r>
              <a:rPr kumimoji="0" lang="en-US" sz="1600" b="0" i="0" u="none" strike="noStrike" kern="0" cap="none" spc="0" normalizeH="0" noProof="0" dirty="0" smtClean="0">
                <a:ln>
                  <a:noFill/>
                </a:ln>
                <a:solidFill>
                  <a:srgbClr val="000000"/>
                </a:solidFill>
                <a:effectLst/>
                <a:uLnTx/>
                <a:uFillTx/>
                <a:latin typeface="Arial"/>
                <a:cs typeface="Arial"/>
              </a:rPr>
              <a:t> CPI = 1 </a:t>
            </a:r>
            <a:r>
              <a:rPr kumimoji="0" lang="en-US" sz="1600" b="0" i="0" u="none" strike="noStrike" kern="0" cap="none" spc="0" normalizeH="0" noProof="0" dirty="0" err="1" smtClean="0">
                <a:ln>
                  <a:noFill/>
                </a:ln>
                <a:solidFill>
                  <a:srgbClr val="000000"/>
                </a:solidFill>
                <a:effectLst/>
                <a:uLnTx/>
                <a:uFillTx/>
                <a:latin typeface="Arial"/>
                <a:cs typeface="Arial"/>
              </a:rPr>
              <a:t>ngay</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khi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có</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sự</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phụ</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thuộc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dữ</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liệu</a:t>
            </a:r>
            <a:endParaRPr kumimoji="0" lang="en-US" sz="1600" b="0" i="0" u="none" strike="noStrike" kern="0" cap="none" spc="0" normalizeH="0" baseline="0" noProof="0" dirty="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3668536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9" y="3629"/>
            <a:ext cx="8153400" cy="1143000"/>
          </a:xfrm>
        </p:spPr>
        <p:txBody>
          <a:bodyPr>
            <a:normAutofit fontScale="90000"/>
          </a:bodyPr>
          <a:lstStyle/>
          <a:p>
            <a:r>
              <a:rPr lang="en-US" b="1" dirty="0" err="1" smtClean="0">
                <a:latin typeface="Arial"/>
                <a:cs typeface="Arial"/>
              </a:rPr>
              <a:t>Giải</a:t>
            </a:r>
            <a:r>
              <a:rPr lang="en-US" b="1" dirty="0" smtClean="0">
                <a:latin typeface="Arial"/>
                <a:cs typeface="Arial"/>
              </a:rPr>
              <a:t> </a:t>
            </a:r>
            <a:r>
              <a:rPr lang="en-US" b="1" dirty="0" err="1" smtClean="0">
                <a:latin typeface="Arial"/>
                <a:cs typeface="Arial"/>
              </a:rPr>
              <a:t>quyết</a:t>
            </a:r>
            <a:r>
              <a:rPr lang="en-US" b="1" dirty="0" smtClean="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Chuyển</a:t>
            </a:r>
            <a:r>
              <a:rPr lang="en-US" b="1" dirty="0" smtClean="0">
                <a:latin typeface="Arial"/>
                <a:cs typeface="Arial"/>
              </a:rPr>
              <a:t> </a:t>
            </a:r>
            <a:r>
              <a:rPr lang="en-US" b="1" dirty="0" err="1" smtClean="0">
                <a:latin typeface="Arial"/>
                <a:cs typeface="Arial"/>
              </a:rPr>
              <a:t>tiếp</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51</a:t>
            </a:fld>
            <a:endParaRPr lang="en-US" dirty="0"/>
          </a:p>
        </p:txBody>
      </p:sp>
      <p:sp>
        <p:nvSpPr>
          <p:cNvPr id="189" name="Rectangle 9"/>
          <p:cNvSpPr>
            <a:spLocks noChangeArrowheads="1"/>
          </p:cNvSpPr>
          <p:nvPr/>
        </p:nvSpPr>
        <p:spPr bwMode="auto">
          <a:xfrm>
            <a:off x="304800" y="15255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90" name="Line 10"/>
          <p:cNvSpPr>
            <a:spLocks noChangeShapeType="1"/>
          </p:cNvSpPr>
          <p:nvPr/>
        </p:nvSpPr>
        <p:spPr bwMode="auto">
          <a:xfrm>
            <a:off x="2133600" y="9191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Rectangle 11"/>
          <p:cNvSpPr>
            <a:spLocks noChangeArrowheads="1"/>
          </p:cNvSpPr>
          <p:nvPr/>
        </p:nvSpPr>
        <p:spPr bwMode="auto">
          <a:xfrm>
            <a:off x="738188" y="1371600"/>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192" name="Line 12"/>
          <p:cNvSpPr>
            <a:spLocks noChangeShapeType="1"/>
          </p:cNvSpPr>
          <p:nvPr/>
        </p:nvSpPr>
        <p:spPr bwMode="auto">
          <a:xfrm>
            <a:off x="3290888"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13"/>
          <p:cNvSpPr>
            <a:spLocks noChangeShapeType="1"/>
          </p:cNvSpPr>
          <p:nvPr/>
        </p:nvSpPr>
        <p:spPr bwMode="auto">
          <a:xfrm>
            <a:off x="40005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14"/>
          <p:cNvSpPr>
            <a:spLocks noChangeShapeType="1"/>
          </p:cNvSpPr>
          <p:nvPr/>
        </p:nvSpPr>
        <p:spPr bwMode="auto">
          <a:xfrm>
            <a:off x="46863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15"/>
          <p:cNvSpPr>
            <a:spLocks noChangeShapeType="1"/>
          </p:cNvSpPr>
          <p:nvPr/>
        </p:nvSpPr>
        <p:spPr bwMode="auto">
          <a:xfrm>
            <a:off x="53721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16"/>
          <p:cNvSpPr>
            <a:spLocks noChangeShapeType="1"/>
          </p:cNvSpPr>
          <p:nvPr/>
        </p:nvSpPr>
        <p:spPr bwMode="auto">
          <a:xfrm>
            <a:off x="60579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17"/>
          <p:cNvSpPr>
            <a:spLocks noChangeShapeType="1"/>
          </p:cNvSpPr>
          <p:nvPr/>
        </p:nvSpPr>
        <p:spPr bwMode="auto">
          <a:xfrm>
            <a:off x="67437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18"/>
          <p:cNvSpPr>
            <a:spLocks noChangeShapeType="1"/>
          </p:cNvSpPr>
          <p:nvPr/>
        </p:nvSpPr>
        <p:spPr bwMode="auto">
          <a:xfrm>
            <a:off x="74295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19"/>
          <p:cNvSpPr>
            <a:spLocks noChangeShapeType="1"/>
          </p:cNvSpPr>
          <p:nvPr/>
        </p:nvSpPr>
        <p:spPr bwMode="auto">
          <a:xfrm>
            <a:off x="81153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20"/>
          <p:cNvSpPr>
            <a:spLocks noChangeShapeType="1"/>
          </p:cNvSpPr>
          <p:nvPr/>
        </p:nvSpPr>
        <p:spPr bwMode="auto">
          <a:xfrm>
            <a:off x="661988" y="1447800"/>
            <a:ext cx="0" cy="44958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1" name="Group 21"/>
          <p:cNvGrpSpPr>
            <a:grpSpLocks/>
          </p:cNvGrpSpPr>
          <p:nvPr/>
        </p:nvGrpSpPr>
        <p:grpSpPr bwMode="auto">
          <a:xfrm>
            <a:off x="2743200" y="1295400"/>
            <a:ext cx="3355975" cy="838200"/>
            <a:chOff x="1562" y="1152"/>
            <a:chExt cx="2114" cy="528"/>
          </a:xfrm>
        </p:grpSpPr>
        <p:grpSp>
          <p:nvGrpSpPr>
            <p:cNvPr id="202" name="Group 22"/>
            <p:cNvGrpSpPr>
              <a:grpSpLocks/>
            </p:cNvGrpSpPr>
            <p:nvPr/>
          </p:nvGrpSpPr>
          <p:grpSpPr bwMode="auto">
            <a:xfrm>
              <a:off x="2487" y="1152"/>
              <a:ext cx="223" cy="481"/>
              <a:chOff x="2207" y="1413"/>
              <a:chExt cx="223" cy="481"/>
            </a:xfrm>
          </p:grpSpPr>
          <p:sp>
            <p:nvSpPr>
              <p:cNvPr id="232" name="Freeform 2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Rectangle 2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03" name="Group 25"/>
            <p:cNvGrpSpPr>
              <a:grpSpLocks/>
            </p:cNvGrpSpPr>
            <p:nvPr/>
          </p:nvGrpSpPr>
          <p:grpSpPr bwMode="auto">
            <a:xfrm>
              <a:off x="1562" y="1248"/>
              <a:ext cx="349" cy="289"/>
              <a:chOff x="1282" y="1509"/>
              <a:chExt cx="349" cy="289"/>
            </a:xfrm>
          </p:grpSpPr>
          <p:sp>
            <p:nvSpPr>
              <p:cNvPr id="228" name="Rectangle 26"/>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29" name="Group 27"/>
              <p:cNvGrpSpPr>
                <a:grpSpLocks/>
              </p:cNvGrpSpPr>
              <p:nvPr/>
            </p:nvGrpSpPr>
            <p:grpSpPr bwMode="auto">
              <a:xfrm>
                <a:off x="1291" y="1509"/>
                <a:ext cx="340" cy="289"/>
                <a:chOff x="1291" y="1509"/>
                <a:chExt cx="340" cy="289"/>
              </a:xfrm>
            </p:grpSpPr>
            <p:sp>
              <p:nvSpPr>
                <p:cNvPr id="230" name="Freeform 2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2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04" name="Rectangle 3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05" name="Group 31"/>
            <p:cNvGrpSpPr>
              <a:grpSpLocks/>
            </p:cNvGrpSpPr>
            <p:nvPr/>
          </p:nvGrpSpPr>
          <p:grpSpPr bwMode="auto">
            <a:xfrm>
              <a:off x="2031" y="1248"/>
              <a:ext cx="296" cy="289"/>
              <a:chOff x="1751" y="1509"/>
              <a:chExt cx="296" cy="289"/>
            </a:xfrm>
          </p:grpSpPr>
          <p:sp>
            <p:nvSpPr>
              <p:cNvPr id="226" name="Freeform 3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Freeform 3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6" name="Line 3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3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3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Rectangle 37"/>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10" name="Group 38"/>
            <p:cNvGrpSpPr>
              <a:grpSpLocks/>
            </p:cNvGrpSpPr>
            <p:nvPr/>
          </p:nvGrpSpPr>
          <p:grpSpPr bwMode="auto">
            <a:xfrm>
              <a:off x="2880" y="1248"/>
              <a:ext cx="325" cy="289"/>
              <a:chOff x="2600" y="1509"/>
              <a:chExt cx="325" cy="289"/>
            </a:xfrm>
          </p:grpSpPr>
          <p:sp>
            <p:nvSpPr>
              <p:cNvPr id="224" name="Freeform 3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4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1" name="Rectangle 4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2" name="Group 42"/>
            <p:cNvGrpSpPr>
              <a:grpSpLocks/>
            </p:cNvGrpSpPr>
            <p:nvPr/>
          </p:nvGrpSpPr>
          <p:grpSpPr bwMode="auto">
            <a:xfrm>
              <a:off x="3348" y="1248"/>
              <a:ext cx="284" cy="289"/>
              <a:chOff x="3068" y="1509"/>
              <a:chExt cx="284" cy="289"/>
            </a:xfrm>
          </p:grpSpPr>
          <p:sp>
            <p:nvSpPr>
              <p:cNvPr id="222" name="Freeform 4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4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3" name="Line 4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Line 4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Line 4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Line 4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Line 4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5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5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Line 5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Line 5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4" name="Rectangle 55"/>
          <p:cNvSpPr>
            <a:spLocks noChangeArrowheads="1"/>
          </p:cNvSpPr>
          <p:nvPr/>
        </p:nvSpPr>
        <p:spPr bwMode="auto">
          <a:xfrm>
            <a:off x="738188" y="23622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sub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235" name="Rectangle 56"/>
          <p:cNvSpPr>
            <a:spLocks noChangeArrowheads="1"/>
          </p:cNvSpPr>
          <p:nvPr/>
        </p:nvSpPr>
        <p:spPr bwMode="auto">
          <a:xfrm>
            <a:off x="738188" y="34290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,$7</a:t>
            </a:r>
          </a:p>
        </p:txBody>
      </p:sp>
      <p:grpSp>
        <p:nvGrpSpPr>
          <p:cNvPr id="236" name="Group 57"/>
          <p:cNvGrpSpPr>
            <a:grpSpLocks/>
          </p:cNvGrpSpPr>
          <p:nvPr/>
        </p:nvGrpSpPr>
        <p:grpSpPr bwMode="auto">
          <a:xfrm>
            <a:off x="3429000" y="2209800"/>
            <a:ext cx="3355975" cy="838200"/>
            <a:chOff x="1562" y="1152"/>
            <a:chExt cx="2114" cy="528"/>
          </a:xfrm>
        </p:grpSpPr>
        <p:grpSp>
          <p:nvGrpSpPr>
            <p:cNvPr id="237" name="Group 58"/>
            <p:cNvGrpSpPr>
              <a:grpSpLocks/>
            </p:cNvGrpSpPr>
            <p:nvPr/>
          </p:nvGrpSpPr>
          <p:grpSpPr bwMode="auto">
            <a:xfrm>
              <a:off x="2487" y="1152"/>
              <a:ext cx="223" cy="481"/>
              <a:chOff x="2207" y="1413"/>
              <a:chExt cx="223" cy="481"/>
            </a:xfrm>
          </p:grpSpPr>
          <p:sp>
            <p:nvSpPr>
              <p:cNvPr id="267" name="Freeform 59"/>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Rectangle 60"/>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38" name="Group 61"/>
            <p:cNvGrpSpPr>
              <a:grpSpLocks/>
            </p:cNvGrpSpPr>
            <p:nvPr/>
          </p:nvGrpSpPr>
          <p:grpSpPr bwMode="auto">
            <a:xfrm>
              <a:off x="1562" y="1248"/>
              <a:ext cx="349" cy="289"/>
              <a:chOff x="1282" y="1509"/>
              <a:chExt cx="349" cy="289"/>
            </a:xfrm>
          </p:grpSpPr>
          <p:sp>
            <p:nvSpPr>
              <p:cNvPr id="263" name="Rectangle 62"/>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64" name="Group 63"/>
              <p:cNvGrpSpPr>
                <a:grpSpLocks/>
              </p:cNvGrpSpPr>
              <p:nvPr/>
            </p:nvGrpSpPr>
            <p:grpSpPr bwMode="auto">
              <a:xfrm>
                <a:off x="1291" y="1509"/>
                <a:ext cx="340" cy="289"/>
                <a:chOff x="1291" y="1509"/>
                <a:chExt cx="340" cy="289"/>
              </a:xfrm>
            </p:grpSpPr>
            <p:sp>
              <p:nvSpPr>
                <p:cNvPr id="265" name="Freeform 64"/>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65"/>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39" name="Rectangle 66"/>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0" name="Group 67"/>
            <p:cNvGrpSpPr>
              <a:grpSpLocks/>
            </p:cNvGrpSpPr>
            <p:nvPr/>
          </p:nvGrpSpPr>
          <p:grpSpPr bwMode="auto">
            <a:xfrm>
              <a:off x="2031" y="1248"/>
              <a:ext cx="296" cy="289"/>
              <a:chOff x="1751" y="1509"/>
              <a:chExt cx="296" cy="289"/>
            </a:xfrm>
          </p:grpSpPr>
          <p:sp>
            <p:nvSpPr>
              <p:cNvPr id="261" name="Freeform 68"/>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69"/>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1" name="Line 70"/>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71"/>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Line 72"/>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Rectangle 73"/>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45" name="Group 74"/>
            <p:cNvGrpSpPr>
              <a:grpSpLocks/>
            </p:cNvGrpSpPr>
            <p:nvPr/>
          </p:nvGrpSpPr>
          <p:grpSpPr bwMode="auto">
            <a:xfrm>
              <a:off x="2880" y="1248"/>
              <a:ext cx="325" cy="289"/>
              <a:chOff x="2600" y="1509"/>
              <a:chExt cx="325" cy="289"/>
            </a:xfrm>
          </p:grpSpPr>
          <p:sp>
            <p:nvSpPr>
              <p:cNvPr id="259" name="Freeform 75"/>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76"/>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6" name="Rectangle 77"/>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7" name="Group 78"/>
            <p:cNvGrpSpPr>
              <a:grpSpLocks/>
            </p:cNvGrpSpPr>
            <p:nvPr/>
          </p:nvGrpSpPr>
          <p:grpSpPr bwMode="auto">
            <a:xfrm>
              <a:off x="3348" y="1248"/>
              <a:ext cx="284" cy="289"/>
              <a:chOff x="3068" y="1509"/>
              <a:chExt cx="284" cy="289"/>
            </a:xfrm>
          </p:grpSpPr>
          <p:sp>
            <p:nvSpPr>
              <p:cNvPr id="257" name="Freeform 79"/>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80"/>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8" name="Line 81"/>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82"/>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83"/>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84"/>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85"/>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86"/>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87"/>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88"/>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89"/>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9" name="Group 90"/>
          <p:cNvGrpSpPr>
            <a:grpSpLocks/>
          </p:cNvGrpSpPr>
          <p:nvPr/>
        </p:nvGrpSpPr>
        <p:grpSpPr bwMode="auto">
          <a:xfrm>
            <a:off x="4114800" y="3200400"/>
            <a:ext cx="3355975" cy="838200"/>
            <a:chOff x="1562" y="1152"/>
            <a:chExt cx="2114" cy="528"/>
          </a:xfrm>
        </p:grpSpPr>
        <p:grpSp>
          <p:nvGrpSpPr>
            <p:cNvPr id="270" name="Group 91"/>
            <p:cNvGrpSpPr>
              <a:grpSpLocks/>
            </p:cNvGrpSpPr>
            <p:nvPr/>
          </p:nvGrpSpPr>
          <p:grpSpPr bwMode="auto">
            <a:xfrm>
              <a:off x="2487" y="1152"/>
              <a:ext cx="223" cy="481"/>
              <a:chOff x="2207" y="1413"/>
              <a:chExt cx="223" cy="481"/>
            </a:xfrm>
          </p:grpSpPr>
          <p:sp>
            <p:nvSpPr>
              <p:cNvPr id="300" name="Freeform 9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Rectangle 9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71" name="Group 94"/>
            <p:cNvGrpSpPr>
              <a:grpSpLocks/>
            </p:cNvGrpSpPr>
            <p:nvPr/>
          </p:nvGrpSpPr>
          <p:grpSpPr bwMode="auto">
            <a:xfrm>
              <a:off x="1562" y="1248"/>
              <a:ext cx="349" cy="289"/>
              <a:chOff x="1282" y="1509"/>
              <a:chExt cx="349" cy="289"/>
            </a:xfrm>
          </p:grpSpPr>
          <p:sp>
            <p:nvSpPr>
              <p:cNvPr id="296" name="Rectangle 9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97" name="Group 96"/>
              <p:cNvGrpSpPr>
                <a:grpSpLocks/>
              </p:cNvGrpSpPr>
              <p:nvPr/>
            </p:nvGrpSpPr>
            <p:grpSpPr bwMode="auto">
              <a:xfrm>
                <a:off x="1291" y="1509"/>
                <a:ext cx="340" cy="289"/>
                <a:chOff x="1291" y="1509"/>
                <a:chExt cx="340" cy="289"/>
              </a:xfrm>
            </p:grpSpPr>
            <p:sp>
              <p:nvSpPr>
                <p:cNvPr id="298" name="Freeform 9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9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2" name="Rectangle 9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73" name="Group 100"/>
            <p:cNvGrpSpPr>
              <a:grpSpLocks/>
            </p:cNvGrpSpPr>
            <p:nvPr/>
          </p:nvGrpSpPr>
          <p:grpSpPr bwMode="auto">
            <a:xfrm>
              <a:off x="2031" y="1248"/>
              <a:ext cx="296" cy="289"/>
              <a:chOff x="1751" y="1509"/>
              <a:chExt cx="296" cy="289"/>
            </a:xfrm>
          </p:grpSpPr>
          <p:sp>
            <p:nvSpPr>
              <p:cNvPr id="294" name="Freeform 10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10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4" name="Line 10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10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10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Rectangle 10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78" name="Group 107"/>
            <p:cNvGrpSpPr>
              <a:grpSpLocks/>
            </p:cNvGrpSpPr>
            <p:nvPr/>
          </p:nvGrpSpPr>
          <p:grpSpPr bwMode="auto">
            <a:xfrm>
              <a:off x="2880" y="1248"/>
              <a:ext cx="325" cy="289"/>
              <a:chOff x="2600" y="1509"/>
              <a:chExt cx="325" cy="289"/>
            </a:xfrm>
          </p:grpSpPr>
          <p:sp>
            <p:nvSpPr>
              <p:cNvPr id="292" name="Freeform 10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10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9" name="Rectangle 11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0" name="Group 111"/>
            <p:cNvGrpSpPr>
              <a:grpSpLocks/>
            </p:cNvGrpSpPr>
            <p:nvPr/>
          </p:nvGrpSpPr>
          <p:grpSpPr bwMode="auto">
            <a:xfrm>
              <a:off x="3348" y="1248"/>
              <a:ext cx="284" cy="289"/>
              <a:chOff x="3068" y="1509"/>
              <a:chExt cx="284" cy="289"/>
            </a:xfrm>
          </p:grpSpPr>
          <p:sp>
            <p:nvSpPr>
              <p:cNvPr id="290" name="Freeform 11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Freeform 11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1" name="Line 11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Line 11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Line 11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Line 11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Line 11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Line 11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12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Line 12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12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2" name="Rectangle 137"/>
          <p:cNvSpPr>
            <a:spLocks noChangeArrowheads="1"/>
          </p:cNvSpPr>
          <p:nvPr/>
        </p:nvSpPr>
        <p:spPr bwMode="auto">
          <a:xfrm>
            <a:off x="6705600" y="990600"/>
            <a:ext cx="2286000" cy="1936428"/>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0000FF"/>
                </a:solidFill>
                <a:effectLst/>
                <a:uLnTx/>
                <a:uFillTx/>
                <a:latin typeface="Arial"/>
                <a:cs typeface="Arial"/>
              </a:rPr>
              <a:t>Giải</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quyết</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xung</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đột</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dữ</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liệu</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bằng</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1" i="0" u="none" strike="noStrike" kern="0" cap="none" spc="0" normalizeH="0" baseline="0" noProof="0" dirty="0" err="1" smtClean="0">
                <a:ln>
                  <a:noFill/>
                </a:ln>
                <a:solidFill>
                  <a:srgbClr val="0000FF"/>
                </a:solidFill>
                <a:effectLst/>
                <a:uLnTx/>
                <a:uFillTx/>
                <a:latin typeface="Arial"/>
                <a:cs typeface="Arial"/>
              </a:rPr>
              <a:t>chuyển</a:t>
            </a:r>
            <a:r>
              <a:rPr kumimoji="0" lang="en-US" sz="2000" b="1" i="0" u="none" strike="noStrike" kern="0" cap="none" spc="0" normalizeH="0" noProof="0" dirty="0" smtClean="0">
                <a:ln>
                  <a:noFill/>
                </a:ln>
                <a:solidFill>
                  <a:srgbClr val="0000FF"/>
                </a:solidFill>
                <a:effectLst/>
                <a:uLnTx/>
                <a:uFillTx/>
                <a:latin typeface="Arial"/>
                <a:cs typeface="Arial"/>
              </a:rPr>
              <a:t> </a:t>
            </a:r>
            <a:r>
              <a:rPr kumimoji="0" lang="en-US" sz="2000" b="1" i="0" u="none" strike="noStrike" kern="0" cap="none" spc="0" normalizeH="0" noProof="0" dirty="0" err="1" smtClean="0">
                <a:ln>
                  <a:noFill/>
                </a:ln>
                <a:solidFill>
                  <a:srgbClr val="0000FF"/>
                </a:solidFill>
                <a:effectLst/>
                <a:uLnTx/>
                <a:uFillTx/>
                <a:latin typeface="Arial"/>
                <a:cs typeface="Arial"/>
              </a:rPr>
              <a:t>tiếp</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0" i="0" u="none" strike="noStrike" kern="0" cap="none" spc="0" normalizeH="0" baseline="0" noProof="0" dirty="0" err="1" smtClean="0">
                <a:ln>
                  <a:noFill/>
                </a:ln>
                <a:solidFill>
                  <a:srgbClr val="0000FF"/>
                </a:solidFill>
                <a:effectLst/>
                <a:uLnTx/>
                <a:uFillTx/>
                <a:latin typeface="Arial"/>
                <a:cs typeface="Arial"/>
              </a:rPr>
              <a:t>kết</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quả</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ngay</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khi</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chúng</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1" i="0" u="none" strike="noStrike" kern="0" cap="none" spc="0" normalizeH="0" baseline="0" noProof="0" dirty="0" err="1" smtClean="0">
                <a:ln>
                  <a:noFill/>
                </a:ln>
                <a:solidFill>
                  <a:srgbClr val="0000FF"/>
                </a:solidFill>
                <a:effectLst/>
                <a:uLnTx/>
                <a:uFillTx/>
                <a:latin typeface="Arial"/>
                <a:cs typeface="Arial"/>
              </a:rPr>
              <a:t>sẵn</a:t>
            </a:r>
            <a:r>
              <a:rPr kumimoji="0" lang="en-US" sz="2000" b="1" i="0" u="none" strike="noStrike" kern="0" cap="none" spc="0" normalizeH="0" noProof="0" dirty="0" smtClean="0">
                <a:ln>
                  <a:noFill/>
                </a:ln>
                <a:solidFill>
                  <a:srgbClr val="0000FF"/>
                </a:solidFill>
                <a:effectLst/>
                <a:uLnTx/>
                <a:uFillTx/>
                <a:latin typeface="Arial"/>
                <a:cs typeface="Arial"/>
              </a:rPr>
              <a:t> </a:t>
            </a:r>
            <a:r>
              <a:rPr kumimoji="0" lang="en-US" sz="2000" b="1" i="0" u="none" strike="noStrike" kern="0" cap="none" spc="0" normalizeH="0" noProof="0" dirty="0" err="1" smtClean="0">
                <a:ln>
                  <a:noFill/>
                </a:ln>
                <a:solidFill>
                  <a:srgbClr val="0000FF"/>
                </a:solidFill>
                <a:effectLst/>
                <a:uLnTx/>
                <a:uFillTx/>
                <a:latin typeface="Arial"/>
                <a:cs typeface="Arial"/>
              </a:rPr>
              <a:t>sàng</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0" i="0" u="none" strike="noStrike" kern="0" cap="none" spc="0" normalizeH="0" baseline="0" noProof="0" dirty="0" err="1" smtClean="0">
                <a:ln>
                  <a:noFill/>
                </a:ln>
                <a:solidFill>
                  <a:srgbClr val="0000FF"/>
                </a:solidFill>
                <a:effectLst/>
                <a:uLnTx/>
                <a:uFillTx/>
                <a:latin typeface="Arial"/>
                <a:cs typeface="Arial"/>
              </a:rPr>
              <a:t>tới</a:t>
            </a:r>
            <a:r>
              <a:rPr kumimoji="0" lang="en-US" sz="2000" b="0" i="0" u="none" strike="noStrike" kern="0" cap="none" spc="0" normalizeH="0" noProof="0" dirty="0" smtClean="0">
                <a:ln>
                  <a:noFill/>
                </a:ln>
                <a:solidFill>
                  <a:srgbClr val="0000FF"/>
                </a:solidFill>
                <a:effectLst/>
                <a:uLnTx/>
                <a:uFillTx/>
                <a:latin typeface="Arial"/>
                <a:cs typeface="Arial"/>
              </a:rPr>
              <a:t> </a:t>
            </a:r>
            <a:r>
              <a:rPr kumimoji="0" lang="en-US" sz="2000" b="0" i="0" u="none" strike="noStrike" kern="0" cap="none" spc="0" normalizeH="0" noProof="0" dirty="0" err="1" smtClean="0">
                <a:ln>
                  <a:noFill/>
                </a:ln>
                <a:solidFill>
                  <a:srgbClr val="0000FF"/>
                </a:solidFill>
                <a:effectLst/>
                <a:uLnTx/>
                <a:uFillTx/>
                <a:latin typeface="Arial"/>
                <a:cs typeface="Arial"/>
              </a:rPr>
              <a:t>nơi</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1" i="0" u="none" strike="noStrike" kern="0" cap="none" spc="0" normalizeH="0" baseline="0" noProof="0" dirty="0" err="1" smtClean="0">
                <a:ln>
                  <a:noFill/>
                </a:ln>
                <a:solidFill>
                  <a:srgbClr val="0000FF"/>
                </a:solidFill>
                <a:effectLst/>
                <a:uLnTx/>
                <a:uFillTx/>
                <a:latin typeface="Arial"/>
                <a:cs typeface="Arial"/>
              </a:rPr>
              <a:t>cần</a:t>
            </a:r>
            <a:endParaRPr kumimoji="0" lang="en-US" sz="2000" b="0" i="0" u="none" strike="noStrike" kern="0" cap="none" spc="0" normalizeH="0" baseline="0" noProof="0" dirty="0">
              <a:ln>
                <a:noFill/>
              </a:ln>
              <a:solidFill>
                <a:srgbClr val="0000FF"/>
              </a:solidFill>
              <a:effectLst/>
              <a:uLnTx/>
              <a:uFillTx/>
              <a:latin typeface="Arial"/>
              <a:cs typeface="Arial"/>
            </a:endParaRPr>
          </a:p>
        </p:txBody>
      </p:sp>
      <p:sp>
        <p:nvSpPr>
          <p:cNvPr id="303" name="Rectangle 138"/>
          <p:cNvSpPr>
            <a:spLocks noChangeArrowheads="1"/>
          </p:cNvSpPr>
          <p:nvPr/>
        </p:nvSpPr>
        <p:spPr bwMode="auto">
          <a:xfrm>
            <a:off x="738188" y="51816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xor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304" name="Rectangle 139"/>
          <p:cNvSpPr>
            <a:spLocks noChangeArrowheads="1"/>
          </p:cNvSpPr>
          <p:nvPr/>
        </p:nvSpPr>
        <p:spPr bwMode="auto">
          <a:xfrm>
            <a:off x="738188" y="4310063"/>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grpSp>
        <p:nvGrpSpPr>
          <p:cNvPr id="305" name="Group 140"/>
          <p:cNvGrpSpPr>
            <a:grpSpLocks/>
          </p:cNvGrpSpPr>
          <p:nvPr/>
        </p:nvGrpSpPr>
        <p:grpSpPr bwMode="auto">
          <a:xfrm>
            <a:off x="4800600" y="4191000"/>
            <a:ext cx="3355975" cy="838200"/>
            <a:chOff x="1562" y="1152"/>
            <a:chExt cx="2114" cy="528"/>
          </a:xfrm>
        </p:grpSpPr>
        <p:grpSp>
          <p:nvGrpSpPr>
            <p:cNvPr id="306" name="Group 141"/>
            <p:cNvGrpSpPr>
              <a:grpSpLocks/>
            </p:cNvGrpSpPr>
            <p:nvPr/>
          </p:nvGrpSpPr>
          <p:grpSpPr bwMode="auto">
            <a:xfrm>
              <a:off x="2487" y="1152"/>
              <a:ext cx="223" cy="481"/>
              <a:chOff x="2207" y="1413"/>
              <a:chExt cx="223" cy="481"/>
            </a:xfrm>
          </p:grpSpPr>
          <p:sp>
            <p:nvSpPr>
              <p:cNvPr id="336" name="Freeform 14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Rectangle 14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07" name="Group 144"/>
            <p:cNvGrpSpPr>
              <a:grpSpLocks/>
            </p:cNvGrpSpPr>
            <p:nvPr/>
          </p:nvGrpSpPr>
          <p:grpSpPr bwMode="auto">
            <a:xfrm>
              <a:off x="1562" y="1248"/>
              <a:ext cx="349" cy="289"/>
              <a:chOff x="1282" y="1509"/>
              <a:chExt cx="349" cy="289"/>
            </a:xfrm>
          </p:grpSpPr>
          <p:sp>
            <p:nvSpPr>
              <p:cNvPr id="332" name="Rectangle 14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33" name="Group 146"/>
              <p:cNvGrpSpPr>
                <a:grpSpLocks/>
              </p:cNvGrpSpPr>
              <p:nvPr/>
            </p:nvGrpSpPr>
            <p:grpSpPr bwMode="auto">
              <a:xfrm>
                <a:off x="1291" y="1509"/>
                <a:ext cx="340" cy="289"/>
                <a:chOff x="1291" y="1509"/>
                <a:chExt cx="340" cy="289"/>
              </a:xfrm>
            </p:grpSpPr>
            <p:sp>
              <p:nvSpPr>
                <p:cNvPr id="334" name="Freeform 14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14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08" name="Rectangle 14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9" name="Group 150"/>
            <p:cNvGrpSpPr>
              <a:grpSpLocks/>
            </p:cNvGrpSpPr>
            <p:nvPr/>
          </p:nvGrpSpPr>
          <p:grpSpPr bwMode="auto">
            <a:xfrm>
              <a:off x="2031" y="1248"/>
              <a:ext cx="296" cy="289"/>
              <a:chOff x="1751" y="1509"/>
              <a:chExt cx="296" cy="289"/>
            </a:xfrm>
          </p:grpSpPr>
          <p:sp>
            <p:nvSpPr>
              <p:cNvPr id="330" name="Freeform 15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15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0" name="Line 15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15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15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Rectangle 15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14" name="Group 157"/>
            <p:cNvGrpSpPr>
              <a:grpSpLocks/>
            </p:cNvGrpSpPr>
            <p:nvPr/>
          </p:nvGrpSpPr>
          <p:grpSpPr bwMode="auto">
            <a:xfrm>
              <a:off x="2880" y="1248"/>
              <a:ext cx="325" cy="289"/>
              <a:chOff x="2600" y="1509"/>
              <a:chExt cx="325" cy="289"/>
            </a:xfrm>
          </p:grpSpPr>
          <p:sp>
            <p:nvSpPr>
              <p:cNvPr id="328" name="Freeform 15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15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5" name="Rectangle 16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16" name="Group 161"/>
            <p:cNvGrpSpPr>
              <a:grpSpLocks/>
            </p:cNvGrpSpPr>
            <p:nvPr/>
          </p:nvGrpSpPr>
          <p:grpSpPr bwMode="auto">
            <a:xfrm>
              <a:off x="3348" y="1248"/>
              <a:ext cx="284" cy="289"/>
              <a:chOff x="3068" y="1509"/>
              <a:chExt cx="284" cy="289"/>
            </a:xfrm>
          </p:grpSpPr>
          <p:sp>
            <p:nvSpPr>
              <p:cNvPr id="326" name="Freeform 16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16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7" name="Line 16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Line 16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Line 16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Line 16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Line 16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Line 16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Line 17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Line 17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Line 17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8" name="Group 173"/>
          <p:cNvGrpSpPr>
            <a:grpSpLocks/>
          </p:cNvGrpSpPr>
          <p:nvPr/>
        </p:nvGrpSpPr>
        <p:grpSpPr bwMode="auto">
          <a:xfrm>
            <a:off x="5486400" y="5029200"/>
            <a:ext cx="3355975" cy="838200"/>
            <a:chOff x="1562" y="1152"/>
            <a:chExt cx="2114" cy="528"/>
          </a:xfrm>
        </p:grpSpPr>
        <p:grpSp>
          <p:nvGrpSpPr>
            <p:cNvPr id="339" name="Group 174"/>
            <p:cNvGrpSpPr>
              <a:grpSpLocks/>
            </p:cNvGrpSpPr>
            <p:nvPr/>
          </p:nvGrpSpPr>
          <p:grpSpPr bwMode="auto">
            <a:xfrm>
              <a:off x="2487" y="1152"/>
              <a:ext cx="223" cy="481"/>
              <a:chOff x="2207" y="1413"/>
              <a:chExt cx="223" cy="481"/>
            </a:xfrm>
          </p:grpSpPr>
          <p:sp>
            <p:nvSpPr>
              <p:cNvPr id="369" name="Freeform 17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Rectangle 17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40" name="Group 177"/>
            <p:cNvGrpSpPr>
              <a:grpSpLocks/>
            </p:cNvGrpSpPr>
            <p:nvPr/>
          </p:nvGrpSpPr>
          <p:grpSpPr bwMode="auto">
            <a:xfrm>
              <a:off x="1562" y="1248"/>
              <a:ext cx="349" cy="289"/>
              <a:chOff x="1282" y="1509"/>
              <a:chExt cx="349" cy="289"/>
            </a:xfrm>
          </p:grpSpPr>
          <p:sp>
            <p:nvSpPr>
              <p:cNvPr id="365" name="Rectangle 17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66" name="Group 179"/>
              <p:cNvGrpSpPr>
                <a:grpSpLocks/>
              </p:cNvGrpSpPr>
              <p:nvPr/>
            </p:nvGrpSpPr>
            <p:grpSpPr bwMode="auto">
              <a:xfrm>
                <a:off x="1291" y="1509"/>
                <a:ext cx="340" cy="289"/>
                <a:chOff x="1291" y="1509"/>
                <a:chExt cx="340" cy="289"/>
              </a:xfrm>
            </p:grpSpPr>
            <p:sp>
              <p:nvSpPr>
                <p:cNvPr id="367" name="Freeform 18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18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41" name="Rectangle 18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2" name="Group 183"/>
            <p:cNvGrpSpPr>
              <a:grpSpLocks/>
            </p:cNvGrpSpPr>
            <p:nvPr/>
          </p:nvGrpSpPr>
          <p:grpSpPr bwMode="auto">
            <a:xfrm>
              <a:off x="2031" y="1248"/>
              <a:ext cx="296" cy="289"/>
              <a:chOff x="1751" y="1509"/>
              <a:chExt cx="296" cy="289"/>
            </a:xfrm>
          </p:grpSpPr>
          <p:sp>
            <p:nvSpPr>
              <p:cNvPr id="363" name="Freeform 18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8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3" name="Line 18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18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Line 18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Rectangle 18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47" name="Group 190"/>
            <p:cNvGrpSpPr>
              <a:grpSpLocks/>
            </p:cNvGrpSpPr>
            <p:nvPr/>
          </p:nvGrpSpPr>
          <p:grpSpPr bwMode="auto">
            <a:xfrm>
              <a:off x="2880" y="1248"/>
              <a:ext cx="325" cy="289"/>
              <a:chOff x="2600" y="1509"/>
              <a:chExt cx="325" cy="289"/>
            </a:xfrm>
          </p:grpSpPr>
          <p:sp>
            <p:nvSpPr>
              <p:cNvPr id="361" name="Freeform 19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19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8" name="Rectangle 19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9" name="Group 194"/>
            <p:cNvGrpSpPr>
              <a:grpSpLocks/>
            </p:cNvGrpSpPr>
            <p:nvPr/>
          </p:nvGrpSpPr>
          <p:grpSpPr bwMode="auto">
            <a:xfrm>
              <a:off x="3348" y="1248"/>
              <a:ext cx="284" cy="289"/>
              <a:chOff x="3068" y="1509"/>
              <a:chExt cx="284" cy="289"/>
            </a:xfrm>
          </p:grpSpPr>
          <p:sp>
            <p:nvSpPr>
              <p:cNvPr id="359" name="Freeform 19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19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0" name="Line 19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Line 19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Line 19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Line 20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Line 20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Line 20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20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Line 20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20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8177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96400" cy="1143000"/>
          </a:xfrm>
        </p:spPr>
        <p:txBody>
          <a:bodyPr>
            <a:noAutofit/>
          </a:bodyPr>
          <a:lstStyle/>
          <a:p>
            <a:r>
              <a:rPr lang="en-US" sz="3600" b="1" dirty="0" err="1" smtClean="0">
                <a:latin typeface="Arial"/>
                <a:cs typeface="Arial"/>
              </a:rPr>
              <a:t>Giải</a:t>
            </a:r>
            <a:r>
              <a:rPr lang="en-US" sz="3600" b="1" dirty="0" smtClean="0">
                <a:latin typeface="Arial"/>
                <a:cs typeface="Arial"/>
              </a:rPr>
              <a:t> </a:t>
            </a:r>
            <a:r>
              <a:rPr lang="en-US" sz="3600" b="1" dirty="0" err="1" smtClean="0">
                <a:latin typeface="Arial"/>
                <a:cs typeface="Arial"/>
              </a:rPr>
              <a:t>quyết</a:t>
            </a:r>
            <a:r>
              <a:rPr lang="en-US" sz="3600" b="1" dirty="0" smtClean="0">
                <a:latin typeface="Arial"/>
                <a:cs typeface="Arial"/>
              </a:rPr>
              <a:t> </a:t>
            </a:r>
            <a:r>
              <a:rPr lang="en-US" sz="3600" b="1" dirty="0" err="1" smtClean="0">
                <a:latin typeface="Arial"/>
                <a:cs typeface="Arial"/>
              </a:rPr>
              <a:t>xung</a:t>
            </a:r>
            <a:r>
              <a:rPr lang="en-US" sz="3600" b="1" dirty="0" smtClean="0">
                <a:latin typeface="Arial"/>
                <a:cs typeface="Arial"/>
              </a:rPr>
              <a:t> </a:t>
            </a:r>
            <a:r>
              <a:rPr lang="en-US" sz="3600" b="1" dirty="0" err="1" smtClean="0">
                <a:latin typeface="Arial"/>
                <a:cs typeface="Arial"/>
              </a:rPr>
              <a:t>đột</a:t>
            </a:r>
            <a:r>
              <a:rPr lang="en-US" sz="3600" b="1" dirty="0" smtClean="0">
                <a:latin typeface="Arial"/>
                <a:cs typeface="Arial"/>
              </a:rPr>
              <a:t>: </a:t>
            </a:r>
            <a:r>
              <a:rPr lang="en-US" sz="3600" b="1" dirty="0" err="1" smtClean="0">
                <a:latin typeface="Arial"/>
                <a:cs typeface="Arial"/>
              </a:rPr>
              <a:t>Chuyển</a:t>
            </a:r>
            <a:r>
              <a:rPr lang="en-US" sz="3600" b="1" dirty="0" smtClean="0">
                <a:latin typeface="Arial"/>
                <a:cs typeface="Arial"/>
              </a:rPr>
              <a:t> </a:t>
            </a:r>
            <a:r>
              <a:rPr lang="en-US" sz="3600" b="1" dirty="0" err="1" smtClean="0">
                <a:latin typeface="Arial"/>
                <a:cs typeface="Arial"/>
              </a:rPr>
              <a:t>tiếp</a:t>
            </a:r>
            <a:r>
              <a:rPr lang="en-US" sz="3600" b="1" dirty="0" smtClean="0">
                <a:latin typeface="Arial"/>
                <a:cs typeface="Arial"/>
              </a:rPr>
              <a:t> </a:t>
            </a:r>
            <a:r>
              <a:rPr lang="en-US" sz="3600" b="1" dirty="0" err="1" smtClean="0">
                <a:latin typeface="Arial"/>
                <a:cs typeface="Arial"/>
              </a:rPr>
              <a:t>dữ</a:t>
            </a:r>
            <a:r>
              <a:rPr lang="en-US" sz="3600" b="1" dirty="0" smtClean="0">
                <a:latin typeface="Arial"/>
                <a:cs typeface="Arial"/>
              </a:rPr>
              <a:t> </a:t>
            </a:r>
            <a:r>
              <a:rPr lang="en-US" sz="3600" b="1" dirty="0" err="1" smtClean="0">
                <a:latin typeface="Arial"/>
                <a:cs typeface="Arial"/>
              </a:rPr>
              <a:t>liệu</a:t>
            </a:r>
            <a:endParaRPr lang="en-US" sz="3600"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52</a:t>
            </a:fld>
            <a:endParaRPr lang="en-US" dirty="0"/>
          </a:p>
        </p:txBody>
      </p:sp>
      <p:grpSp>
        <p:nvGrpSpPr>
          <p:cNvPr id="199" name="Group 198"/>
          <p:cNvGrpSpPr/>
          <p:nvPr/>
        </p:nvGrpSpPr>
        <p:grpSpPr>
          <a:xfrm>
            <a:off x="4495800" y="1447800"/>
            <a:ext cx="533400" cy="1371600"/>
            <a:chOff x="4495800" y="1447800"/>
            <a:chExt cx="533400" cy="1371600"/>
          </a:xfrm>
        </p:grpSpPr>
        <p:sp>
          <p:nvSpPr>
            <p:cNvPr id="200" name="Rectangle 189"/>
            <p:cNvSpPr>
              <a:spLocks noChangeArrowheads="1"/>
            </p:cNvSpPr>
            <p:nvPr/>
          </p:nvSpPr>
          <p:spPr bwMode="auto">
            <a:xfrm>
              <a:off x="4876800" y="2362200"/>
              <a:ext cx="152400" cy="457200"/>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Rectangle 190"/>
            <p:cNvSpPr>
              <a:spLocks noChangeArrowheads="1"/>
            </p:cNvSpPr>
            <p:nvPr/>
          </p:nvSpPr>
          <p:spPr bwMode="auto">
            <a:xfrm>
              <a:off x="4495800" y="1447800"/>
              <a:ext cx="152400" cy="457200"/>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Line 191"/>
            <p:cNvSpPr>
              <a:spLocks noChangeShapeType="1"/>
            </p:cNvSpPr>
            <p:nvPr/>
          </p:nvSpPr>
          <p:spPr bwMode="auto">
            <a:xfrm>
              <a:off x="4648200" y="1676400"/>
              <a:ext cx="228600" cy="91440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3" name="Group 202"/>
          <p:cNvGrpSpPr/>
          <p:nvPr/>
        </p:nvGrpSpPr>
        <p:grpSpPr>
          <a:xfrm>
            <a:off x="4648200" y="1676400"/>
            <a:ext cx="990600" cy="2133600"/>
            <a:chOff x="4648200" y="1676400"/>
            <a:chExt cx="990600" cy="2133600"/>
          </a:xfrm>
        </p:grpSpPr>
        <p:sp>
          <p:nvSpPr>
            <p:cNvPr id="204" name="Rectangle 188"/>
            <p:cNvSpPr>
              <a:spLocks noChangeArrowheads="1"/>
            </p:cNvSpPr>
            <p:nvPr/>
          </p:nvSpPr>
          <p:spPr bwMode="auto">
            <a:xfrm>
              <a:off x="5486400" y="3352800"/>
              <a:ext cx="152400" cy="457200"/>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Line 192"/>
            <p:cNvSpPr>
              <a:spLocks noChangeShapeType="1"/>
            </p:cNvSpPr>
            <p:nvPr/>
          </p:nvSpPr>
          <p:spPr bwMode="auto">
            <a:xfrm>
              <a:off x="4648200" y="1676400"/>
              <a:ext cx="838200" cy="198120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6" name="Line 4"/>
          <p:cNvSpPr>
            <a:spLocks noChangeShapeType="1"/>
          </p:cNvSpPr>
          <p:nvPr/>
        </p:nvSpPr>
        <p:spPr bwMode="auto">
          <a:xfrm>
            <a:off x="2133600" y="9191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Line 6"/>
          <p:cNvSpPr>
            <a:spLocks noChangeShapeType="1"/>
          </p:cNvSpPr>
          <p:nvPr/>
        </p:nvSpPr>
        <p:spPr bwMode="auto">
          <a:xfrm>
            <a:off x="33147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7"/>
          <p:cNvSpPr>
            <a:spLocks noChangeShapeType="1"/>
          </p:cNvSpPr>
          <p:nvPr/>
        </p:nvSpPr>
        <p:spPr bwMode="auto">
          <a:xfrm>
            <a:off x="40005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8"/>
          <p:cNvSpPr>
            <a:spLocks noChangeShapeType="1"/>
          </p:cNvSpPr>
          <p:nvPr/>
        </p:nvSpPr>
        <p:spPr bwMode="auto">
          <a:xfrm>
            <a:off x="46863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9"/>
          <p:cNvSpPr>
            <a:spLocks noChangeShapeType="1"/>
          </p:cNvSpPr>
          <p:nvPr/>
        </p:nvSpPr>
        <p:spPr bwMode="auto">
          <a:xfrm>
            <a:off x="53721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1" name="Group 207"/>
          <p:cNvGrpSpPr>
            <a:grpSpLocks/>
          </p:cNvGrpSpPr>
          <p:nvPr/>
        </p:nvGrpSpPr>
        <p:grpSpPr bwMode="auto">
          <a:xfrm>
            <a:off x="5562600" y="1447800"/>
            <a:ext cx="1143000" cy="4191000"/>
            <a:chOff x="3504" y="912"/>
            <a:chExt cx="720" cy="2640"/>
          </a:xfrm>
        </p:grpSpPr>
        <p:sp>
          <p:nvSpPr>
            <p:cNvPr id="212" name="Rectangle 195"/>
            <p:cNvSpPr>
              <a:spLocks noChangeArrowheads="1"/>
            </p:cNvSpPr>
            <p:nvPr/>
          </p:nvSpPr>
          <p:spPr bwMode="auto">
            <a:xfrm>
              <a:off x="3504" y="912"/>
              <a:ext cx="144" cy="288"/>
            </a:xfrm>
            <a:prstGeom prst="rect">
              <a:avLst/>
            </a:prstGeom>
            <a:solidFill>
              <a:srgbClr val="FC0128"/>
            </a:solidFill>
            <a:ln w="12700">
              <a:solidFill>
                <a:srgbClr val="FC012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Rectangle 186"/>
            <p:cNvSpPr>
              <a:spLocks noChangeArrowheads="1"/>
            </p:cNvSpPr>
            <p:nvPr/>
          </p:nvSpPr>
          <p:spPr bwMode="auto">
            <a:xfrm>
              <a:off x="4080" y="3264"/>
              <a:ext cx="144"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Rectangle 187"/>
            <p:cNvSpPr>
              <a:spLocks noChangeArrowheads="1"/>
            </p:cNvSpPr>
            <p:nvPr/>
          </p:nvSpPr>
          <p:spPr bwMode="auto">
            <a:xfrm>
              <a:off x="3648" y="2736"/>
              <a:ext cx="144"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Line 193"/>
            <p:cNvSpPr>
              <a:spLocks noChangeShapeType="1"/>
            </p:cNvSpPr>
            <p:nvPr/>
          </p:nvSpPr>
          <p:spPr bwMode="auto">
            <a:xfrm>
              <a:off x="3600" y="1200"/>
              <a:ext cx="48" cy="168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Line 10"/>
          <p:cNvSpPr>
            <a:spLocks noChangeShapeType="1"/>
          </p:cNvSpPr>
          <p:nvPr/>
        </p:nvSpPr>
        <p:spPr bwMode="auto">
          <a:xfrm>
            <a:off x="60579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Line 11"/>
          <p:cNvSpPr>
            <a:spLocks noChangeShapeType="1"/>
          </p:cNvSpPr>
          <p:nvPr/>
        </p:nvSpPr>
        <p:spPr bwMode="auto">
          <a:xfrm>
            <a:off x="67437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12"/>
          <p:cNvSpPr>
            <a:spLocks noChangeShapeType="1"/>
          </p:cNvSpPr>
          <p:nvPr/>
        </p:nvSpPr>
        <p:spPr bwMode="auto">
          <a:xfrm>
            <a:off x="74295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13"/>
          <p:cNvSpPr>
            <a:spLocks noChangeShapeType="1"/>
          </p:cNvSpPr>
          <p:nvPr/>
        </p:nvSpPr>
        <p:spPr bwMode="auto">
          <a:xfrm>
            <a:off x="8115300" y="1046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20" name="Group 15"/>
          <p:cNvGrpSpPr>
            <a:grpSpLocks/>
          </p:cNvGrpSpPr>
          <p:nvPr/>
        </p:nvGrpSpPr>
        <p:grpSpPr bwMode="auto">
          <a:xfrm>
            <a:off x="2743200" y="1295400"/>
            <a:ext cx="3355975" cy="838200"/>
            <a:chOff x="1562" y="1152"/>
            <a:chExt cx="2114" cy="528"/>
          </a:xfrm>
        </p:grpSpPr>
        <p:grpSp>
          <p:nvGrpSpPr>
            <p:cNvPr id="221" name="Group 16"/>
            <p:cNvGrpSpPr>
              <a:grpSpLocks/>
            </p:cNvGrpSpPr>
            <p:nvPr/>
          </p:nvGrpSpPr>
          <p:grpSpPr bwMode="auto">
            <a:xfrm>
              <a:off x="2487" y="1152"/>
              <a:ext cx="223" cy="481"/>
              <a:chOff x="2207" y="1413"/>
              <a:chExt cx="223" cy="481"/>
            </a:xfrm>
          </p:grpSpPr>
          <p:sp>
            <p:nvSpPr>
              <p:cNvPr id="251" name="Freeform 1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Rectangle 1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22" name="Group 19"/>
            <p:cNvGrpSpPr>
              <a:grpSpLocks/>
            </p:cNvGrpSpPr>
            <p:nvPr/>
          </p:nvGrpSpPr>
          <p:grpSpPr bwMode="auto">
            <a:xfrm>
              <a:off x="1562" y="1248"/>
              <a:ext cx="349" cy="289"/>
              <a:chOff x="1282" y="1509"/>
              <a:chExt cx="349" cy="289"/>
            </a:xfrm>
          </p:grpSpPr>
          <p:sp>
            <p:nvSpPr>
              <p:cNvPr id="247" name="Rectangle 2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48" name="Group 21"/>
              <p:cNvGrpSpPr>
                <a:grpSpLocks/>
              </p:cNvGrpSpPr>
              <p:nvPr/>
            </p:nvGrpSpPr>
            <p:grpSpPr bwMode="auto">
              <a:xfrm>
                <a:off x="1291" y="1509"/>
                <a:ext cx="340" cy="289"/>
                <a:chOff x="1291" y="1509"/>
                <a:chExt cx="340" cy="289"/>
              </a:xfrm>
            </p:grpSpPr>
            <p:sp>
              <p:nvSpPr>
                <p:cNvPr id="249" name="Freeform 2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2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23" name="Rectangle 2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4" name="Group 25"/>
            <p:cNvGrpSpPr>
              <a:grpSpLocks/>
            </p:cNvGrpSpPr>
            <p:nvPr/>
          </p:nvGrpSpPr>
          <p:grpSpPr bwMode="auto">
            <a:xfrm>
              <a:off x="2031" y="1248"/>
              <a:ext cx="296" cy="289"/>
              <a:chOff x="1751" y="1509"/>
              <a:chExt cx="296" cy="289"/>
            </a:xfrm>
          </p:grpSpPr>
          <p:sp>
            <p:nvSpPr>
              <p:cNvPr id="245" name="Freeform 2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Freeform 2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5" name="Line 2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Freeform 2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3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Rectangle 3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29" name="Group 32"/>
            <p:cNvGrpSpPr>
              <a:grpSpLocks/>
            </p:cNvGrpSpPr>
            <p:nvPr/>
          </p:nvGrpSpPr>
          <p:grpSpPr bwMode="auto">
            <a:xfrm>
              <a:off x="2880" y="1248"/>
              <a:ext cx="325" cy="289"/>
              <a:chOff x="2600" y="1509"/>
              <a:chExt cx="325" cy="289"/>
            </a:xfrm>
          </p:grpSpPr>
          <p:sp>
            <p:nvSpPr>
              <p:cNvPr id="243" name="Freeform 3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3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0" name="Rectangle 3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1" name="Group 36"/>
            <p:cNvGrpSpPr>
              <a:grpSpLocks/>
            </p:cNvGrpSpPr>
            <p:nvPr/>
          </p:nvGrpSpPr>
          <p:grpSpPr bwMode="auto">
            <a:xfrm>
              <a:off x="3348" y="1248"/>
              <a:ext cx="284" cy="289"/>
              <a:chOff x="3068" y="1509"/>
              <a:chExt cx="284" cy="289"/>
            </a:xfrm>
          </p:grpSpPr>
          <p:sp>
            <p:nvSpPr>
              <p:cNvPr id="241" name="Freeform 3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3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2" name="Line 3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Line 4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Line 4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Line 4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Line 4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Line 4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Line 4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Line 4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Line 4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3" name="Group 50"/>
          <p:cNvGrpSpPr>
            <a:grpSpLocks/>
          </p:cNvGrpSpPr>
          <p:nvPr/>
        </p:nvGrpSpPr>
        <p:grpSpPr bwMode="auto">
          <a:xfrm>
            <a:off x="3429000" y="2209800"/>
            <a:ext cx="3355975" cy="838200"/>
            <a:chOff x="1562" y="1152"/>
            <a:chExt cx="2114" cy="528"/>
          </a:xfrm>
        </p:grpSpPr>
        <p:grpSp>
          <p:nvGrpSpPr>
            <p:cNvPr id="254" name="Group 51"/>
            <p:cNvGrpSpPr>
              <a:grpSpLocks/>
            </p:cNvGrpSpPr>
            <p:nvPr/>
          </p:nvGrpSpPr>
          <p:grpSpPr bwMode="auto">
            <a:xfrm>
              <a:off x="2487" y="1152"/>
              <a:ext cx="223" cy="481"/>
              <a:chOff x="2207" y="1413"/>
              <a:chExt cx="223" cy="481"/>
            </a:xfrm>
          </p:grpSpPr>
          <p:sp>
            <p:nvSpPr>
              <p:cNvPr id="284" name="Freeform 5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Rectangle 5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55" name="Group 54"/>
            <p:cNvGrpSpPr>
              <a:grpSpLocks/>
            </p:cNvGrpSpPr>
            <p:nvPr/>
          </p:nvGrpSpPr>
          <p:grpSpPr bwMode="auto">
            <a:xfrm>
              <a:off x="1562" y="1248"/>
              <a:ext cx="349" cy="289"/>
              <a:chOff x="1282" y="1509"/>
              <a:chExt cx="349" cy="289"/>
            </a:xfrm>
          </p:grpSpPr>
          <p:sp>
            <p:nvSpPr>
              <p:cNvPr id="280" name="Rectangle 5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81" name="Group 56"/>
              <p:cNvGrpSpPr>
                <a:grpSpLocks/>
              </p:cNvGrpSpPr>
              <p:nvPr/>
            </p:nvGrpSpPr>
            <p:grpSpPr bwMode="auto">
              <a:xfrm>
                <a:off x="1291" y="1509"/>
                <a:ext cx="340" cy="289"/>
                <a:chOff x="1291" y="1509"/>
                <a:chExt cx="340" cy="289"/>
              </a:xfrm>
            </p:grpSpPr>
            <p:sp>
              <p:nvSpPr>
                <p:cNvPr id="282" name="Freeform 5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Freeform 5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56" name="Rectangle 5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7" name="Group 60"/>
            <p:cNvGrpSpPr>
              <a:grpSpLocks/>
            </p:cNvGrpSpPr>
            <p:nvPr/>
          </p:nvGrpSpPr>
          <p:grpSpPr bwMode="auto">
            <a:xfrm>
              <a:off x="2031" y="1248"/>
              <a:ext cx="296" cy="289"/>
              <a:chOff x="1751" y="1509"/>
              <a:chExt cx="296" cy="289"/>
            </a:xfrm>
          </p:grpSpPr>
          <p:sp>
            <p:nvSpPr>
              <p:cNvPr id="278" name="Freeform 6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6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8" name="Line 6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6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6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Rectangle 6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62" name="Group 67"/>
            <p:cNvGrpSpPr>
              <a:grpSpLocks/>
            </p:cNvGrpSpPr>
            <p:nvPr/>
          </p:nvGrpSpPr>
          <p:grpSpPr bwMode="auto">
            <a:xfrm>
              <a:off x="2880" y="1248"/>
              <a:ext cx="325" cy="289"/>
              <a:chOff x="2600" y="1509"/>
              <a:chExt cx="325" cy="289"/>
            </a:xfrm>
          </p:grpSpPr>
          <p:sp>
            <p:nvSpPr>
              <p:cNvPr id="276" name="Freeform 6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6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3" name="Rectangle 7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4" name="Group 71"/>
            <p:cNvGrpSpPr>
              <a:grpSpLocks/>
            </p:cNvGrpSpPr>
            <p:nvPr/>
          </p:nvGrpSpPr>
          <p:grpSpPr bwMode="auto">
            <a:xfrm>
              <a:off x="3348" y="1248"/>
              <a:ext cx="284" cy="289"/>
              <a:chOff x="3068" y="1509"/>
              <a:chExt cx="284" cy="289"/>
            </a:xfrm>
          </p:grpSpPr>
          <p:sp>
            <p:nvSpPr>
              <p:cNvPr id="274" name="Freeform 7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5" name="Line 7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Line 7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Line 7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Line 7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7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7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8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Line 8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Line 8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86" name="Group 83"/>
          <p:cNvGrpSpPr>
            <a:grpSpLocks/>
          </p:cNvGrpSpPr>
          <p:nvPr/>
        </p:nvGrpSpPr>
        <p:grpSpPr bwMode="auto">
          <a:xfrm>
            <a:off x="4114800" y="3200400"/>
            <a:ext cx="3355975" cy="838200"/>
            <a:chOff x="1562" y="1152"/>
            <a:chExt cx="2114" cy="528"/>
          </a:xfrm>
        </p:grpSpPr>
        <p:grpSp>
          <p:nvGrpSpPr>
            <p:cNvPr id="287" name="Group 84"/>
            <p:cNvGrpSpPr>
              <a:grpSpLocks/>
            </p:cNvGrpSpPr>
            <p:nvPr/>
          </p:nvGrpSpPr>
          <p:grpSpPr bwMode="auto">
            <a:xfrm>
              <a:off x="2487" y="1152"/>
              <a:ext cx="223" cy="481"/>
              <a:chOff x="2207" y="1413"/>
              <a:chExt cx="223" cy="481"/>
            </a:xfrm>
          </p:grpSpPr>
          <p:sp>
            <p:nvSpPr>
              <p:cNvPr id="317" name="Freeform 8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Rectangle 8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88" name="Group 87"/>
            <p:cNvGrpSpPr>
              <a:grpSpLocks/>
            </p:cNvGrpSpPr>
            <p:nvPr/>
          </p:nvGrpSpPr>
          <p:grpSpPr bwMode="auto">
            <a:xfrm>
              <a:off x="1562" y="1248"/>
              <a:ext cx="349" cy="289"/>
              <a:chOff x="1282" y="1509"/>
              <a:chExt cx="349" cy="289"/>
            </a:xfrm>
          </p:grpSpPr>
          <p:sp>
            <p:nvSpPr>
              <p:cNvPr id="313" name="Rectangle 8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14" name="Group 89"/>
              <p:cNvGrpSpPr>
                <a:grpSpLocks/>
              </p:cNvGrpSpPr>
              <p:nvPr/>
            </p:nvGrpSpPr>
            <p:grpSpPr bwMode="auto">
              <a:xfrm>
                <a:off x="1291" y="1509"/>
                <a:ext cx="340" cy="289"/>
                <a:chOff x="1291" y="1509"/>
                <a:chExt cx="340" cy="289"/>
              </a:xfrm>
            </p:grpSpPr>
            <p:sp>
              <p:nvSpPr>
                <p:cNvPr id="315" name="Freeform 9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9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89" name="Rectangle 9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0" name="Group 93"/>
            <p:cNvGrpSpPr>
              <a:grpSpLocks/>
            </p:cNvGrpSpPr>
            <p:nvPr/>
          </p:nvGrpSpPr>
          <p:grpSpPr bwMode="auto">
            <a:xfrm>
              <a:off x="2031" y="1248"/>
              <a:ext cx="296" cy="289"/>
              <a:chOff x="1751" y="1509"/>
              <a:chExt cx="296" cy="289"/>
            </a:xfrm>
          </p:grpSpPr>
          <p:sp>
            <p:nvSpPr>
              <p:cNvPr id="311" name="Freeform 9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9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1" name="Line 9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9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9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Rectangle 9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95" name="Group 100"/>
            <p:cNvGrpSpPr>
              <a:grpSpLocks/>
            </p:cNvGrpSpPr>
            <p:nvPr/>
          </p:nvGrpSpPr>
          <p:grpSpPr bwMode="auto">
            <a:xfrm>
              <a:off x="2880" y="1248"/>
              <a:ext cx="325" cy="289"/>
              <a:chOff x="2600" y="1509"/>
              <a:chExt cx="325" cy="289"/>
            </a:xfrm>
          </p:grpSpPr>
          <p:sp>
            <p:nvSpPr>
              <p:cNvPr id="309" name="Freeform 10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10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6" name="Rectangle 10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7" name="Group 104"/>
            <p:cNvGrpSpPr>
              <a:grpSpLocks/>
            </p:cNvGrpSpPr>
            <p:nvPr/>
          </p:nvGrpSpPr>
          <p:grpSpPr bwMode="auto">
            <a:xfrm>
              <a:off x="3348" y="1248"/>
              <a:ext cx="284" cy="289"/>
              <a:chOff x="3068" y="1509"/>
              <a:chExt cx="284" cy="289"/>
            </a:xfrm>
          </p:grpSpPr>
          <p:sp>
            <p:nvSpPr>
              <p:cNvPr id="307" name="Freeform 10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10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8" name="Line 10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Line 10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Line 10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Line 11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Line 11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Line 11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Line 11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11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Line 11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9" name="Rectangle 116"/>
          <p:cNvSpPr>
            <a:spLocks noChangeArrowheads="1"/>
          </p:cNvSpPr>
          <p:nvPr/>
        </p:nvSpPr>
        <p:spPr bwMode="auto">
          <a:xfrm>
            <a:off x="6781800" y="990600"/>
            <a:ext cx="2286000" cy="1917700"/>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kern="0" dirty="0" err="1" smtClean="0">
                <a:solidFill>
                  <a:srgbClr val="0000FF"/>
                </a:solidFill>
                <a:latin typeface="Arial"/>
                <a:cs typeface="Arial"/>
              </a:rPr>
              <a:t>Giải</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quyết</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xung</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đột</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dữ</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liệu</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bằng</a:t>
            </a:r>
            <a:r>
              <a:rPr lang="en-US" sz="2000" kern="0" dirty="0" smtClean="0">
                <a:solidFill>
                  <a:srgbClr val="0000FF"/>
                </a:solidFill>
                <a:latin typeface="Arial"/>
                <a:cs typeface="Arial"/>
              </a:rPr>
              <a:t>  </a:t>
            </a:r>
            <a:r>
              <a:rPr lang="en-US" sz="2000" b="1" kern="0" dirty="0" err="1" smtClean="0">
                <a:solidFill>
                  <a:srgbClr val="0000FF"/>
                </a:solidFill>
                <a:latin typeface="Arial"/>
                <a:cs typeface="Arial"/>
              </a:rPr>
              <a:t>chuyển</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tiếp</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kết</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quả</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ngay</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khi</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chúng</a:t>
            </a:r>
            <a:r>
              <a:rPr lang="en-US" sz="2000" kern="0" dirty="0" smtClean="0">
                <a:solidFill>
                  <a:srgbClr val="0000FF"/>
                </a:solidFill>
                <a:latin typeface="Arial"/>
                <a:cs typeface="Arial"/>
              </a:rPr>
              <a:t> </a:t>
            </a:r>
            <a:r>
              <a:rPr lang="en-US" sz="2000" b="1" kern="0" dirty="0" err="1" smtClean="0">
                <a:solidFill>
                  <a:srgbClr val="0000FF"/>
                </a:solidFill>
                <a:latin typeface="Arial"/>
                <a:cs typeface="Arial"/>
              </a:rPr>
              <a:t>sẵn</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sàng</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tới</a:t>
            </a:r>
            <a:r>
              <a:rPr lang="en-US" sz="2000" kern="0" dirty="0" smtClean="0">
                <a:solidFill>
                  <a:srgbClr val="0000FF"/>
                </a:solidFill>
                <a:latin typeface="Arial"/>
                <a:cs typeface="Arial"/>
              </a:rPr>
              <a:t> </a:t>
            </a:r>
            <a:r>
              <a:rPr lang="en-US" sz="2000" kern="0" dirty="0" err="1" smtClean="0">
                <a:solidFill>
                  <a:srgbClr val="0000FF"/>
                </a:solidFill>
                <a:latin typeface="Arial"/>
                <a:cs typeface="Arial"/>
              </a:rPr>
              <a:t>nơi</a:t>
            </a:r>
            <a:r>
              <a:rPr lang="en-US" sz="2000" kern="0" dirty="0" smtClean="0">
                <a:solidFill>
                  <a:srgbClr val="0000FF"/>
                </a:solidFill>
                <a:latin typeface="Arial"/>
                <a:cs typeface="Arial"/>
              </a:rPr>
              <a:t> </a:t>
            </a:r>
            <a:r>
              <a:rPr lang="en-US" sz="2000" b="1" kern="0" dirty="0" err="1" smtClean="0">
                <a:solidFill>
                  <a:srgbClr val="0000FF"/>
                </a:solidFill>
                <a:latin typeface="Arial"/>
                <a:cs typeface="Arial"/>
              </a:rPr>
              <a:t>cần</a:t>
            </a:r>
            <a:endParaRPr lang="en-US" sz="2000" kern="0" dirty="0">
              <a:solidFill>
                <a:srgbClr val="0000FF"/>
              </a:solidFill>
              <a:latin typeface="Arial"/>
              <a:cs typeface="Arial"/>
            </a:endParaRPr>
          </a:p>
        </p:txBody>
      </p:sp>
      <p:grpSp>
        <p:nvGrpSpPr>
          <p:cNvPr id="320" name="Group 119"/>
          <p:cNvGrpSpPr>
            <a:grpSpLocks/>
          </p:cNvGrpSpPr>
          <p:nvPr/>
        </p:nvGrpSpPr>
        <p:grpSpPr bwMode="auto">
          <a:xfrm>
            <a:off x="4800600" y="4191000"/>
            <a:ext cx="3355975" cy="838200"/>
            <a:chOff x="1562" y="1152"/>
            <a:chExt cx="2114" cy="528"/>
          </a:xfrm>
        </p:grpSpPr>
        <p:grpSp>
          <p:nvGrpSpPr>
            <p:cNvPr id="321" name="Group 120"/>
            <p:cNvGrpSpPr>
              <a:grpSpLocks/>
            </p:cNvGrpSpPr>
            <p:nvPr/>
          </p:nvGrpSpPr>
          <p:grpSpPr bwMode="auto">
            <a:xfrm>
              <a:off x="2487" y="1152"/>
              <a:ext cx="223" cy="481"/>
              <a:chOff x="2207" y="1413"/>
              <a:chExt cx="223" cy="481"/>
            </a:xfrm>
          </p:grpSpPr>
          <p:sp>
            <p:nvSpPr>
              <p:cNvPr id="351" name="Freeform 12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Rectangle 12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22" name="Group 123"/>
            <p:cNvGrpSpPr>
              <a:grpSpLocks/>
            </p:cNvGrpSpPr>
            <p:nvPr/>
          </p:nvGrpSpPr>
          <p:grpSpPr bwMode="auto">
            <a:xfrm>
              <a:off x="1562" y="1248"/>
              <a:ext cx="349" cy="289"/>
              <a:chOff x="1282" y="1509"/>
              <a:chExt cx="349" cy="289"/>
            </a:xfrm>
          </p:grpSpPr>
          <p:sp>
            <p:nvSpPr>
              <p:cNvPr id="347" name="Rectangle 12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48" name="Group 125"/>
              <p:cNvGrpSpPr>
                <a:grpSpLocks/>
              </p:cNvGrpSpPr>
              <p:nvPr/>
            </p:nvGrpSpPr>
            <p:grpSpPr bwMode="auto">
              <a:xfrm>
                <a:off x="1291" y="1509"/>
                <a:ext cx="340" cy="289"/>
                <a:chOff x="1291" y="1509"/>
                <a:chExt cx="340" cy="289"/>
              </a:xfrm>
            </p:grpSpPr>
            <p:sp>
              <p:nvSpPr>
                <p:cNvPr id="349" name="Freeform 12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12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23" name="Rectangle 12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24" name="Group 129"/>
            <p:cNvGrpSpPr>
              <a:grpSpLocks/>
            </p:cNvGrpSpPr>
            <p:nvPr/>
          </p:nvGrpSpPr>
          <p:grpSpPr bwMode="auto">
            <a:xfrm>
              <a:off x="2031" y="1248"/>
              <a:ext cx="296" cy="289"/>
              <a:chOff x="1751" y="1509"/>
              <a:chExt cx="296" cy="289"/>
            </a:xfrm>
          </p:grpSpPr>
          <p:sp>
            <p:nvSpPr>
              <p:cNvPr id="345" name="Freeform 13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13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5" name="Line 13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13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Line 13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Rectangle 13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29" name="Group 136"/>
            <p:cNvGrpSpPr>
              <a:grpSpLocks/>
            </p:cNvGrpSpPr>
            <p:nvPr/>
          </p:nvGrpSpPr>
          <p:grpSpPr bwMode="auto">
            <a:xfrm>
              <a:off x="2880" y="1248"/>
              <a:ext cx="325" cy="289"/>
              <a:chOff x="2600" y="1509"/>
              <a:chExt cx="325" cy="289"/>
            </a:xfrm>
          </p:grpSpPr>
          <p:sp>
            <p:nvSpPr>
              <p:cNvPr id="343" name="Freeform 13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13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30" name="Rectangle 13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31" name="Group 140"/>
            <p:cNvGrpSpPr>
              <a:grpSpLocks/>
            </p:cNvGrpSpPr>
            <p:nvPr/>
          </p:nvGrpSpPr>
          <p:grpSpPr bwMode="auto">
            <a:xfrm>
              <a:off x="3348" y="1248"/>
              <a:ext cx="284" cy="289"/>
              <a:chOff x="3068" y="1509"/>
              <a:chExt cx="284" cy="289"/>
            </a:xfrm>
          </p:grpSpPr>
          <p:sp>
            <p:nvSpPr>
              <p:cNvPr id="341" name="Freeform 14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14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32" name="Line 14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Line 14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Line 14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Line 14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Line 14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Line 14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Line 14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Line 15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Line 15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53" name="Group 152"/>
          <p:cNvGrpSpPr>
            <a:grpSpLocks/>
          </p:cNvGrpSpPr>
          <p:nvPr/>
        </p:nvGrpSpPr>
        <p:grpSpPr bwMode="auto">
          <a:xfrm>
            <a:off x="5486400" y="5029200"/>
            <a:ext cx="3355975" cy="838200"/>
            <a:chOff x="1562" y="1152"/>
            <a:chExt cx="2114" cy="528"/>
          </a:xfrm>
        </p:grpSpPr>
        <p:grpSp>
          <p:nvGrpSpPr>
            <p:cNvPr id="354" name="Group 153"/>
            <p:cNvGrpSpPr>
              <a:grpSpLocks/>
            </p:cNvGrpSpPr>
            <p:nvPr/>
          </p:nvGrpSpPr>
          <p:grpSpPr bwMode="auto">
            <a:xfrm>
              <a:off x="2487" y="1152"/>
              <a:ext cx="223" cy="481"/>
              <a:chOff x="2207" y="1413"/>
              <a:chExt cx="223" cy="481"/>
            </a:xfrm>
          </p:grpSpPr>
          <p:sp>
            <p:nvSpPr>
              <p:cNvPr id="382" name="Freeform 15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3" name="Rectangle 15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55" name="Group 156"/>
            <p:cNvGrpSpPr>
              <a:grpSpLocks/>
            </p:cNvGrpSpPr>
            <p:nvPr/>
          </p:nvGrpSpPr>
          <p:grpSpPr bwMode="auto">
            <a:xfrm>
              <a:off x="1562" y="1248"/>
              <a:ext cx="349" cy="289"/>
              <a:chOff x="1282" y="1509"/>
              <a:chExt cx="349" cy="289"/>
            </a:xfrm>
          </p:grpSpPr>
          <p:sp>
            <p:nvSpPr>
              <p:cNvPr id="378" name="Rectangle 15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79" name="Group 158"/>
              <p:cNvGrpSpPr>
                <a:grpSpLocks/>
              </p:cNvGrpSpPr>
              <p:nvPr/>
            </p:nvGrpSpPr>
            <p:grpSpPr bwMode="auto">
              <a:xfrm>
                <a:off x="1291" y="1509"/>
                <a:ext cx="340" cy="289"/>
                <a:chOff x="1291" y="1509"/>
                <a:chExt cx="340" cy="289"/>
              </a:xfrm>
            </p:grpSpPr>
            <p:sp>
              <p:nvSpPr>
                <p:cNvPr id="380" name="Freeform 15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16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56" name="Rectangle 16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000000"/>
                  </a:solidFill>
                  <a:effectLst/>
                  <a:uLnTx/>
                  <a:uFillTx/>
                </a:rPr>
                <a:t>Reg</a:t>
              </a:r>
              <a:endParaRPr kumimoji="0" lang="en-US" sz="1600" b="1" i="0" u="none" strike="noStrike" kern="0" cap="none" spc="0" normalizeH="0" baseline="0" noProof="0" dirty="0">
                <a:ln>
                  <a:noFill/>
                </a:ln>
                <a:solidFill>
                  <a:srgbClr val="000000"/>
                </a:solidFill>
                <a:effectLst/>
                <a:uLnTx/>
                <a:uFillTx/>
              </a:endParaRPr>
            </a:p>
          </p:txBody>
        </p:sp>
        <p:sp>
          <p:nvSpPr>
            <p:cNvPr id="357" name="Freeform 163"/>
            <p:cNvSpPr>
              <a:spLocks/>
            </p:cNvSpPr>
            <p:nvPr/>
          </p:nvSpPr>
          <p:spPr bwMode="auto">
            <a:xfrm>
              <a:off x="2031" y="1248"/>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16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16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Line 16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Rectangle 16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62" name="Group 169"/>
            <p:cNvGrpSpPr>
              <a:grpSpLocks/>
            </p:cNvGrpSpPr>
            <p:nvPr/>
          </p:nvGrpSpPr>
          <p:grpSpPr bwMode="auto">
            <a:xfrm>
              <a:off x="2880" y="1248"/>
              <a:ext cx="325" cy="289"/>
              <a:chOff x="2600" y="1509"/>
              <a:chExt cx="325" cy="289"/>
            </a:xfrm>
          </p:grpSpPr>
          <p:sp>
            <p:nvSpPr>
              <p:cNvPr id="376" name="Freeform 17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17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3" name="Rectangle 17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64" name="Group 173"/>
            <p:cNvGrpSpPr>
              <a:grpSpLocks/>
            </p:cNvGrpSpPr>
            <p:nvPr/>
          </p:nvGrpSpPr>
          <p:grpSpPr bwMode="auto">
            <a:xfrm>
              <a:off x="3348" y="1248"/>
              <a:ext cx="284" cy="289"/>
              <a:chOff x="3068" y="1509"/>
              <a:chExt cx="284" cy="289"/>
            </a:xfrm>
          </p:grpSpPr>
          <p:sp>
            <p:nvSpPr>
              <p:cNvPr id="374" name="Freeform 17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17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5" name="Line 17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Line 17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7" name="Line 17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Line 17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Line 18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Line 18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Line 18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Line 18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Line 18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4" name="Rectangle 198"/>
          <p:cNvSpPr>
            <a:spLocks noChangeArrowheads="1"/>
          </p:cNvSpPr>
          <p:nvPr/>
        </p:nvSpPr>
        <p:spPr bwMode="auto">
          <a:xfrm>
            <a:off x="304800" y="16017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385" name="Rectangle 199"/>
          <p:cNvSpPr>
            <a:spLocks noChangeArrowheads="1"/>
          </p:cNvSpPr>
          <p:nvPr/>
        </p:nvSpPr>
        <p:spPr bwMode="auto">
          <a:xfrm>
            <a:off x="738188" y="1447800"/>
            <a:ext cx="1473161"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p>
        </p:txBody>
      </p:sp>
      <p:sp>
        <p:nvSpPr>
          <p:cNvPr id="386" name="Line 200"/>
          <p:cNvSpPr>
            <a:spLocks noChangeShapeType="1"/>
          </p:cNvSpPr>
          <p:nvPr/>
        </p:nvSpPr>
        <p:spPr bwMode="auto">
          <a:xfrm>
            <a:off x="661988" y="1524000"/>
            <a:ext cx="0" cy="44958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Rectangle 201"/>
          <p:cNvSpPr>
            <a:spLocks noChangeArrowheads="1"/>
          </p:cNvSpPr>
          <p:nvPr/>
        </p:nvSpPr>
        <p:spPr bwMode="auto">
          <a:xfrm>
            <a:off x="738188" y="24384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sub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388" name="Rectangle 202"/>
          <p:cNvSpPr>
            <a:spLocks noChangeArrowheads="1"/>
          </p:cNvSpPr>
          <p:nvPr/>
        </p:nvSpPr>
        <p:spPr bwMode="auto">
          <a:xfrm>
            <a:off x="738188" y="35052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,$7</a:t>
            </a:r>
          </a:p>
        </p:txBody>
      </p:sp>
      <p:sp>
        <p:nvSpPr>
          <p:cNvPr id="389" name="Rectangle 203"/>
          <p:cNvSpPr>
            <a:spLocks noChangeArrowheads="1"/>
          </p:cNvSpPr>
          <p:nvPr/>
        </p:nvSpPr>
        <p:spPr bwMode="auto">
          <a:xfrm>
            <a:off x="738188" y="52578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xor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390" name="Rectangle 204"/>
          <p:cNvSpPr>
            <a:spLocks noChangeArrowheads="1"/>
          </p:cNvSpPr>
          <p:nvPr/>
        </p:nvSpPr>
        <p:spPr bwMode="auto">
          <a:xfrm>
            <a:off x="738188" y="4386263"/>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spTree>
    <p:extLst>
      <p:ext uri="{BB962C8B-B14F-4D97-AF65-F5344CB8AC3E}">
        <p14:creationId xmlns:p14="http://schemas.microsoft.com/office/powerpoint/2010/main" val="3495557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wipe(up)">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wipe(up)">
                                      <p:cBhvr>
                                        <p:cTn id="12" dur="5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wipe(up)">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10600" cy="1143000"/>
          </a:xfrm>
        </p:spPr>
        <p:txBody>
          <a:bodyPr>
            <a:normAutofit/>
          </a:bodyPr>
          <a:lstStyle/>
          <a:p>
            <a:r>
              <a:rPr lang="en-US" b="1" dirty="0" smtClean="0">
                <a:latin typeface="Arial"/>
                <a:cs typeface="Arial"/>
              </a:rPr>
              <a:t>Minh </a:t>
            </a:r>
            <a:r>
              <a:rPr lang="en-US" b="1" dirty="0" err="1" smtClean="0">
                <a:latin typeface="Arial"/>
                <a:cs typeface="Arial"/>
              </a:rPr>
              <a:t>họa</a:t>
            </a:r>
            <a:r>
              <a:rPr lang="en-US" b="1" dirty="0" smtClean="0">
                <a:latin typeface="Arial"/>
                <a:cs typeface="Arial"/>
              </a:rPr>
              <a:t> </a:t>
            </a:r>
            <a:r>
              <a:rPr lang="en-US" b="1" dirty="0" err="1" smtClean="0">
                <a:latin typeface="Arial"/>
                <a:cs typeface="Arial"/>
              </a:rPr>
              <a:t>triển</a:t>
            </a:r>
            <a:r>
              <a:rPr lang="en-US" b="1" dirty="0" smtClean="0">
                <a:latin typeface="Arial"/>
                <a:cs typeface="Arial"/>
              </a:rPr>
              <a:t> </a:t>
            </a:r>
            <a:r>
              <a:rPr lang="en-US" b="1" dirty="0" err="1" smtClean="0">
                <a:latin typeface="Arial"/>
                <a:cs typeface="Arial"/>
              </a:rPr>
              <a:t>khai</a:t>
            </a:r>
            <a:r>
              <a:rPr lang="en-US" b="1" dirty="0" smtClean="0">
                <a:latin typeface="Arial"/>
                <a:cs typeface="Arial"/>
              </a:rPr>
              <a:t> </a:t>
            </a:r>
            <a:r>
              <a:rPr lang="en-US" b="1" dirty="0" err="1" smtClean="0">
                <a:latin typeface="Arial"/>
                <a:cs typeface="Arial"/>
              </a:rPr>
              <a:t>chuyển</a:t>
            </a:r>
            <a:r>
              <a:rPr lang="en-US" b="1" dirty="0" smtClean="0">
                <a:latin typeface="Arial"/>
                <a:cs typeface="Arial"/>
              </a:rPr>
              <a:t> </a:t>
            </a:r>
            <a:r>
              <a:rPr lang="en-US" b="1" dirty="0" err="1" smtClean="0">
                <a:latin typeface="Arial"/>
                <a:cs typeface="Arial"/>
              </a:rPr>
              <a:t>tiếp</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53</a:t>
            </a:fld>
            <a:endParaRPr lang="en-US" dirty="0"/>
          </a:p>
        </p:txBody>
      </p:sp>
      <p:grpSp>
        <p:nvGrpSpPr>
          <p:cNvPr id="140" name="Group 211"/>
          <p:cNvGrpSpPr>
            <a:grpSpLocks/>
          </p:cNvGrpSpPr>
          <p:nvPr/>
        </p:nvGrpSpPr>
        <p:grpSpPr bwMode="auto">
          <a:xfrm>
            <a:off x="4419600" y="1587500"/>
            <a:ext cx="1219200" cy="2362200"/>
            <a:chOff x="528" y="2592"/>
            <a:chExt cx="768" cy="1488"/>
          </a:xfrm>
        </p:grpSpPr>
        <p:grpSp>
          <p:nvGrpSpPr>
            <p:cNvPr id="141" name="Group 209"/>
            <p:cNvGrpSpPr>
              <a:grpSpLocks/>
            </p:cNvGrpSpPr>
            <p:nvPr/>
          </p:nvGrpSpPr>
          <p:grpSpPr bwMode="auto">
            <a:xfrm>
              <a:off x="624" y="2832"/>
              <a:ext cx="672" cy="1248"/>
              <a:chOff x="720" y="2736"/>
              <a:chExt cx="672" cy="1248"/>
            </a:xfrm>
          </p:grpSpPr>
          <p:sp>
            <p:nvSpPr>
              <p:cNvPr id="143" name="Rectangle 203"/>
              <p:cNvSpPr>
                <a:spLocks noChangeArrowheads="1"/>
              </p:cNvSpPr>
              <p:nvPr/>
            </p:nvSpPr>
            <p:spPr bwMode="auto">
              <a:xfrm>
                <a:off x="1296" y="3696"/>
                <a:ext cx="96"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Line 207"/>
              <p:cNvSpPr>
                <a:spLocks noChangeShapeType="1"/>
              </p:cNvSpPr>
              <p:nvPr/>
            </p:nvSpPr>
            <p:spPr bwMode="auto">
              <a:xfrm>
                <a:off x="720" y="2736"/>
                <a:ext cx="576" cy="1152"/>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2" name="Rectangle 210"/>
            <p:cNvSpPr>
              <a:spLocks noChangeArrowheads="1"/>
            </p:cNvSpPr>
            <p:nvPr/>
          </p:nvSpPr>
          <p:spPr bwMode="auto">
            <a:xfrm>
              <a:off x="528" y="2592"/>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5" name="Group 208"/>
          <p:cNvGrpSpPr>
            <a:grpSpLocks/>
          </p:cNvGrpSpPr>
          <p:nvPr/>
        </p:nvGrpSpPr>
        <p:grpSpPr bwMode="auto">
          <a:xfrm>
            <a:off x="4419600" y="1587500"/>
            <a:ext cx="533400" cy="1371600"/>
            <a:chOff x="672" y="2496"/>
            <a:chExt cx="336" cy="864"/>
          </a:xfrm>
        </p:grpSpPr>
        <p:sp>
          <p:nvSpPr>
            <p:cNvPr id="146" name="Rectangle 204"/>
            <p:cNvSpPr>
              <a:spLocks noChangeArrowheads="1"/>
            </p:cNvSpPr>
            <p:nvPr/>
          </p:nvSpPr>
          <p:spPr bwMode="auto">
            <a:xfrm>
              <a:off x="912" y="3072"/>
              <a:ext cx="96" cy="288"/>
            </a:xfrm>
            <a:prstGeom prst="rect">
              <a:avLst/>
            </a:prstGeom>
            <a:solidFill>
              <a:srgbClr val="009900"/>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Rectangle 205"/>
            <p:cNvSpPr>
              <a:spLocks noChangeArrowheads="1"/>
            </p:cNvSpPr>
            <p:nvPr/>
          </p:nvSpPr>
          <p:spPr bwMode="auto">
            <a:xfrm>
              <a:off x="672" y="2496"/>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Line 206"/>
            <p:cNvSpPr>
              <a:spLocks noChangeShapeType="1"/>
            </p:cNvSpPr>
            <p:nvPr/>
          </p:nvSpPr>
          <p:spPr bwMode="auto">
            <a:xfrm>
              <a:off x="720" y="2736"/>
              <a:ext cx="192" cy="48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9" name="Rectangle 13"/>
          <p:cNvSpPr>
            <a:spLocks noChangeArrowheads="1"/>
          </p:cNvSpPr>
          <p:nvPr/>
        </p:nvSpPr>
        <p:spPr bwMode="auto">
          <a:xfrm>
            <a:off x="304800" y="1663700"/>
            <a:ext cx="358775" cy="3109913"/>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50" name="Line 14"/>
          <p:cNvSpPr>
            <a:spLocks noChangeShapeType="1"/>
          </p:cNvSpPr>
          <p:nvPr/>
        </p:nvSpPr>
        <p:spPr bwMode="auto">
          <a:xfrm>
            <a:off x="2133600" y="10588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Rectangle 15"/>
          <p:cNvSpPr>
            <a:spLocks noChangeArrowheads="1"/>
          </p:cNvSpPr>
          <p:nvPr/>
        </p:nvSpPr>
        <p:spPr bwMode="auto">
          <a:xfrm>
            <a:off x="762000" y="1511300"/>
            <a:ext cx="14589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add </a:t>
            </a:r>
            <a:r>
              <a:rPr kumimoji="0" lang="en-US" sz="2400" b="1" i="0" u="none" strike="noStrike" kern="0" cap="none" spc="0" normalizeH="0" baseline="0" noProof="0">
                <a:ln>
                  <a:noFill/>
                </a:ln>
                <a:solidFill>
                  <a:sysClr val="windowText" lastClr="0000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a:t>
            </a:r>
          </a:p>
        </p:txBody>
      </p:sp>
      <p:grpSp>
        <p:nvGrpSpPr>
          <p:cNvPr id="152" name="Group 196"/>
          <p:cNvGrpSpPr>
            <a:grpSpLocks/>
          </p:cNvGrpSpPr>
          <p:nvPr/>
        </p:nvGrpSpPr>
        <p:grpSpPr bwMode="auto">
          <a:xfrm>
            <a:off x="3314700" y="1185863"/>
            <a:ext cx="4800600" cy="3525837"/>
            <a:chOff x="2088" y="659"/>
            <a:chExt cx="3024" cy="2816"/>
          </a:xfrm>
        </p:grpSpPr>
        <p:sp>
          <p:nvSpPr>
            <p:cNvPr id="153" name="Line 16"/>
            <p:cNvSpPr>
              <a:spLocks noChangeShapeType="1"/>
            </p:cNvSpPr>
            <p:nvPr/>
          </p:nvSpPr>
          <p:spPr bwMode="auto">
            <a:xfrm>
              <a:off x="2088"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Line 17"/>
            <p:cNvSpPr>
              <a:spLocks noChangeShapeType="1"/>
            </p:cNvSpPr>
            <p:nvPr/>
          </p:nvSpPr>
          <p:spPr bwMode="auto">
            <a:xfrm>
              <a:off x="2520"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Line 18"/>
            <p:cNvSpPr>
              <a:spLocks noChangeShapeType="1"/>
            </p:cNvSpPr>
            <p:nvPr/>
          </p:nvSpPr>
          <p:spPr bwMode="auto">
            <a:xfrm>
              <a:off x="2952"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Line 19"/>
            <p:cNvSpPr>
              <a:spLocks noChangeShapeType="1"/>
            </p:cNvSpPr>
            <p:nvPr/>
          </p:nvSpPr>
          <p:spPr bwMode="auto">
            <a:xfrm>
              <a:off x="3384"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Line 20"/>
            <p:cNvSpPr>
              <a:spLocks noChangeShapeType="1"/>
            </p:cNvSpPr>
            <p:nvPr/>
          </p:nvSpPr>
          <p:spPr bwMode="auto">
            <a:xfrm>
              <a:off x="3816"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Line 21"/>
            <p:cNvSpPr>
              <a:spLocks noChangeShapeType="1"/>
            </p:cNvSpPr>
            <p:nvPr/>
          </p:nvSpPr>
          <p:spPr bwMode="auto">
            <a:xfrm>
              <a:off x="4248"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Line 22"/>
            <p:cNvSpPr>
              <a:spLocks noChangeShapeType="1"/>
            </p:cNvSpPr>
            <p:nvPr/>
          </p:nvSpPr>
          <p:spPr bwMode="auto">
            <a:xfrm>
              <a:off x="4680"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23"/>
            <p:cNvSpPr>
              <a:spLocks noChangeShapeType="1"/>
            </p:cNvSpPr>
            <p:nvPr/>
          </p:nvSpPr>
          <p:spPr bwMode="auto">
            <a:xfrm>
              <a:off x="5112"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1" name="Line 24"/>
          <p:cNvSpPr>
            <a:spLocks noChangeShapeType="1"/>
          </p:cNvSpPr>
          <p:nvPr/>
        </p:nvSpPr>
        <p:spPr bwMode="auto">
          <a:xfrm>
            <a:off x="685800" y="1587500"/>
            <a:ext cx="0" cy="3124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Rectangle 58"/>
          <p:cNvSpPr>
            <a:spLocks noChangeArrowheads="1"/>
          </p:cNvSpPr>
          <p:nvPr/>
        </p:nvSpPr>
        <p:spPr bwMode="auto">
          <a:xfrm>
            <a:off x="762000" y="25019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sub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163" name="Rectangle 59"/>
          <p:cNvSpPr>
            <a:spLocks noChangeArrowheads="1"/>
          </p:cNvSpPr>
          <p:nvPr/>
        </p:nvSpPr>
        <p:spPr bwMode="auto">
          <a:xfrm>
            <a:off x="762000" y="35687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$6,$7,</a:t>
            </a:r>
            <a:r>
              <a:rPr kumimoji="0" lang="en-US" sz="2400" b="1" i="0" u="none" strike="noStrike" kern="0" cap="none" spc="0" normalizeH="0" baseline="0" noProof="0">
                <a:ln>
                  <a:noFill/>
                </a:ln>
                <a:solidFill>
                  <a:srgbClr val="009900"/>
                </a:solidFill>
                <a:effectLst/>
                <a:uLnTx/>
                <a:uFillTx/>
                <a:latin typeface="Courier New" pitchFamily="49" charset="0"/>
              </a:rPr>
              <a:t>$1</a:t>
            </a:r>
          </a:p>
        </p:txBody>
      </p:sp>
      <p:grpSp>
        <p:nvGrpSpPr>
          <p:cNvPr id="164" name="Group 198"/>
          <p:cNvGrpSpPr>
            <a:grpSpLocks/>
          </p:cNvGrpSpPr>
          <p:nvPr/>
        </p:nvGrpSpPr>
        <p:grpSpPr bwMode="auto">
          <a:xfrm>
            <a:off x="4648200" y="1511300"/>
            <a:ext cx="304800" cy="1447800"/>
            <a:chOff x="2928" y="864"/>
            <a:chExt cx="192" cy="912"/>
          </a:xfrm>
        </p:grpSpPr>
        <p:sp>
          <p:nvSpPr>
            <p:cNvPr id="165" name="Rectangle 6"/>
            <p:cNvSpPr>
              <a:spLocks noChangeArrowheads="1"/>
            </p:cNvSpPr>
            <p:nvPr/>
          </p:nvSpPr>
          <p:spPr bwMode="auto">
            <a:xfrm>
              <a:off x="3072" y="1488"/>
              <a:ext cx="48" cy="288"/>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Rectangle 7"/>
            <p:cNvSpPr>
              <a:spLocks noChangeArrowheads="1"/>
            </p:cNvSpPr>
            <p:nvPr/>
          </p:nvSpPr>
          <p:spPr bwMode="auto">
            <a:xfrm>
              <a:off x="2928" y="864"/>
              <a:ext cx="48" cy="480"/>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8"/>
            <p:cNvSpPr>
              <a:spLocks noChangeShapeType="1"/>
            </p:cNvSpPr>
            <p:nvPr/>
          </p:nvSpPr>
          <p:spPr bwMode="auto">
            <a:xfrm>
              <a:off x="2976" y="1104"/>
              <a:ext cx="96" cy="528"/>
            </a:xfrm>
            <a:prstGeom prst="line">
              <a:avLst/>
            </a:prstGeom>
            <a:noFill/>
            <a:ln w="28575">
              <a:solidFill>
                <a:srgbClr val="063DE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8" name="Group 25"/>
          <p:cNvGrpSpPr>
            <a:grpSpLocks/>
          </p:cNvGrpSpPr>
          <p:nvPr/>
        </p:nvGrpSpPr>
        <p:grpSpPr bwMode="auto">
          <a:xfrm>
            <a:off x="2743200" y="1435100"/>
            <a:ext cx="3355975" cy="838200"/>
            <a:chOff x="1562" y="1152"/>
            <a:chExt cx="2114" cy="528"/>
          </a:xfrm>
        </p:grpSpPr>
        <p:grpSp>
          <p:nvGrpSpPr>
            <p:cNvPr id="169" name="Group 26"/>
            <p:cNvGrpSpPr>
              <a:grpSpLocks/>
            </p:cNvGrpSpPr>
            <p:nvPr/>
          </p:nvGrpSpPr>
          <p:grpSpPr bwMode="auto">
            <a:xfrm>
              <a:off x="2487" y="1152"/>
              <a:ext cx="223" cy="481"/>
              <a:chOff x="2207" y="1413"/>
              <a:chExt cx="223" cy="481"/>
            </a:xfrm>
          </p:grpSpPr>
          <p:sp>
            <p:nvSpPr>
              <p:cNvPr id="199" name="Freeform 2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Rectangle 2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70" name="Group 29"/>
            <p:cNvGrpSpPr>
              <a:grpSpLocks/>
            </p:cNvGrpSpPr>
            <p:nvPr/>
          </p:nvGrpSpPr>
          <p:grpSpPr bwMode="auto">
            <a:xfrm>
              <a:off x="1562" y="1248"/>
              <a:ext cx="349" cy="289"/>
              <a:chOff x="1282" y="1509"/>
              <a:chExt cx="349" cy="289"/>
            </a:xfrm>
          </p:grpSpPr>
          <p:sp>
            <p:nvSpPr>
              <p:cNvPr id="195" name="Rectangle 3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196" name="Group 31"/>
              <p:cNvGrpSpPr>
                <a:grpSpLocks/>
              </p:cNvGrpSpPr>
              <p:nvPr/>
            </p:nvGrpSpPr>
            <p:grpSpPr bwMode="auto">
              <a:xfrm>
                <a:off x="1291" y="1509"/>
                <a:ext cx="340" cy="289"/>
                <a:chOff x="1291" y="1509"/>
                <a:chExt cx="340" cy="289"/>
              </a:xfrm>
            </p:grpSpPr>
            <p:sp>
              <p:nvSpPr>
                <p:cNvPr id="197" name="Freeform 3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3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71" name="Rectangle 3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72" name="Group 35"/>
            <p:cNvGrpSpPr>
              <a:grpSpLocks/>
            </p:cNvGrpSpPr>
            <p:nvPr/>
          </p:nvGrpSpPr>
          <p:grpSpPr bwMode="auto">
            <a:xfrm>
              <a:off x="2031" y="1248"/>
              <a:ext cx="296" cy="289"/>
              <a:chOff x="1751" y="1509"/>
              <a:chExt cx="296" cy="289"/>
            </a:xfrm>
          </p:grpSpPr>
          <p:sp>
            <p:nvSpPr>
              <p:cNvPr id="193" name="Freeform 3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3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3" name="Line 3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Freeform 3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Line 4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Rectangle 4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77" name="Group 42"/>
            <p:cNvGrpSpPr>
              <a:grpSpLocks/>
            </p:cNvGrpSpPr>
            <p:nvPr/>
          </p:nvGrpSpPr>
          <p:grpSpPr bwMode="auto">
            <a:xfrm>
              <a:off x="2880" y="1248"/>
              <a:ext cx="325" cy="289"/>
              <a:chOff x="2600" y="1509"/>
              <a:chExt cx="325" cy="289"/>
            </a:xfrm>
          </p:grpSpPr>
          <p:sp>
            <p:nvSpPr>
              <p:cNvPr id="191" name="Freeform 4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4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8" name="Rectangle 4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79" name="Group 46"/>
            <p:cNvGrpSpPr>
              <a:grpSpLocks/>
            </p:cNvGrpSpPr>
            <p:nvPr/>
          </p:nvGrpSpPr>
          <p:grpSpPr bwMode="auto">
            <a:xfrm>
              <a:off x="3348" y="1248"/>
              <a:ext cx="284" cy="289"/>
              <a:chOff x="3068" y="1509"/>
              <a:chExt cx="284" cy="289"/>
            </a:xfrm>
          </p:grpSpPr>
          <p:sp>
            <p:nvSpPr>
              <p:cNvPr id="189" name="Freeform 4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4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0" name="Line 4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Line 5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Line 5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Line 5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5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Line 5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Line 5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Line 5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Line 5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1" name="Group 60"/>
          <p:cNvGrpSpPr>
            <a:grpSpLocks/>
          </p:cNvGrpSpPr>
          <p:nvPr/>
        </p:nvGrpSpPr>
        <p:grpSpPr bwMode="auto">
          <a:xfrm>
            <a:off x="3429000" y="2349500"/>
            <a:ext cx="3355975" cy="838200"/>
            <a:chOff x="1562" y="1152"/>
            <a:chExt cx="2114" cy="528"/>
          </a:xfrm>
        </p:grpSpPr>
        <p:grpSp>
          <p:nvGrpSpPr>
            <p:cNvPr id="202" name="Group 61"/>
            <p:cNvGrpSpPr>
              <a:grpSpLocks/>
            </p:cNvGrpSpPr>
            <p:nvPr/>
          </p:nvGrpSpPr>
          <p:grpSpPr bwMode="auto">
            <a:xfrm>
              <a:off x="2487" y="1152"/>
              <a:ext cx="223" cy="481"/>
              <a:chOff x="2207" y="1413"/>
              <a:chExt cx="223" cy="481"/>
            </a:xfrm>
          </p:grpSpPr>
          <p:sp>
            <p:nvSpPr>
              <p:cNvPr id="232" name="Freeform 6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Rectangle 6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03" name="Group 202"/>
            <p:cNvGrpSpPr>
              <a:grpSpLocks/>
            </p:cNvGrpSpPr>
            <p:nvPr/>
          </p:nvGrpSpPr>
          <p:grpSpPr bwMode="auto">
            <a:xfrm>
              <a:off x="1562" y="1248"/>
              <a:ext cx="349" cy="289"/>
              <a:chOff x="1282" y="1509"/>
              <a:chExt cx="349" cy="289"/>
            </a:xfrm>
          </p:grpSpPr>
          <p:sp>
            <p:nvSpPr>
              <p:cNvPr id="228" name="Rectangle 6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29" name="Group 66"/>
              <p:cNvGrpSpPr>
                <a:grpSpLocks/>
              </p:cNvGrpSpPr>
              <p:nvPr/>
            </p:nvGrpSpPr>
            <p:grpSpPr bwMode="auto">
              <a:xfrm>
                <a:off x="1291" y="1509"/>
                <a:ext cx="340" cy="289"/>
                <a:chOff x="1291" y="1509"/>
                <a:chExt cx="340" cy="289"/>
              </a:xfrm>
            </p:grpSpPr>
            <p:sp>
              <p:nvSpPr>
                <p:cNvPr id="230" name="Freeform 6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6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04" name="Rectangle 6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05" name="Group 70"/>
            <p:cNvGrpSpPr>
              <a:grpSpLocks/>
            </p:cNvGrpSpPr>
            <p:nvPr/>
          </p:nvGrpSpPr>
          <p:grpSpPr bwMode="auto">
            <a:xfrm>
              <a:off x="2031" y="1248"/>
              <a:ext cx="296" cy="289"/>
              <a:chOff x="1751" y="1509"/>
              <a:chExt cx="296" cy="289"/>
            </a:xfrm>
          </p:grpSpPr>
          <p:sp>
            <p:nvSpPr>
              <p:cNvPr id="226" name="Freeform 7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Freeform 7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6" name="Line 7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7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7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Rectangle 7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10" name="Group 77"/>
            <p:cNvGrpSpPr>
              <a:grpSpLocks/>
            </p:cNvGrpSpPr>
            <p:nvPr/>
          </p:nvGrpSpPr>
          <p:grpSpPr bwMode="auto">
            <a:xfrm>
              <a:off x="2880" y="1248"/>
              <a:ext cx="325" cy="289"/>
              <a:chOff x="2600" y="1509"/>
              <a:chExt cx="325" cy="289"/>
            </a:xfrm>
          </p:grpSpPr>
          <p:sp>
            <p:nvSpPr>
              <p:cNvPr id="224" name="Freeform 7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7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1" name="Rectangle 8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2" name="Group 81"/>
            <p:cNvGrpSpPr>
              <a:grpSpLocks/>
            </p:cNvGrpSpPr>
            <p:nvPr/>
          </p:nvGrpSpPr>
          <p:grpSpPr bwMode="auto">
            <a:xfrm>
              <a:off x="3348" y="1248"/>
              <a:ext cx="284" cy="289"/>
              <a:chOff x="3068" y="1509"/>
              <a:chExt cx="284" cy="289"/>
            </a:xfrm>
          </p:grpSpPr>
          <p:sp>
            <p:nvSpPr>
              <p:cNvPr id="222" name="Freeform 8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8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3" name="Line 8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Line 8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Line 8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Line 8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Line 8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8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Line 9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Line 9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Line 9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34" name="Group 93"/>
          <p:cNvGrpSpPr>
            <a:grpSpLocks/>
          </p:cNvGrpSpPr>
          <p:nvPr/>
        </p:nvGrpSpPr>
        <p:grpSpPr bwMode="auto">
          <a:xfrm>
            <a:off x="4114800" y="3340100"/>
            <a:ext cx="3355975" cy="838200"/>
            <a:chOff x="1562" y="1152"/>
            <a:chExt cx="2114" cy="528"/>
          </a:xfrm>
        </p:grpSpPr>
        <p:grpSp>
          <p:nvGrpSpPr>
            <p:cNvPr id="235" name="Group 94"/>
            <p:cNvGrpSpPr>
              <a:grpSpLocks/>
            </p:cNvGrpSpPr>
            <p:nvPr/>
          </p:nvGrpSpPr>
          <p:grpSpPr bwMode="auto">
            <a:xfrm>
              <a:off x="2487" y="1152"/>
              <a:ext cx="223" cy="481"/>
              <a:chOff x="2207" y="1413"/>
              <a:chExt cx="223" cy="481"/>
            </a:xfrm>
          </p:grpSpPr>
          <p:sp>
            <p:nvSpPr>
              <p:cNvPr id="265" name="Freeform 9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Rectangle 9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36" name="Group 235"/>
            <p:cNvGrpSpPr>
              <a:grpSpLocks/>
            </p:cNvGrpSpPr>
            <p:nvPr/>
          </p:nvGrpSpPr>
          <p:grpSpPr bwMode="auto">
            <a:xfrm>
              <a:off x="1562" y="1248"/>
              <a:ext cx="349" cy="289"/>
              <a:chOff x="1282" y="1509"/>
              <a:chExt cx="349" cy="289"/>
            </a:xfrm>
          </p:grpSpPr>
          <p:sp>
            <p:nvSpPr>
              <p:cNvPr id="261" name="Rectangle 9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62" name="Group 99"/>
              <p:cNvGrpSpPr>
                <a:grpSpLocks/>
              </p:cNvGrpSpPr>
              <p:nvPr/>
            </p:nvGrpSpPr>
            <p:grpSpPr bwMode="auto">
              <a:xfrm>
                <a:off x="1291" y="1509"/>
                <a:ext cx="340" cy="289"/>
                <a:chOff x="1291" y="1509"/>
                <a:chExt cx="340" cy="289"/>
              </a:xfrm>
            </p:grpSpPr>
            <p:sp>
              <p:nvSpPr>
                <p:cNvPr id="263" name="Freeform 10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10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37" name="Rectangle 10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8" name="Group 103"/>
            <p:cNvGrpSpPr>
              <a:grpSpLocks/>
            </p:cNvGrpSpPr>
            <p:nvPr/>
          </p:nvGrpSpPr>
          <p:grpSpPr bwMode="auto">
            <a:xfrm>
              <a:off x="2031" y="1248"/>
              <a:ext cx="296" cy="289"/>
              <a:chOff x="1751" y="1509"/>
              <a:chExt cx="296" cy="289"/>
            </a:xfrm>
          </p:grpSpPr>
          <p:sp>
            <p:nvSpPr>
              <p:cNvPr id="259" name="Freeform 10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0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9" name="Line 10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10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Line 10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Rectangle 10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43" name="Group 110"/>
            <p:cNvGrpSpPr>
              <a:grpSpLocks/>
            </p:cNvGrpSpPr>
            <p:nvPr/>
          </p:nvGrpSpPr>
          <p:grpSpPr bwMode="auto">
            <a:xfrm>
              <a:off x="2880" y="1248"/>
              <a:ext cx="325" cy="289"/>
              <a:chOff x="2600" y="1509"/>
              <a:chExt cx="325" cy="289"/>
            </a:xfrm>
          </p:grpSpPr>
          <p:sp>
            <p:nvSpPr>
              <p:cNvPr id="257" name="Freeform 11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11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4" name="Rectangle 11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5" name="Group 114"/>
            <p:cNvGrpSpPr>
              <a:grpSpLocks/>
            </p:cNvGrpSpPr>
            <p:nvPr/>
          </p:nvGrpSpPr>
          <p:grpSpPr bwMode="auto">
            <a:xfrm>
              <a:off x="3348" y="1248"/>
              <a:ext cx="284" cy="289"/>
              <a:chOff x="3068" y="1509"/>
              <a:chExt cx="284" cy="289"/>
            </a:xfrm>
          </p:grpSpPr>
          <p:sp>
            <p:nvSpPr>
              <p:cNvPr id="255" name="Freeform 11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11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6" name="Line 11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Line 11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Line 11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12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12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12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12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12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12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7" name="Group 199"/>
          <p:cNvGrpSpPr>
            <a:grpSpLocks/>
          </p:cNvGrpSpPr>
          <p:nvPr/>
        </p:nvGrpSpPr>
        <p:grpSpPr bwMode="auto">
          <a:xfrm>
            <a:off x="5334000" y="1511300"/>
            <a:ext cx="304800" cy="2438400"/>
            <a:chOff x="3360" y="864"/>
            <a:chExt cx="192" cy="1536"/>
          </a:xfrm>
        </p:grpSpPr>
        <p:sp>
          <p:nvSpPr>
            <p:cNvPr id="268" name="Rectangle 5"/>
            <p:cNvSpPr>
              <a:spLocks noChangeArrowheads="1"/>
            </p:cNvSpPr>
            <p:nvPr/>
          </p:nvSpPr>
          <p:spPr bwMode="auto">
            <a:xfrm>
              <a:off x="3504" y="2112"/>
              <a:ext cx="48" cy="288"/>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9"/>
            <p:cNvSpPr>
              <a:spLocks noChangeShapeType="1"/>
            </p:cNvSpPr>
            <p:nvPr/>
          </p:nvSpPr>
          <p:spPr bwMode="auto">
            <a:xfrm>
              <a:off x="3408" y="1056"/>
              <a:ext cx="96" cy="1056"/>
            </a:xfrm>
            <a:prstGeom prst="line">
              <a:avLst/>
            </a:prstGeom>
            <a:noFill/>
            <a:ln w="28575">
              <a:solidFill>
                <a:srgbClr val="063DE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Rectangle 197"/>
            <p:cNvSpPr>
              <a:spLocks noChangeArrowheads="1"/>
            </p:cNvSpPr>
            <p:nvPr/>
          </p:nvSpPr>
          <p:spPr bwMode="auto">
            <a:xfrm>
              <a:off x="3360" y="864"/>
              <a:ext cx="48" cy="480"/>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1" name="Rectangle 200"/>
          <p:cNvSpPr>
            <a:spLocks noChangeArrowheads="1"/>
          </p:cNvSpPr>
          <p:nvPr/>
        </p:nvSpPr>
        <p:spPr bwMode="auto">
          <a:xfrm>
            <a:off x="3429000" y="4940300"/>
            <a:ext cx="2438400" cy="397545"/>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EX forwarding</a:t>
            </a:r>
            <a:endParaRPr kumimoji="0" lang="en-US" sz="2000" b="0" i="0" u="none" strike="noStrike" kern="0" cap="none" spc="0" normalizeH="0" baseline="0" noProof="0" dirty="0">
              <a:ln>
                <a:noFill/>
              </a:ln>
              <a:solidFill>
                <a:sysClr val="windowText" lastClr="000000"/>
              </a:solidFill>
              <a:effectLst/>
              <a:uLnTx/>
              <a:uFillTx/>
            </a:endParaRPr>
          </a:p>
        </p:txBody>
      </p:sp>
      <p:sp>
        <p:nvSpPr>
          <p:cNvPr id="272" name="Rectangle 201"/>
          <p:cNvSpPr>
            <a:spLocks noChangeArrowheads="1"/>
          </p:cNvSpPr>
          <p:nvPr/>
        </p:nvSpPr>
        <p:spPr bwMode="auto">
          <a:xfrm>
            <a:off x="5638800" y="4940300"/>
            <a:ext cx="2438400" cy="397545"/>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MEM forwarding</a:t>
            </a: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9622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subTnLst>
                                    <p:set>
                                      <p:cBhvr override="childStyle">
                                        <p:cTn dur="1" fill="hold" display="0" masterRel="nextClick" afterEffect="1"/>
                                        <p:tgtEl>
                                          <p:spTgt spid="14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7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467601" cy="1143000"/>
          </a:xfrm>
        </p:spPr>
        <p:txBody>
          <a:bodyPr>
            <a:normAutofit fontScale="90000"/>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chuyển</a:t>
            </a:r>
            <a:r>
              <a:rPr lang="en-US" b="1" dirty="0" smtClean="0">
                <a:latin typeface="Arial"/>
                <a:cs typeface="Arial"/>
              </a:rPr>
              <a:t> </a:t>
            </a:r>
            <a:r>
              <a:rPr lang="en-US" b="1" dirty="0" err="1" smtClean="0">
                <a:latin typeface="Arial"/>
                <a:cs typeface="Arial"/>
              </a:rPr>
              <a:t>tiếp</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54</a:t>
            </a:fld>
            <a:endParaRPr lang="en-US" dirty="0"/>
          </a:p>
        </p:txBody>
      </p:sp>
      <p:sp>
        <p:nvSpPr>
          <p:cNvPr id="134" name="Rectangle 15"/>
          <p:cNvSpPr>
            <a:spLocks noChangeArrowheads="1"/>
          </p:cNvSpPr>
          <p:nvPr/>
        </p:nvSpPr>
        <p:spPr bwMode="auto">
          <a:xfrm>
            <a:off x="328613" y="311943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35" name="Line 16"/>
          <p:cNvSpPr>
            <a:spLocks noChangeShapeType="1"/>
          </p:cNvSpPr>
          <p:nvPr/>
        </p:nvSpPr>
        <p:spPr bwMode="auto">
          <a:xfrm>
            <a:off x="2527300" y="27432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Rectangle 17"/>
          <p:cNvSpPr>
            <a:spLocks noChangeArrowheads="1"/>
          </p:cNvSpPr>
          <p:nvPr/>
        </p:nvSpPr>
        <p:spPr bwMode="auto">
          <a:xfrm>
            <a:off x="762000" y="3195638"/>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,$1,$2</a:t>
            </a:r>
          </a:p>
        </p:txBody>
      </p:sp>
      <p:grpSp>
        <p:nvGrpSpPr>
          <p:cNvPr id="137" name="Group 18"/>
          <p:cNvGrpSpPr>
            <a:grpSpLocks/>
          </p:cNvGrpSpPr>
          <p:nvPr/>
        </p:nvGrpSpPr>
        <p:grpSpPr bwMode="auto">
          <a:xfrm>
            <a:off x="3708400" y="2870200"/>
            <a:ext cx="4800600" cy="3449638"/>
            <a:chOff x="2088" y="659"/>
            <a:chExt cx="3024" cy="2816"/>
          </a:xfrm>
        </p:grpSpPr>
        <p:sp>
          <p:nvSpPr>
            <p:cNvPr id="138" name="Line 19"/>
            <p:cNvSpPr>
              <a:spLocks noChangeShapeType="1"/>
            </p:cNvSpPr>
            <p:nvPr/>
          </p:nvSpPr>
          <p:spPr bwMode="auto">
            <a:xfrm>
              <a:off x="2088"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Line 20"/>
            <p:cNvSpPr>
              <a:spLocks noChangeShapeType="1"/>
            </p:cNvSpPr>
            <p:nvPr/>
          </p:nvSpPr>
          <p:spPr bwMode="auto">
            <a:xfrm>
              <a:off x="2520"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Line 21"/>
            <p:cNvSpPr>
              <a:spLocks noChangeShapeType="1"/>
            </p:cNvSpPr>
            <p:nvPr/>
          </p:nvSpPr>
          <p:spPr bwMode="auto">
            <a:xfrm>
              <a:off x="2952"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Line 22"/>
            <p:cNvSpPr>
              <a:spLocks noChangeShapeType="1"/>
            </p:cNvSpPr>
            <p:nvPr/>
          </p:nvSpPr>
          <p:spPr bwMode="auto">
            <a:xfrm>
              <a:off x="3384"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Line 23"/>
            <p:cNvSpPr>
              <a:spLocks noChangeShapeType="1"/>
            </p:cNvSpPr>
            <p:nvPr/>
          </p:nvSpPr>
          <p:spPr bwMode="auto">
            <a:xfrm>
              <a:off x="3816"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Line 24"/>
            <p:cNvSpPr>
              <a:spLocks noChangeShapeType="1"/>
            </p:cNvSpPr>
            <p:nvPr/>
          </p:nvSpPr>
          <p:spPr bwMode="auto">
            <a:xfrm>
              <a:off x="4248"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Line 25"/>
            <p:cNvSpPr>
              <a:spLocks noChangeShapeType="1"/>
            </p:cNvSpPr>
            <p:nvPr/>
          </p:nvSpPr>
          <p:spPr bwMode="auto">
            <a:xfrm>
              <a:off x="4680"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Line 26"/>
            <p:cNvSpPr>
              <a:spLocks noChangeShapeType="1"/>
            </p:cNvSpPr>
            <p:nvPr/>
          </p:nvSpPr>
          <p:spPr bwMode="auto">
            <a:xfrm>
              <a:off x="5112" y="659"/>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6" name="Line 27"/>
          <p:cNvSpPr>
            <a:spLocks noChangeShapeType="1"/>
          </p:cNvSpPr>
          <p:nvPr/>
        </p:nvSpPr>
        <p:spPr bwMode="auto">
          <a:xfrm>
            <a:off x="685800" y="3271838"/>
            <a:ext cx="0" cy="25146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7" name="Group 28"/>
          <p:cNvGrpSpPr>
            <a:grpSpLocks/>
          </p:cNvGrpSpPr>
          <p:nvPr/>
        </p:nvGrpSpPr>
        <p:grpSpPr bwMode="auto">
          <a:xfrm>
            <a:off x="3136900" y="3119438"/>
            <a:ext cx="3355975" cy="838200"/>
            <a:chOff x="1562" y="1152"/>
            <a:chExt cx="2114" cy="528"/>
          </a:xfrm>
        </p:grpSpPr>
        <p:grpSp>
          <p:nvGrpSpPr>
            <p:cNvPr id="148" name="Group 29"/>
            <p:cNvGrpSpPr>
              <a:grpSpLocks/>
            </p:cNvGrpSpPr>
            <p:nvPr/>
          </p:nvGrpSpPr>
          <p:grpSpPr bwMode="auto">
            <a:xfrm>
              <a:off x="2487" y="1152"/>
              <a:ext cx="223" cy="481"/>
              <a:chOff x="2207" y="1413"/>
              <a:chExt cx="223" cy="481"/>
            </a:xfrm>
          </p:grpSpPr>
          <p:sp>
            <p:nvSpPr>
              <p:cNvPr id="178" name="Freeform 3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Rectangle 3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49" name="Group 32"/>
            <p:cNvGrpSpPr>
              <a:grpSpLocks/>
            </p:cNvGrpSpPr>
            <p:nvPr/>
          </p:nvGrpSpPr>
          <p:grpSpPr bwMode="auto">
            <a:xfrm>
              <a:off x="1562" y="1248"/>
              <a:ext cx="349" cy="289"/>
              <a:chOff x="1282" y="1509"/>
              <a:chExt cx="349" cy="289"/>
            </a:xfrm>
          </p:grpSpPr>
          <p:sp>
            <p:nvSpPr>
              <p:cNvPr id="174" name="Rectangle 3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175" name="Group 34"/>
              <p:cNvGrpSpPr>
                <a:grpSpLocks/>
              </p:cNvGrpSpPr>
              <p:nvPr/>
            </p:nvGrpSpPr>
            <p:grpSpPr bwMode="auto">
              <a:xfrm>
                <a:off x="1291" y="1509"/>
                <a:ext cx="340" cy="289"/>
                <a:chOff x="1291" y="1509"/>
                <a:chExt cx="340" cy="289"/>
              </a:xfrm>
            </p:grpSpPr>
            <p:sp>
              <p:nvSpPr>
                <p:cNvPr id="176" name="Freeform 3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Freeform 3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50" name="Rectangle 3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51" name="Group 38"/>
            <p:cNvGrpSpPr>
              <a:grpSpLocks/>
            </p:cNvGrpSpPr>
            <p:nvPr/>
          </p:nvGrpSpPr>
          <p:grpSpPr bwMode="auto">
            <a:xfrm>
              <a:off x="2031" y="1248"/>
              <a:ext cx="296" cy="289"/>
              <a:chOff x="1751" y="1509"/>
              <a:chExt cx="296" cy="289"/>
            </a:xfrm>
          </p:grpSpPr>
          <p:sp>
            <p:nvSpPr>
              <p:cNvPr id="172" name="Freeform 3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Freeform 4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2" name="Line 4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4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Line 4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Rectangle 4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56" name="Group 45"/>
            <p:cNvGrpSpPr>
              <a:grpSpLocks/>
            </p:cNvGrpSpPr>
            <p:nvPr/>
          </p:nvGrpSpPr>
          <p:grpSpPr bwMode="auto">
            <a:xfrm>
              <a:off x="2880" y="1248"/>
              <a:ext cx="325" cy="289"/>
              <a:chOff x="2600" y="1509"/>
              <a:chExt cx="325" cy="289"/>
            </a:xfrm>
          </p:grpSpPr>
          <p:sp>
            <p:nvSpPr>
              <p:cNvPr id="170" name="Freeform 4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Freeform 4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7" name="Rectangle 4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58" name="Group 49"/>
            <p:cNvGrpSpPr>
              <a:grpSpLocks/>
            </p:cNvGrpSpPr>
            <p:nvPr/>
          </p:nvGrpSpPr>
          <p:grpSpPr bwMode="auto">
            <a:xfrm>
              <a:off x="3348" y="1248"/>
              <a:ext cx="284" cy="289"/>
              <a:chOff x="3068" y="1509"/>
              <a:chExt cx="284" cy="289"/>
            </a:xfrm>
          </p:grpSpPr>
          <p:sp>
            <p:nvSpPr>
              <p:cNvPr id="168" name="Freeform 5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5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9" name="Line 5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Line 5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5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Line 5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Line 5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Line 5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Line 5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5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6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0" name="Rectangle 61"/>
          <p:cNvSpPr>
            <a:spLocks noChangeArrowheads="1"/>
          </p:cNvSpPr>
          <p:nvPr/>
        </p:nvSpPr>
        <p:spPr bwMode="auto">
          <a:xfrm>
            <a:off x="762000" y="4186238"/>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a:t>
            </a:r>
            <a:r>
              <a:rPr kumimoji="0" lang="en-US" sz="2400" b="1" i="0" u="none" strike="noStrike" kern="0" cap="none" spc="0" normalizeH="0" baseline="0" noProof="0" dirty="0">
                <a:ln>
                  <a:noFill/>
                </a:ln>
                <a:solidFill>
                  <a:srgbClr val="0099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,$3</a:t>
            </a:r>
          </a:p>
        </p:txBody>
      </p:sp>
      <p:sp>
        <p:nvSpPr>
          <p:cNvPr id="181" name="Rectangle 62"/>
          <p:cNvSpPr>
            <a:spLocks noChangeArrowheads="1"/>
          </p:cNvSpPr>
          <p:nvPr/>
        </p:nvSpPr>
        <p:spPr bwMode="auto">
          <a:xfrm>
            <a:off x="762000" y="5253038"/>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add $1,</a:t>
            </a:r>
            <a:r>
              <a:rPr kumimoji="0" lang="en-US" sz="2400" b="1" i="0" u="none" strike="noStrike" kern="0" cap="none" spc="0" normalizeH="0" baseline="0" noProof="0" dirty="0">
                <a:ln>
                  <a:noFill/>
                </a:ln>
                <a:solidFill>
                  <a:srgbClr val="0099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,$4</a:t>
            </a:r>
          </a:p>
        </p:txBody>
      </p:sp>
      <p:grpSp>
        <p:nvGrpSpPr>
          <p:cNvPr id="182" name="Group 63"/>
          <p:cNvGrpSpPr>
            <a:grpSpLocks/>
          </p:cNvGrpSpPr>
          <p:nvPr/>
        </p:nvGrpSpPr>
        <p:grpSpPr bwMode="auto">
          <a:xfrm>
            <a:off x="3822700" y="4186238"/>
            <a:ext cx="3355975" cy="838200"/>
            <a:chOff x="1562" y="1152"/>
            <a:chExt cx="2114" cy="528"/>
          </a:xfrm>
        </p:grpSpPr>
        <p:grpSp>
          <p:nvGrpSpPr>
            <p:cNvPr id="183" name="Group 64"/>
            <p:cNvGrpSpPr>
              <a:grpSpLocks/>
            </p:cNvGrpSpPr>
            <p:nvPr/>
          </p:nvGrpSpPr>
          <p:grpSpPr bwMode="auto">
            <a:xfrm>
              <a:off x="2487" y="1152"/>
              <a:ext cx="223" cy="481"/>
              <a:chOff x="2207" y="1413"/>
              <a:chExt cx="223" cy="481"/>
            </a:xfrm>
          </p:grpSpPr>
          <p:sp>
            <p:nvSpPr>
              <p:cNvPr id="213" name="Freeform 6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Rectangle 6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84" name="Group 67"/>
            <p:cNvGrpSpPr>
              <a:grpSpLocks/>
            </p:cNvGrpSpPr>
            <p:nvPr/>
          </p:nvGrpSpPr>
          <p:grpSpPr bwMode="auto">
            <a:xfrm>
              <a:off x="1562" y="1248"/>
              <a:ext cx="349" cy="289"/>
              <a:chOff x="1282" y="1509"/>
              <a:chExt cx="349" cy="289"/>
            </a:xfrm>
          </p:grpSpPr>
          <p:sp>
            <p:nvSpPr>
              <p:cNvPr id="209" name="Rectangle 6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10" name="Group 69"/>
              <p:cNvGrpSpPr>
                <a:grpSpLocks/>
              </p:cNvGrpSpPr>
              <p:nvPr/>
            </p:nvGrpSpPr>
            <p:grpSpPr bwMode="auto">
              <a:xfrm>
                <a:off x="1291" y="1509"/>
                <a:ext cx="340" cy="289"/>
                <a:chOff x="1291" y="1509"/>
                <a:chExt cx="340" cy="289"/>
              </a:xfrm>
            </p:grpSpPr>
            <p:sp>
              <p:nvSpPr>
                <p:cNvPr id="211" name="Freeform 7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7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85" name="Rectangle 7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6" name="Group 73"/>
            <p:cNvGrpSpPr>
              <a:grpSpLocks/>
            </p:cNvGrpSpPr>
            <p:nvPr/>
          </p:nvGrpSpPr>
          <p:grpSpPr bwMode="auto">
            <a:xfrm>
              <a:off x="2031" y="1248"/>
              <a:ext cx="296" cy="289"/>
              <a:chOff x="1751" y="1509"/>
              <a:chExt cx="296" cy="289"/>
            </a:xfrm>
          </p:grpSpPr>
          <p:sp>
            <p:nvSpPr>
              <p:cNvPr id="207" name="Freeform 7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7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7" name="Line 7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Freeform 7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Line 7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Rectangle 7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91" name="Group 80"/>
            <p:cNvGrpSpPr>
              <a:grpSpLocks/>
            </p:cNvGrpSpPr>
            <p:nvPr/>
          </p:nvGrpSpPr>
          <p:grpSpPr bwMode="auto">
            <a:xfrm>
              <a:off x="2880" y="1248"/>
              <a:ext cx="325" cy="289"/>
              <a:chOff x="2600" y="1509"/>
              <a:chExt cx="325" cy="289"/>
            </a:xfrm>
          </p:grpSpPr>
          <p:sp>
            <p:nvSpPr>
              <p:cNvPr id="205" name="Freeform 8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8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2" name="Rectangle 8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93" name="Group 84"/>
            <p:cNvGrpSpPr>
              <a:grpSpLocks/>
            </p:cNvGrpSpPr>
            <p:nvPr/>
          </p:nvGrpSpPr>
          <p:grpSpPr bwMode="auto">
            <a:xfrm>
              <a:off x="3348" y="1248"/>
              <a:ext cx="284" cy="289"/>
              <a:chOff x="3068" y="1509"/>
              <a:chExt cx="284" cy="289"/>
            </a:xfrm>
          </p:grpSpPr>
          <p:sp>
            <p:nvSpPr>
              <p:cNvPr id="203" name="Freeform 8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8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4" name="Line 8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8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8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9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9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9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9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9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Line 9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5" name="Group 96"/>
          <p:cNvGrpSpPr>
            <a:grpSpLocks/>
          </p:cNvGrpSpPr>
          <p:nvPr/>
        </p:nvGrpSpPr>
        <p:grpSpPr bwMode="auto">
          <a:xfrm>
            <a:off x="4508500" y="5176838"/>
            <a:ext cx="3355975" cy="838200"/>
            <a:chOff x="1562" y="1152"/>
            <a:chExt cx="2114" cy="528"/>
          </a:xfrm>
        </p:grpSpPr>
        <p:grpSp>
          <p:nvGrpSpPr>
            <p:cNvPr id="216" name="Group 97"/>
            <p:cNvGrpSpPr>
              <a:grpSpLocks/>
            </p:cNvGrpSpPr>
            <p:nvPr/>
          </p:nvGrpSpPr>
          <p:grpSpPr bwMode="auto">
            <a:xfrm>
              <a:off x="2487" y="1152"/>
              <a:ext cx="223" cy="481"/>
              <a:chOff x="2207" y="1413"/>
              <a:chExt cx="223" cy="481"/>
            </a:xfrm>
          </p:grpSpPr>
          <p:sp>
            <p:nvSpPr>
              <p:cNvPr id="246" name="Freeform 98"/>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Rectangle 99"/>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7" name="Group 100"/>
            <p:cNvGrpSpPr>
              <a:grpSpLocks/>
            </p:cNvGrpSpPr>
            <p:nvPr/>
          </p:nvGrpSpPr>
          <p:grpSpPr bwMode="auto">
            <a:xfrm>
              <a:off x="1562" y="1248"/>
              <a:ext cx="349" cy="289"/>
              <a:chOff x="1282" y="1509"/>
              <a:chExt cx="349" cy="289"/>
            </a:xfrm>
          </p:grpSpPr>
          <p:sp>
            <p:nvSpPr>
              <p:cNvPr id="242" name="Rectangle 101"/>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43" name="Group 102"/>
              <p:cNvGrpSpPr>
                <a:grpSpLocks/>
              </p:cNvGrpSpPr>
              <p:nvPr/>
            </p:nvGrpSpPr>
            <p:grpSpPr bwMode="auto">
              <a:xfrm>
                <a:off x="1291" y="1509"/>
                <a:ext cx="340" cy="289"/>
                <a:chOff x="1291" y="1509"/>
                <a:chExt cx="340" cy="289"/>
              </a:xfrm>
            </p:grpSpPr>
            <p:sp>
              <p:nvSpPr>
                <p:cNvPr id="244" name="Freeform 103"/>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104"/>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18" name="Rectangle 105"/>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9" name="Group 106"/>
            <p:cNvGrpSpPr>
              <a:grpSpLocks/>
            </p:cNvGrpSpPr>
            <p:nvPr/>
          </p:nvGrpSpPr>
          <p:grpSpPr bwMode="auto">
            <a:xfrm>
              <a:off x="2031" y="1248"/>
              <a:ext cx="296" cy="289"/>
              <a:chOff x="1751" y="1509"/>
              <a:chExt cx="296" cy="289"/>
            </a:xfrm>
          </p:grpSpPr>
          <p:sp>
            <p:nvSpPr>
              <p:cNvPr id="240" name="Freeform 107"/>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108"/>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0" name="Line 109"/>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110"/>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Line 111"/>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Rectangle 112"/>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24" name="Group 113"/>
            <p:cNvGrpSpPr>
              <a:grpSpLocks/>
            </p:cNvGrpSpPr>
            <p:nvPr/>
          </p:nvGrpSpPr>
          <p:grpSpPr bwMode="auto">
            <a:xfrm>
              <a:off x="2880" y="1248"/>
              <a:ext cx="325" cy="289"/>
              <a:chOff x="2600" y="1509"/>
              <a:chExt cx="325" cy="289"/>
            </a:xfrm>
          </p:grpSpPr>
          <p:sp>
            <p:nvSpPr>
              <p:cNvPr id="238" name="Freeform 114"/>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Freeform 115"/>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5" name="Rectangle 116"/>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6" name="Group 117"/>
            <p:cNvGrpSpPr>
              <a:grpSpLocks/>
            </p:cNvGrpSpPr>
            <p:nvPr/>
          </p:nvGrpSpPr>
          <p:grpSpPr bwMode="auto">
            <a:xfrm>
              <a:off x="3348" y="1248"/>
              <a:ext cx="284" cy="289"/>
              <a:chOff x="3068" y="1509"/>
              <a:chExt cx="284" cy="289"/>
            </a:xfrm>
          </p:grpSpPr>
          <p:sp>
            <p:nvSpPr>
              <p:cNvPr id="236" name="Freeform 118"/>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119"/>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7" name="Line 120"/>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121"/>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122"/>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23"/>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124"/>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Line 125"/>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Line 126"/>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Line 127"/>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Line 128"/>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8" name="Rectangle 129"/>
          <p:cNvSpPr txBox="1">
            <a:spLocks noChangeArrowheads="1"/>
          </p:cNvSpPr>
          <p:nvPr/>
        </p:nvSpPr>
        <p:spPr bwMode="auto">
          <a:xfrm>
            <a:off x="457200" y="1752600"/>
            <a:ext cx="8305800" cy="88229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30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Một</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loại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xung</a:t>
            </a:r>
            <a:r>
              <a:rPr kumimoji="0" lang="en-US" b="0" i="0" u="none" strike="noStrike" kern="0" cap="none" spc="0" normalizeH="0" noProof="0" dirty="0" smtClean="0">
                <a:ln>
                  <a:noFill/>
                </a:ln>
                <a:solidFill>
                  <a:srgbClr val="000000"/>
                </a:solidFill>
                <a:effectLst/>
                <a:uLnTx/>
                <a:uFillTx/>
                <a:latin typeface="Arial"/>
                <a:cs typeface="Arial"/>
              </a:rPr>
              <a:t> </a:t>
            </a:r>
            <a:r>
              <a:rPr lang="en-US" kern="0" dirty="0" err="1" smtClean="0">
                <a:solidFill>
                  <a:srgbClr val="000000"/>
                </a:solidFill>
                <a:latin typeface="Arial"/>
                <a:cs typeface="Arial"/>
              </a:rPr>
              <a:t>đột</a:t>
            </a:r>
            <a:r>
              <a:rPr lang="en-US" kern="0" dirty="0" smtClean="0">
                <a:solidFill>
                  <a:srgbClr val="000000"/>
                </a:solidFill>
                <a:latin typeface="Arial"/>
                <a:cs typeface="Arial"/>
              </a:rPr>
              <a:t> </a:t>
            </a:r>
            <a:r>
              <a:rPr lang="en-US" kern="0" dirty="0" err="1" smtClean="0">
                <a:solidFill>
                  <a:srgbClr val="000000"/>
                </a:solidFill>
                <a:latin typeface="Arial"/>
                <a:cs typeface="Arial"/>
              </a:rPr>
              <a:t>dữ</a:t>
            </a:r>
            <a:r>
              <a:rPr lang="en-US" kern="0" dirty="0" smtClean="0">
                <a:solidFill>
                  <a:srgbClr val="000000"/>
                </a:solidFill>
                <a:latin typeface="Arial"/>
                <a:cs typeface="Arial"/>
              </a:rPr>
              <a:t> </a:t>
            </a:r>
            <a:r>
              <a:rPr lang="en-US" kern="0" dirty="0" err="1" smtClean="0">
                <a:solidFill>
                  <a:srgbClr val="000000"/>
                </a:solidFill>
                <a:latin typeface="Arial"/>
                <a:cs typeface="Arial"/>
              </a:rPr>
              <a:t>liệu</a:t>
            </a:r>
            <a:r>
              <a:rPr lang="en-US" kern="0" dirty="0" smtClean="0">
                <a:solidFill>
                  <a:srgbClr val="000000"/>
                </a:solidFill>
                <a:latin typeface="Arial"/>
                <a:cs typeface="Arial"/>
              </a:rPr>
              <a:t> </a:t>
            </a:r>
            <a:r>
              <a:rPr lang="en-US" kern="0" dirty="0" err="1" smtClean="0">
                <a:solidFill>
                  <a:srgbClr val="000000"/>
                </a:solidFill>
                <a:latin typeface="Arial"/>
                <a:cs typeface="Arial"/>
              </a:rPr>
              <a:t>xuất</a:t>
            </a:r>
            <a:r>
              <a:rPr lang="en-US" kern="0" dirty="0" smtClean="0">
                <a:solidFill>
                  <a:srgbClr val="000000"/>
                </a:solidFill>
                <a:latin typeface="Arial"/>
                <a:cs typeface="Arial"/>
              </a:rPr>
              <a:t> </a:t>
            </a:r>
            <a:r>
              <a:rPr lang="en-US" kern="0" dirty="0" err="1" smtClean="0">
                <a:solidFill>
                  <a:srgbClr val="000000"/>
                </a:solidFill>
                <a:latin typeface="Arial"/>
                <a:cs typeface="Arial"/>
              </a:rPr>
              <a:t>hiện</a:t>
            </a:r>
            <a:r>
              <a:rPr lang="en-US" kern="0" dirty="0" smtClean="0">
                <a:solidFill>
                  <a:srgbClr val="000000"/>
                </a:solidFill>
                <a:latin typeface="Arial"/>
                <a:cs typeface="Arial"/>
              </a:rPr>
              <a:t> </a:t>
            </a:r>
            <a:r>
              <a:rPr lang="en-US" kern="0" dirty="0" err="1" smtClean="0">
                <a:solidFill>
                  <a:srgbClr val="000000"/>
                </a:solidFill>
                <a:latin typeface="Arial"/>
                <a:cs typeface="Arial"/>
              </a:rPr>
              <a:t>khi</a:t>
            </a:r>
            <a:r>
              <a:rPr lang="en-US" kern="0" dirty="0" smtClean="0">
                <a:solidFill>
                  <a:srgbClr val="000000"/>
                </a:solidFill>
                <a:latin typeface="Arial"/>
                <a:cs typeface="Arial"/>
              </a:rPr>
              <a:t> </a:t>
            </a:r>
            <a:r>
              <a:rPr lang="en-US" kern="0" dirty="0" err="1" smtClean="0">
                <a:solidFill>
                  <a:srgbClr val="000000"/>
                </a:solidFill>
                <a:latin typeface="Arial"/>
                <a:cs typeface="Arial"/>
              </a:rPr>
              <a:t>chuyển</a:t>
            </a:r>
            <a:r>
              <a:rPr lang="en-US" kern="0" dirty="0" smtClean="0">
                <a:solidFill>
                  <a:srgbClr val="000000"/>
                </a:solidFill>
                <a:latin typeface="Arial"/>
                <a:cs typeface="Arial"/>
              </a:rPr>
              <a:t> </a:t>
            </a:r>
            <a:r>
              <a:rPr lang="en-US" kern="0" dirty="0" err="1" smtClean="0">
                <a:solidFill>
                  <a:srgbClr val="000000"/>
                </a:solidFill>
                <a:latin typeface="Arial"/>
                <a:cs typeface="Arial"/>
              </a:rPr>
              <a:t>tiếp</a:t>
            </a:r>
            <a:r>
              <a:rPr lang="en-US" kern="0" dirty="0" smtClean="0">
                <a:solidFill>
                  <a:srgbClr val="000000"/>
                </a:solidFill>
                <a:latin typeface="Arial"/>
                <a:cs typeface="Arial"/>
              </a:rPr>
              <a:t>: </a:t>
            </a:r>
            <a:r>
              <a:rPr lang="en-US" kern="0" dirty="0" err="1" smtClean="0">
                <a:solidFill>
                  <a:srgbClr val="000000"/>
                </a:solidFill>
                <a:latin typeface="Arial"/>
                <a:cs typeface="Arial"/>
              </a:rPr>
              <a:t>Xung</a:t>
            </a:r>
            <a:r>
              <a:rPr lang="en-US" kern="0" dirty="0" smtClean="0">
                <a:solidFill>
                  <a:srgbClr val="000000"/>
                </a:solidFill>
                <a:latin typeface="Arial"/>
                <a:cs typeface="Arial"/>
              </a:rPr>
              <a:t> </a:t>
            </a:r>
            <a:r>
              <a:rPr lang="en-US" kern="0" dirty="0" err="1" smtClean="0">
                <a:solidFill>
                  <a:srgbClr val="000000"/>
                </a:solidFill>
                <a:latin typeface="Arial"/>
                <a:cs typeface="Arial"/>
              </a:rPr>
              <a:t>đột</a:t>
            </a:r>
            <a:r>
              <a:rPr lang="en-US" kern="0" dirty="0" smtClean="0">
                <a:solidFill>
                  <a:srgbClr val="000000"/>
                </a:solidFill>
                <a:latin typeface="Arial"/>
                <a:cs typeface="Arial"/>
              </a:rPr>
              <a:t> </a:t>
            </a:r>
            <a:r>
              <a:rPr lang="en-US" kern="0" dirty="0" err="1" smtClean="0">
                <a:solidFill>
                  <a:srgbClr val="000000"/>
                </a:solidFill>
                <a:latin typeface="Arial"/>
                <a:cs typeface="Arial"/>
              </a:rPr>
              <a:t>giữa</a:t>
            </a:r>
            <a:r>
              <a:rPr lang="en-US" kern="0" dirty="0" smtClean="0">
                <a:solidFill>
                  <a:srgbClr val="000000"/>
                </a:solidFill>
                <a:latin typeface="Arial"/>
                <a:cs typeface="Arial"/>
              </a:rPr>
              <a:t> </a:t>
            </a:r>
            <a:r>
              <a:rPr lang="en-US" kern="0" dirty="0" err="1" smtClean="0">
                <a:solidFill>
                  <a:srgbClr val="000000"/>
                </a:solidFill>
                <a:latin typeface="Arial"/>
                <a:cs typeface="Arial"/>
              </a:rPr>
              <a:t>kết</a:t>
            </a:r>
            <a:r>
              <a:rPr lang="en-US" kern="0" dirty="0" smtClean="0">
                <a:solidFill>
                  <a:srgbClr val="000000"/>
                </a:solidFill>
                <a:latin typeface="Arial"/>
                <a:cs typeface="Arial"/>
              </a:rPr>
              <a:t> </a:t>
            </a:r>
            <a:r>
              <a:rPr lang="en-US" kern="0" dirty="0" err="1" smtClean="0">
                <a:solidFill>
                  <a:srgbClr val="000000"/>
                </a:solidFill>
                <a:latin typeface="Arial"/>
                <a:cs typeface="Arial"/>
              </a:rPr>
              <a:t>quả</a:t>
            </a:r>
            <a:r>
              <a:rPr lang="en-US" kern="0" dirty="0" smtClean="0">
                <a:solidFill>
                  <a:srgbClr val="000000"/>
                </a:solidFill>
                <a:latin typeface="Arial"/>
                <a:cs typeface="Arial"/>
              </a:rPr>
              <a:t> </a:t>
            </a:r>
            <a:r>
              <a:rPr lang="en-US" kern="0" dirty="0" err="1" smtClean="0">
                <a:solidFill>
                  <a:srgbClr val="000000"/>
                </a:solidFill>
                <a:latin typeface="Arial"/>
                <a:cs typeface="Arial"/>
              </a:rPr>
              <a:t>của</a:t>
            </a:r>
            <a:r>
              <a:rPr lang="en-US" kern="0" dirty="0" smtClean="0">
                <a:solidFill>
                  <a:srgbClr val="000000"/>
                </a:solidFill>
                <a:latin typeface="Arial"/>
                <a:cs typeface="Arial"/>
              </a:rPr>
              <a:t> </a:t>
            </a:r>
            <a:r>
              <a:rPr lang="en-US" kern="0" dirty="0" err="1" smtClean="0">
                <a:solidFill>
                  <a:srgbClr val="000000"/>
                </a:solidFill>
                <a:latin typeface="Arial"/>
                <a:cs typeface="Arial"/>
              </a:rPr>
              <a:t>lệnh</a:t>
            </a:r>
            <a:r>
              <a:rPr lang="en-US" kern="0" dirty="0" smtClean="0">
                <a:solidFill>
                  <a:srgbClr val="000000"/>
                </a:solidFill>
                <a:latin typeface="Arial"/>
                <a:cs typeface="Arial"/>
              </a:rPr>
              <a:t> </a:t>
            </a:r>
            <a:r>
              <a:rPr lang="en-US" kern="0" dirty="0" err="1" smtClean="0">
                <a:solidFill>
                  <a:srgbClr val="000000"/>
                </a:solidFill>
                <a:latin typeface="Arial"/>
                <a:cs typeface="Arial"/>
              </a:rPr>
              <a:t>đang</a:t>
            </a:r>
            <a:r>
              <a:rPr lang="en-US" kern="0" dirty="0" smtClean="0">
                <a:solidFill>
                  <a:srgbClr val="000000"/>
                </a:solidFill>
                <a:latin typeface="Arial"/>
                <a:cs typeface="Arial"/>
              </a:rPr>
              <a:t> ở </a:t>
            </a:r>
            <a:r>
              <a:rPr lang="en-US" kern="0" dirty="0" err="1" smtClean="0">
                <a:solidFill>
                  <a:srgbClr val="000000"/>
                </a:solidFill>
                <a:latin typeface="Arial"/>
                <a:cs typeface="Arial"/>
              </a:rPr>
              <a:t>giai</a:t>
            </a:r>
            <a:r>
              <a:rPr lang="en-US" kern="0" dirty="0" smtClean="0">
                <a:solidFill>
                  <a:srgbClr val="000000"/>
                </a:solidFill>
                <a:latin typeface="Arial"/>
                <a:cs typeface="Arial"/>
              </a:rPr>
              <a:t> </a:t>
            </a:r>
            <a:r>
              <a:rPr lang="en-US" kern="0" dirty="0" err="1" smtClean="0">
                <a:solidFill>
                  <a:srgbClr val="000000"/>
                </a:solidFill>
                <a:latin typeface="Arial"/>
                <a:cs typeface="Arial"/>
              </a:rPr>
              <a:t>đoạn</a:t>
            </a:r>
            <a:r>
              <a:rPr lang="en-US" kern="0" dirty="0" smtClean="0">
                <a:solidFill>
                  <a:srgbClr val="000000"/>
                </a:solidFill>
                <a:latin typeface="Arial"/>
                <a:cs typeface="Arial"/>
              </a:rPr>
              <a:t> WB </a:t>
            </a:r>
            <a:r>
              <a:rPr lang="en-US" kern="0" dirty="0" err="1" smtClean="0">
                <a:solidFill>
                  <a:srgbClr val="000000"/>
                </a:solidFill>
                <a:latin typeface="Arial"/>
                <a:cs typeface="Arial"/>
              </a:rPr>
              <a:t>và</a:t>
            </a:r>
            <a:r>
              <a:rPr lang="en-US" kern="0" dirty="0" smtClean="0">
                <a:solidFill>
                  <a:srgbClr val="000000"/>
                </a:solidFill>
                <a:latin typeface="Arial"/>
                <a:cs typeface="Arial"/>
              </a:rPr>
              <a:t> </a:t>
            </a:r>
            <a:r>
              <a:rPr lang="en-US" kern="0" dirty="0" err="1" smtClean="0">
                <a:solidFill>
                  <a:srgbClr val="000000"/>
                </a:solidFill>
                <a:latin typeface="Arial"/>
                <a:cs typeface="Arial"/>
              </a:rPr>
              <a:t>lệnh</a:t>
            </a:r>
            <a:r>
              <a:rPr lang="en-US" kern="0" dirty="0" smtClean="0">
                <a:solidFill>
                  <a:srgbClr val="000000"/>
                </a:solidFill>
                <a:latin typeface="Arial"/>
                <a:cs typeface="Arial"/>
              </a:rPr>
              <a:t> </a:t>
            </a:r>
            <a:r>
              <a:rPr lang="en-US" kern="0" dirty="0" err="1" smtClean="0">
                <a:solidFill>
                  <a:srgbClr val="000000"/>
                </a:solidFill>
                <a:latin typeface="Arial"/>
                <a:cs typeface="Arial"/>
              </a:rPr>
              <a:t>đang</a:t>
            </a:r>
            <a:r>
              <a:rPr lang="en-US" kern="0" dirty="0" smtClean="0">
                <a:solidFill>
                  <a:srgbClr val="000000"/>
                </a:solidFill>
                <a:latin typeface="Arial"/>
                <a:cs typeface="Arial"/>
              </a:rPr>
              <a:t> ở </a:t>
            </a:r>
            <a:r>
              <a:rPr lang="en-US" kern="0" dirty="0" err="1" smtClean="0">
                <a:solidFill>
                  <a:srgbClr val="000000"/>
                </a:solidFill>
                <a:latin typeface="Arial"/>
                <a:cs typeface="Arial"/>
              </a:rPr>
              <a:t>giai</a:t>
            </a:r>
            <a:r>
              <a:rPr lang="en-US" kern="0" dirty="0" smtClean="0">
                <a:solidFill>
                  <a:srgbClr val="000000"/>
                </a:solidFill>
                <a:latin typeface="Arial"/>
                <a:cs typeface="Arial"/>
              </a:rPr>
              <a:t> </a:t>
            </a:r>
            <a:r>
              <a:rPr lang="en-US" kern="0" dirty="0" err="1" smtClean="0">
                <a:solidFill>
                  <a:srgbClr val="000000"/>
                </a:solidFill>
                <a:latin typeface="Arial"/>
                <a:cs typeface="Arial"/>
              </a:rPr>
              <a:t>đoạn</a:t>
            </a:r>
            <a:r>
              <a:rPr lang="en-US" kern="0" dirty="0" smtClean="0">
                <a:solidFill>
                  <a:srgbClr val="000000"/>
                </a:solidFill>
                <a:latin typeface="Arial"/>
                <a:cs typeface="Arial"/>
              </a:rPr>
              <a:t> MEM</a:t>
            </a:r>
            <a:r>
              <a:rPr kumimoji="0" lang="en-US" b="0" i="0" u="none" strike="noStrike" kern="0" cap="none" spc="0" normalizeH="0" baseline="0" noProof="0" dirty="0" smtClean="0">
                <a:ln>
                  <a:noFill/>
                </a:ln>
                <a:solidFill>
                  <a:srgbClr val="000000"/>
                </a:solidFill>
                <a:effectLst/>
                <a:uLnTx/>
                <a:uFillTx/>
                <a:latin typeface="Arial"/>
                <a:cs typeface="Arial"/>
              </a:rPr>
              <a:t> – </a:t>
            </a:r>
            <a:r>
              <a:rPr kumimoji="0" lang="en-US" b="0" i="0" u="none" strike="noStrike" kern="0" cap="none" spc="0" normalizeH="0" baseline="0" noProof="0" dirty="0" err="1" smtClean="0">
                <a:ln>
                  <a:noFill/>
                </a:ln>
                <a:solidFill>
                  <a:srgbClr val="000000"/>
                </a:solidFill>
                <a:effectLst/>
                <a:uLnTx/>
                <a:uFillTx/>
                <a:latin typeface="Arial"/>
                <a:cs typeface="Arial"/>
              </a:rPr>
              <a:t>kết</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quả</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nào</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cần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được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chuyển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tiếp</a:t>
            </a:r>
            <a:r>
              <a:rPr kumimoji="0" lang="en-US" b="0" i="0" u="none" strike="noStrike" kern="0" cap="none" spc="0" normalizeH="0" baseline="0" noProof="0" dirty="0" smtClean="0">
                <a:ln>
                  <a:noFill/>
                </a:ln>
                <a:solidFill>
                  <a:srgbClr val="000000"/>
                </a:solidFill>
                <a:effectLst/>
                <a:uLnTx/>
                <a:uFillTx/>
                <a:latin typeface="Arial"/>
                <a:cs typeface="Arial"/>
              </a:rPr>
              <a:t>?</a:t>
            </a:r>
            <a:endParaRPr kumimoji="0" lang="en-US" b="0" i="0" u="none" strike="noStrike" kern="0" cap="none" spc="0" normalizeH="0" baseline="0" noProof="0" dirty="0">
              <a:ln>
                <a:noFill/>
              </a:ln>
              <a:solidFill>
                <a:srgbClr val="000000"/>
              </a:solidFill>
              <a:effectLst/>
              <a:uLnTx/>
              <a:uFillTx/>
              <a:latin typeface="Arial"/>
              <a:cs typeface="Arial"/>
            </a:endParaRPr>
          </a:p>
        </p:txBody>
      </p:sp>
      <p:grpSp>
        <p:nvGrpSpPr>
          <p:cNvPr id="249" name="Group 130"/>
          <p:cNvGrpSpPr>
            <a:grpSpLocks/>
          </p:cNvGrpSpPr>
          <p:nvPr/>
        </p:nvGrpSpPr>
        <p:grpSpPr bwMode="auto">
          <a:xfrm>
            <a:off x="5029200" y="3276600"/>
            <a:ext cx="304800" cy="1447800"/>
            <a:chOff x="2928" y="864"/>
            <a:chExt cx="192" cy="912"/>
          </a:xfrm>
        </p:grpSpPr>
        <p:sp>
          <p:nvSpPr>
            <p:cNvPr id="250" name="Rectangle 131"/>
            <p:cNvSpPr>
              <a:spLocks noChangeArrowheads="1"/>
            </p:cNvSpPr>
            <p:nvPr/>
          </p:nvSpPr>
          <p:spPr bwMode="auto">
            <a:xfrm>
              <a:off x="3072" y="1488"/>
              <a:ext cx="48" cy="288"/>
            </a:xfrm>
            <a:prstGeom prst="rect">
              <a:avLst/>
            </a:prstGeom>
            <a:solidFill>
              <a:srgbClr val="FF0000"/>
            </a:solidFill>
            <a:ln w="28575">
              <a:solidFill>
                <a:srgbClr val="FF0000"/>
              </a:solidFill>
              <a:round/>
              <a:headEnd/>
              <a:tailEnd type="triangle" w="med" len="med"/>
            </a:ln>
            <a:effectLst/>
          </p:spPr>
          <p:txBody>
            <a:bodyPr/>
            <a:lstStyle/>
            <a:p>
              <a:endParaRPr lang="en-US" kern="0">
                <a:solidFill>
                  <a:sysClr val="windowText" lastClr="000000"/>
                </a:solidFill>
              </a:endParaRPr>
            </a:p>
          </p:txBody>
        </p:sp>
        <p:sp>
          <p:nvSpPr>
            <p:cNvPr id="251" name="Rectangle 132"/>
            <p:cNvSpPr>
              <a:spLocks noChangeArrowheads="1"/>
            </p:cNvSpPr>
            <p:nvPr/>
          </p:nvSpPr>
          <p:spPr bwMode="auto">
            <a:xfrm>
              <a:off x="2928" y="864"/>
              <a:ext cx="48" cy="480"/>
            </a:xfrm>
            <a:prstGeom prst="rect">
              <a:avLst/>
            </a:prstGeom>
            <a:solidFill>
              <a:srgbClr val="FF0000"/>
            </a:solidFill>
            <a:ln w="28575">
              <a:solidFill>
                <a:srgbClr val="FF0000"/>
              </a:solidFill>
              <a:round/>
              <a:headEnd/>
              <a:tailEnd type="triangle" w="med" len="med"/>
            </a:ln>
            <a:effectLst/>
          </p:spPr>
          <p:txBody>
            <a:bodyPr/>
            <a:lstStyle/>
            <a:p>
              <a:endParaRPr lang="en-US" kern="0">
                <a:solidFill>
                  <a:sysClr val="windowText" lastClr="000000"/>
                </a:solidFill>
              </a:endParaRPr>
            </a:p>
          </p:txBody>
        </p:sp>
        <p:sp>
          <p:nvSpPr>
            <p:cNvPr id="252" name="Line 133"/>
            <p:cNvSpPr>
              <a:spLocks noChangeShapeType="1"/>
            </p:cNvSpPr>
            <p:nvPr/>
          </p:nvSpPr>
          <p:spPr bwMode="auto">
            <a:xfrm>
              <a:off x="2976" y="1104"/>
              <a:ext cx="96" cy="528"/>
            </a:xfrm>
            <a:prstGeom prst="line">
              <a:avLst/>
            </a:prstGeom>
            <a:noFill/>
            <a:ln w="28575">
              <a:solidFill>
                <a:srgbClr val="FF0000"/>
              </a:solidFill>
              <a:round/>
              <a:headEnd/>
              <a:tailEnd type="triangle" w="med" len="med"/>
            </a:ln>
            <a:effectLst/>
          </p:spPr>
          <p:txBody>
            <a:bodyPr/>
            <a:lstStyle/>
            <a:p>
              <a:endParaRPr lang="en-US" kern="0">
                <a:solidFill>
                  <a:sysClr val="windowText" lastClr="000000"/>
                </a:solidFill>
              </a:endParaRPr>
            </a:p>
          </p:txBody>
        </p:sp>
      </p:grpSp>
      <p:grpSp>
        <p:nvGrpSpPr>
          <p:cNvPr id="253" name="Group 142"/>
          <p:cNvGrpSpPr>
            <a:grpSpLocks/>
          </p:cNvGrpSpPr>
          <p:nvPr/>
        </p:nvGrpSpPr>
        <p:grpSpPr bwMode="auto">
          <a:xfrm>
            <a:off x="5715000" y="4267200"/>
            <a:ext cx="304800" cy="1447800"/>
            <a:chOff x="2928" y="864"/>
            <a:chExt cx="192" cy="912"/>
          </a:xfrm>
        </p:grpSpPr>
        <p:sp>
          <p:nvSpPr>
            <p:cNvPr id="254" name="Rectangle 143"/>
            <p:cNvSpPr>
              <a:spLocks noChangeArrowheads="1"/>
            </p:cNvSpPr>
            <p:nvPr/>
          </p:nvSpPr>
          <p:spPr bwMode="auto">
            <a:xfrm>
              <a:off x="3072" y="1488"/>
              <a:ext cx="48" cy="288"/>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Rectangle 144"/>
            <p:cNvSpPr>
              <a:spLocks noChangeArrowheads="1"/>
            </p:cNvSpPr>
            <p:nvPr/>
          </p:nvSpPr>
          <p:spPr bwMode="auto">
            <a:xfrm>
              <a:off x="2928" y="864"/>
              <a:ext cx="48" cy="480"/>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145"/>
            <p:cNvSpPr>
              <a:spLocks noChangeShapeType="1"/>
            </p:cNvSpPr>
            <p:nvPr/>
          </p:nvSpPr>
          <p:spPr bwMode="auto">
            <a:xfrm>
              <a:off x="2976" y="1104"/>
              <a:ext cx="96" cy="528"/>
            </a:xfrm>
            <a:prstGeom prst="line">
              <a:avLst/>
            </a:prstGeom>
            <a:noFill/>
            <a:ln w="28575">
              <a:solidFill>
                <a:srgbClr val="063DE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7" name="Group 146"/>
          <p:cNvGrpSpPr>
            <a:grpSpLocks/>
          </p:cNvGrpSpPr>
          <p:nvPr/>
        </p:nvGrpSpPr>
        <p:grpSpPr bwMode="auto">
          <a:xfrm>
            <a:off x="5715000" y="3276600"/>
            <a:ext cx="304800" cy="2438400"/>
            <a:chOff x="3360" y="864"/>
            <a:chExt cx="192" cy="1536"/>
          </a:xfrm>
        </p:grpSpPr>
        <p:sp>
          <p:nvSpPr>
            <p:cNvPr id="258" name="Rectangle 147"/>
            <p:cNvSpPr>
              <a:spLocks noChangeArrowheads="1"/>
            </p:cNvSpPr>
            <p:nvPr/>
          </p:nvSpPr>
          <p:spPr bwMode="auto">
            <a:xfrm>
              <a:off x="3504" y="2112"/>
              <a:ext cx="48" cy="288"/>
            </a:xfrm>
            <a:prstGeom prst="rect">
              <a:avLst/>
            </a:prstGeom>
            <a:solidFill>
              <a:srgbClr val="063DE8"/>
            </a:solid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148"/>
            <p:cNvSpPr>
              <a:spLocks noChangeShapeType="1"/>
            </p:cNvSpPr>
            <p:nvPr/>
          </p:nvSpPr>
          <p:spPr bwMode="auto">
            <a:xfrm>
              <a:off x="3408" y="1056"/>
              <a:ext cx="96" cy="1056"/>
            </a:xfrm>
            <a:prstGeom prst="line">
              <a:avLst/>
            </a:prstGeom>
            <a:noFill/>
            <a:ln w="28575">
              <a:solidFill>
                <a:srgbClr val="FF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Rectangle 149"/>
            <p:cNvSpPr>
              <a:spLocks noChangeArrowheads="1"/>
            </p:cNvSpPr>
            <p:nvPr/>
          </p:nvSpPr>
          <p:spPr bwMode="auto">
            <a:xfrm>
              <a:off x="3360" y="864"/>
              <a:ext cx="48" cy="480"/>
            </a:xfrm>
            <a:prstGeom prst="rect">
              <a:avLst/>
            </a:prstGeom>
            <a:solidFill>
              <a:srgbClr val="FF0000"/>
            </a:solidFill>
            <a:ln w="12700">
              <a:solidFill>
                <a:srgbClr val="FF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81119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childTnLst>
                                  <p:subTnLst>
                                    <p:set>
                                      <p:cBhvr override="childStyle">
                                        <p:cTn dur="1" fill="hold" display="0" masterRel="nextClick" afterEffect="1"/>
                                        <p:tgtEl>
                                          <p:spTgt spid="25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848600" cy="1143000"/>
          </a:xfrm>
        </p:spPr>
        <p:txBody>
          <a:bodyPr>
            <a:normAutofit fontScale="90000"/>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có</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a:t>
            </a:r>
            <a:r>
              <a:rPr lang="en-US" b="1" dirty="0" err="1" smtClean="0">
                <a:latin typeface="Arial"/>
                <a:cs typeface="Arial"/>
              </a:rPr>
              <a:t>lw</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55</a:t>
            </a:fld>
            <a:endParaRPr lang="en-US" dirty="0"/>
          </a:p>
        </p:txBody>
      </p:sp>
      <p:sp>
        <p:nvSpPr>
          <p:cNvPr id="219" name="Rectangle 14"/>
          <p:cNvSpPr>
            <a:spLocks noChangeArrowheads="1"/>
          </p:cNvSpPr>
          <p:nvPr/>
        </p:nvSpPr>
        <p:spPr bwMode="auto">
          <a:xfrm>
            <a:off x="149225" y="1241425"/>
            <a:ext cx="358775" cy="3109913"/>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220" name="Line 15"/>
          <p:cNvSpPr>
            <a:spLocks noChangeShapeType="1"/>
          </p:cNvSpPr>
          <p:nvPr/>
        </p:nvSpPr>
        <p:spPr bwMode="auto">
          <a:xfrm>
            <a:off x="2054225" y="7620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Rectangle 16"/>
          <p:cNvSpPr>
            <a:spLocks noChangeArrowheads="1"/>
          </p:cNvSpPr>
          <p:nvPr/>
        </p:nvSpPr>
        <p:spPr bwMode="auto">
          <a:xfrm>
            <a:off x="582613" y="1168400"/>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ourier New" pitchFamily="49" charset="0"/>
              </a:rPr>
              <a:t>lw</a:t>
            </a:r>
            <a:r>
              <a:rPr kumimoji="0" lang="en-US" sz="2400" b="1" i="0" u="none" strike="noStrike" kern="0" cap="none" spc="0" normalizeH="0" baseline="0" noProof="0" dirty="0">
                <a:ln>
                  <a:noFill/>
                </a:ln>
                <a:solidFill>
                  <a:srgbClr val="000000"/>
                </a:solidFill>
                <a:effectLst/>
                <a:uLnTx/>
                <a:uFillTx/>
                <a:latin typeface="Courier New" pitchFamily="49" charset="0"/>
              </a:rPr>
              <a:t>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,4($2)</a:t>
            </a:r>
          </a:p>
        </p:txBody>
      </p:sp>
      <p:grpSp>
        <p:nvGrpSpPr>
          <p:cNvPr id="222" name="Group 202"/>
          <p:cNvGrpSpPr>
            <a:grpSpLocks/>
          </p:cNvGrpSpPr>
          <p:nvPr/>
        </p:nvGrpSpPr>
        <p:grpSpPr bwMode="auto">
          <a:xfrm>
            <a:off x="3235325" y="762000"/>
            <a:ext cx="4800600" cy="5207000"/>
            <a:chOff x="2088" y="656"/>
            <a:chExt cx="3024" cy="2816"/>
          </a:xfrm>
        </p:grpSpPr>
        <p:sp>
          <p:nvSpPr>
            <p:cNvPr id="223" name="Line 20"/>
            <p:cNvSpPr>
              <a:spLocks noChangeShapeType="1"/>
            </p:cNvSpPr>
            <p:nvPr/>
          </p:nvSpPr>
          <p:spPr bwMode="auto">
            <a:xfrm>
              <a:off x="2088"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21"/>
            <p:cNvSpPr>
              <a:spLocks noChangeShapeType="1"/>
            </p:cNvSpPr>
            <p:nvPr/>
          </p:nvSpPr>
          <p:spPr bwMode="auto">
            <a:xfrm>
              <a:off x="2520"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22"/>
            <p:cNvSpPr>
              <a:spLocks noChangeShapeType="1"/>
            </p:cNvSpPr>
            <p:nvPr/>
          </p:nvSpPr>
          <p:spPr bwMode="auto">
            <a:xfrm>
              <a:off x="2952"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23"/>
            <p:cNvSpPr>
              <a:spLocks noChangeShapeType="1"/>
            </p:cNvSpPr>
            <p:nvPr/>
          </p:nvSpPr>
          <p:spPr bwMode="auto">
            <a:xfrm>
              <a:off x="3384"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24"/>
            <p:cNvSpPr>
              <a:spLocks noChangeShapeType="1"/>
            </p:cNvSpPr>
            <p:nvPr/>
          </p:nvSpPr>
          <p:spPr bwMode="auto">
            <a:xfrm>
              <a:off x="3816"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25"/>
            <p:cNvSpPr>
              <a:spLocks noChangeShapeType="1"/>
            </p:cNvSpPr>
            <p:nvPr/>
          </p:nvSpPr>
          <p:spPr bwMode="auto">
            <a:xfrm>
              <a:off x="4248"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26"/>
            <p:cNvSpPr>
              <a:spLocks noChangeShapeType="1"/>
            </p:cNvSpPr>
            <p:nvPr/>
          </p:nvSpPr>
          <p:spPr bwMode="auto">
            <a:xfrm>
              <a:off x="4680"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27"/>
            <p:cNvSpPr>
              <a:spLocks noChangeShapeType="1"/>
            </p:cNvSpPr>
            <p:nvPr/>
          </p:nvSpPr>
          <p:spPr bwMode="auto">
            <a:xfrm>
              <a:off x="5112"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31" name="Group 248"/>
          <p:cNvGrpSpPr>
            <a:grpSpLocks/>
          </p:cNvGrpSpPr>
          <p:nvPr/>
        </p:nvGrpSpPr>
        <p:grpSpPr bwMode="auto">
          <a:xfrm>
            <a:off x="582613" y="2743200"/>
            <a:ext cx="2371725" cy="2163763"/>
            <a:chOff x="480" y="2299"/>
            <a:chExt cx="1494" cy="1363"/>
          </a:xfrm>
        </p:grpSpPr>
        <p:sp>
          <p:nvSpPr>
            <p:cNvPr id="232" name="Rectangle 18"/>
            <p:cNvSpPr>
              <a:spLocks noChangeArrowheads="1"/>
            </p:cNvSpPr>
            <p:nvPr/>
          </p:nvSpPr>
          <p:spPr bwMode="auto">
            <a:xfrm>
              <a:off x="480" y="2299"/>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,$7</a:t>
              </a:r>
            </a:p>
          </p:txBody>
        </p:sp>
        <p:sp>
          <p:nvSpPr>
            <p:cNvPr id="233" name="Rectangle 19"/>
            <p:cNvSpPr>
              <a:spLocks noChangeArrowheads="1"/>
            </p:cNvSpPr>
            <p:nvPr/>
          </p:nvSpPr>
          <p:spPr bwMode="auto">
            <a:xfrm>
              <a:off x="480" y="3376"/>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xor $4,</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sp>
          <p:nvSpPr>
            <p:cNvPr id="234" name="Rectangle 28"/>
            <p:cNvSpPr>
              <a:spLocks noChangeArrowheads="1"/>
            </p:cNvSpPr>
            <p:nvPr/>
          </p:nvSpPr>
          <p:spPr bwMode="auto">
            <a:xfrm>
              <a:off x="480" y="2827"/>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grpSp>
      <p:sp>
        <p:nvSpPr>
          <p:cNvPr id="235" name="Line 29"/>
          <p:cNvSpPr>
            <a:spLocks noChangeShapeType="1"/>
          </p:cNvSpPr>
          <p:nvPr/>
        </p:nvSpPr>
        <p:spPr bwMode="auto">
          <a:xfrm>
            <a:off x="506413" y="1163638"/>
            <a:ext cx="0" cy="4805362"/>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36" name="Group 30"/>
          <p:cNvGrpSpPr>
            <a:grpSpLocks/>
          </p:cNvGrpSpPr>
          <p:nvPr/>
        </p:nvGrpSpPr>
        <p:grpSpPr bwMode="auto">
          <a:xfrm>
            <a:off x="2663825" y="939800"/>
            <a:ext cx="3355975" cy="838200"/>
            <a:chOff x="1562" y="1152"/>
            <a:chExt cx="2114" cy="528"/>
          </a:xfrm>
        </p:grpSpPr>
        <p:grpSp>
          <p:nvGrpSpPr>
            <p:cNvPr id="237" name="Group 31"/>
            <p:cNvGrpSpPr>
              <a:grpSpLocks/>
            </p:cNvGrpSpPr>
            <p:nvPr/>
          </p:nvGrpSpPr>
          <p:grpSpPr bwMode="auto">
            <a:xfrm>
              <a:off x="2487" y="1152"/>
              <a:ext cx="223" cy="481"/>
              <a:chOff x="2207" y="1413"/>
              <a:chExt cx="223" cy="481"/>
            </a:xfrm>
          </p:grpSpPr>
          <p:sp>
            <p:nvSpPr>
              <p:cNvPr id="267" name="Freeform 3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Rectangle 3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38" name="Group 34"/>
            <p:cNvGrpSpPr>
              <a:grpSpLocks/>
            </p:cNvGrpSpPr>
            <p:nvPr/>
          </p:nvGrpSpPr>
          <p:grpSpPr bwMode="auto">
            <a:xfrm>
              <a:off x="1562" y="1248"/>
              <a:ext cx="349" cy="289"/>
              <a:chOff x="1282" y="1509"/>
              <a:chExt cx="349" cy="289"/>
            </a:xfrm>
          </p:grpSpPr>
          <p:sp>
            <p:nvSpPr>
              <p:cNvPr id="263" name="Rectangle 3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64" name="Group 36"/>
              <p:cNvGrpSpPr>
                <a:grpSpLocks/>
              </p:cNvGrpSpPr>
              <p:nvPr/>
            </p:nvGrpSpPr>
            <p:grpSpPr bwMode="auto">
              <a:xfrm>
                <a:off x="1291" y="1509"/>
                <a:ext cx="340" cy="289"/>
                <a:chOff x="1291" y="1509"/>
                <a:chExt cx="340" cy="289"/>
              </a:xfrm>
            </p:grpSpPr>
            <p:sp>
              <p:nvSpPr>
                <p:cNvPr id="265" name="Freeform 3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3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39" name="Rectangle 3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0" name="Group 40"/>
            <p:cNvGrpSpPr>
              <a:grpSpLocks/>
            </p:cNvGrpSpPr>
            <p:nvPr/>
          </p:nvGrpSpPr>
          <p:grpSpPr bwMode="auto">
            <a:xfrm>
              <a:off x="2031" y="1248"/>
              <a:ext cx="296" cy="289"/>
              <a:chOff x="1751" y="1509"/>
              <a:chExt cx="296" cy="289"/>
            </a:xfrm>
          </p:grpSpPr>
          <p:sp>
            <p:nvSpPr>
              <p:cNvPr id="261" name="Freeform 4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4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1" name="Line 4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4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Line 4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Rectangle 4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45" name="Group 47"/>
            <p:cNvGrpSpPr>
              <a:grpSpLocks/>
            </p:cNvGrpSpPr>
            <p:nvPr/>
          </p:nvGrpSpPr>
          <p:grpSpPr bwMode="auto">
            <a:xfrm>
              <a:off x="2880" y="1248"/>
              <a:ext cx="325" cy="289"/>
              <a:chOff x="2600" y="1509"/>
              <a:chExt cx="325" cy="289"/>
            </a:xfrm>
          </p:grpSpPr>
          <p:sp>
            <p:nvSpPr>
              <p:cNvPr id="259" name="Freeform 4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4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6" name="Rectangle 5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7" name="Group 51"/>
            <p:cNvGrpSpPr>
              <a:grpSpLocks/>
            </p:cNvGrpSpPr>
            <p:nvPr/>
          </p:nvGrpSpPr>
          <p:grpSpPr bwMode="auto">
            <a:xfrm>
              <a:off x="3348" y="1248"/>
              <a:ext cx="284" cy="289"/>
              <a:chOff x="3068" y="1509"/>
              <a:chExt cx="284" cy="289"/>
            </a:xfrm>
          </p:grpSpPr>
          <p:sp>
            <p:nvSpPr>
              <p:cNvPr id="257" name="Freeform 5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5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8" name="Line 5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5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5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5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5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5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6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6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6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9" name="Group 253"/>
          <p:cNvGrpSpPr>
            <a:grpSpLocks/>
          </p:cNvGrpSpPr>
          <p:nvPr/>
        </p:nvGrpSpPr>
        <p:grpSpPr bwMode="auto">
          <a:xfrm>
            <a:off x="6092825" y="5181600"/>
            <a:ext cx="2822575" cy="838200"/>
            <a:chOff x="3888" y="3328"/>
            <a:chExt cx="1778" cy="528"/>
          </a:xfrm>
        </p:grpSpPr>
        <p:grpSp>
          <p:nvGrpSpPr>
            <p:cNvPr id="270" name="Group 64"/>
            <p:cNvGrpSpPr>
              <a:grpSpLocks/>
            </p:cNvGrpSpPr>
            <p:nvPr/>
          </p:nvGrpSpPr>
          <p:grpSpPr bwMode="auto">
            <a:xfrm>
              <a:off x="4813" y="3328"/>
              <a:ext cx="223" cy="481"/>
              <a:chOff x="2207" y="1413"/>
              <a:chExt cx="223" cy="481"/>
            </a:xfrm>
          </p:grpSpPr>
          <p:sp>
            <p:nvSpPr>
              <p:cNvPr id="296" name="Freeform 6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Rectangle 6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71" name="Group 67"/>
            <p:cNvGrpSpPr>
              <a:grpSpLocks/>
            </p:cNvGrpSpPr>
            <p:nvPr/>
          </p:nvGrpSpPr>
          <p:grpSpPr bwMode="auto">
            <a:xfrm>
              <a:off x="3888" y="3424"/>
              <a:ext cx="349" cy="289"/>
              <a:chOff x="1282" y="1509"/>
              <a:chExt cx="349" cy="289"/>
            </a:xfrm>
          </p:grpSpPr>
          <p:sp>
            <p:nvSpPr>
              <p:cNvPr id="292" name="Rectangle 6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93" name="Group 69"/>
              <p:cNvGrpSpPr>
                <a:grpSpLocks/>
              </p:cNvGrpSpPr>
              <p:nvPr/>
            </p:nvGrpSpPr>
            <p:grpSpPr bwMode="auto">
              <a:xfrm>
                <a:off x="1291" y="1509"/>
                <a:ext cx="340" cy="289"/>
                <a:chOff x="1291" y="1509"/>
                <a:chExt cx="340" cy="289"/>
              </a:xfrm>
            </p:grpSpPr>
            <p:sp>
              <p:nvSpPr>
                <p:cNvPr id="294" name="Freeform 7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7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2" name="Rectangle 72"/>
            <p:cNvSpPr>
              <a:spLocks noChangeArrowheads="1"/>
            </p:cNvSpPr>
            <p:nvPr/>
          </p:nvSpPr>
          <p:spPr bwMode="auto">
            <a:xfrm>
              <a:off x="4338" y="3431"/>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73" name="Group 73"/>
            <p:cNvGrpSpPr>
              <a:grpSpLocks/>
            </p:cNvGrpSpPr>
            <p:nvPr/>
          </p:nvGrpSpPr>
          <p:grpSpPr bwMode="auto">
            <a:xfrm>
              <a:off x="4368" y="3408"/>
              <a:ext cx="296" cy="289"/>
              <a:chOff x="1751" y="1509"/>
              <a:chExt cx="296" cy="289"/>
            </a:xfrm>
          </p:grpSpPr>
          <p:sp>
            <p:nvSpPr>
              <p:cNvPr id="290" name="Freeform 7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Freeform 7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4" name="Line 76"/>
            <p:cNvSpPr>
              <a:spLocks noChangeShapeType="1"/>
            </p:cNvSpPr>
            <p:nvPr/>
          </p:nvSpPr>
          <p:spPr bwMode="auto">
            <a:xfrm>
              <a:off x="4242" y="3568"/>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7"/>
            <p:cNvSpPr>
              <a:spLocks/>
            </p:cNvSpPr>
            <p:nvPr/>
          </p:nvSpPr>
          <p:spPr bwMode="auto">
            <a:xfrm>
              <a:off x="4310" y="347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78"/>
            <p:cNvSpPr>
              <a:spLocks noChangeShapeType="1"/>
            </p:cNvSpPr>
            <p:nvPr/>
          </p:nvSpPr>
          <p:spPr bwMode="auto">
            <a:xfrm>
              <a:off x="4658" y="3472"/>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Rectangle 79"/>
            <p:cNvSpPr>
              <a:spLocks noChangeArrowheads="1"/>
            </p:cNvSpPr>
            <p:nvPr/>
          </p:nvSpPr>
          <p:spPr bwMode="auto">
            <a:xfrm>
              <a:off x="5155" y="3426"/>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78" name="Group 80"/>
            <p:cNvGrpSpPr>
              <a:grpSpLocks/>
            </p:cNvGrpSpPr>
            <p:nvPr/>
          </p:nvGrpSpPr>
          <p:grpSpPr bwMode="auto">
            <a:xfrm>
              <a:off x="5206" y="3424"/>
              <a:ext cx="325" cy="289"/>
              <a:chOff x="2600" y="1509"/>
              <a:chExt cx="325" cy="289"/>
            </a:xfrm>
          </p:grpSpPr>
          <p:sp>
            <p:nvSpPr>
              <p:cNvPr id="288" name="Freeform 8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8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9" name="Line 87"/>
            <p:cNvSpPr>
              <a:spLocks noChangeShapeType="1"/>
            </p:cNvSpPr>
            <p:nvPr/>
          </p:nvSpPr>
          <p:spPr bwMode="auto">
            <a:xfrm>
              <a:off x="5527" y="3568"/>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Line 88"/>
            <p:cNvSpPr>
              <a:spLocks noChangeShapeType="1"/>
            </p:cNvSpPr>
            <p:nvPr/>
          </p:nvSpPr>
          <p:spPr bwMode="auto">
            <a:xfrm>
              <a:off x="5043" y="3568"/>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Line 89"/>
            <p:cNvSpPr>
              <a:spLocks noChangeShapeType="1"/>
            </p:cNvSpPr>
            <p:nvPr/>
          </p:nvSpPr>
          <p:spPr bwMode="auto">
            <a:xfrm>
              <a:off x="4658" y="3664"/>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Line 90"/>
            <p:cNvSpPr>
              <a:spLocks noChangeShapeType="1"/>
            </p:cNvSpPr>
            <p:nvPr/>
          </p:nvSpPr>
          <p:spPr bwMode="auto">
            <a:xfrm>
              <a:off x="4742" y="3664"/>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Line 91"/>
            <p:cNvSpPr>
              <a:spLocks noChangeShapeType="1"/>
            </p:cNvSpPr>
            <p:nvPr/>
          </p:nvSpPr>
          <p:spPr bwMode="auto">
            <a:xfrm>
              <a:off x="4742" y="3856"/>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Line 92"/>
            <p:cNvSpPr>
              <a:spLocks noChangeShapeType="1"/>
            </p:cNvSpPr>
            <p:nvPr/>
          </p:nvSpPr>
          <p:spPr bwMode="auto">
            <a:xfrm>
              <a:off x="5078" y="3568"/>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Line 93"/>
            <p:cNvSpPr>
              <a:spLocks noChangeShapeType="1"/>
            </p:cNvSpPr>
            <p:nvPr/>
          </p:nvSpPr>
          <p:spPr bwMode="auto">
            <a:xfrm flipH="1">
              <a:off x="5158" y="3568"/>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Line 94"/>
            <p:cNvSpPr>
              <a:spLocks noChangeShapeType="1"/>
            </p:cNvSpPr>
            <p:nvPr/>
          </p:nvSpPr>
          <p:spPr bwMode="auto">
            <a:xfrm>
              <a:off x="5158" y="3808"/>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95"/>
            <p:cNvSpPr>
              <a:spLocks noChangeShapeType="1"/>
            </p:cNvSpPr>
            <p:nvPr/>
          </p:nvSpPr>
          <p:spPr bwMode="auto">
            <a:xfrm>
              <a:off x="5590" y="3568"/>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8" name="Group 96"/>
          <p:cNvGrpSpPr>
            <a:grpSpLocks/>
          </p:cNvGrpSpPr>
          <p:nvPr/>
        </p:nvGrpSpPr>
        <p:grpSpPr bwMode="auto">
          <a:xfrm>
            <a:off x="4035425" y="2514600"/>
            <a:ext cx="3355975" cy="838200"/>
            <a:chOff x="1562" y="1152"/>
            <a:chExt cx="2114" cy="528"/>
          </a:xfrm>
        </p:grpSpPr>
        <p:grpSp>
          <p:nvGrpSpPr>
            <p:cNvPr id="299" name="Group 97"/>
            <p:cNvGrpSpPr>
              <a:grpSpLocks/>
            </p:cNvGrpSpPr>
            <p:nvPr/>
          </p:nvGrpSpPr>
          <p:grpSpPr bwMode="auto">
            <a:xfrm>
              <a:off x="2487" y="1152"/>
              <a:ext cx="223" cy="481"/>
              <a:chOff x="2207" y="1413"/>
              <a:chExt cx="223" cy="481"/>
            </a:xfrm>
          </p:grpSpPr>
          <p:sp>
            <p:nvSpPr>
              <p:cNvPr id="329" name="Freeform 98"/>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Rectangle 99"/>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00" name="Group 100"/>
            <p:cNvGrpSpPr>
              <a:grpSpLocks/>
            </p:cNvGrpSpPr>
            <p:nvPr/>
          </p:nvGrpSpPr>
          <p:grpSpPr bwMode="auto">
            <a:xfrm>
              <a:off x="1562" y="1248"/>
              <a:ext cx="349" cy="289"/>
              <a:chOff x="1282" y="1509"/>
              <a:chExt cx="349" cy="289"/>
            </a:xfrm>
          </p:grpSpPr>
          <p:sp>
            <p:nvSpPr>
              <p:cNvPr id="325" name="Rectangle 101"/>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26" name="Group 102"/>
              <p:cNvGrpSpPr>
                <a:grpSpLocks/>
              </p:cNvGrpSpPr>
              <p:nvPr/>
            </p:nvGrpSpPr>
            <p:grpSpPr bwMode="auto">
              <a:xfrm>
                <a:off x="1291" y="1509"/>
                <a:ext cx="340" cy="289"/>
                <a:chOff x="1291" y="1509"/>
                <a:chExt cx="340" cy="289"/>
              </a:xfrm>
            </p:grpSpPr>
            <p:sp>
              <p:nvSpPr>
                <p:cNvPr id="327" name="Freeform 103"/>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104"/>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01" name="Rectangle 105"/>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2" name="Group 106"/>
            <p:cNvGrpSpPr>
              <a:grpSpLocks/>
            </p:cNvGrpSpPr>
            <p:nvPr/>
          </p:nvGrpSpPr>
          <p:grpSpPr bwMode="auto">
            <a:xfrm>
              <a:off x="2031" y="1248"/>
              <a:ext cx="296" cy="289"/>
              <a:chOff x="1751" y="1509"/>
              <a:chExt cx="296" cy="289"/>
            </a:xfrm>
          </p:grpSpPr>
          <p:sp>
            <p:nvSpPr>
              <p:cNvPr id="323" name="Freeform 107"/>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108"/>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3" name="Line 109"/>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110"/>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111"/>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Rectangle 112"/>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07" name="Group 113"/>
            <p:cNvGrpSpPr>
              <a:grpSpLocks/>
            </p:cNvGrpSpPr>
            <p:nvPr/>
          </p:nvGrpSpPr>
          <p:grpSpPr bwMode="auto">
            <a:xfrm>
              <a:off x="2880" y="1248"/>
              <a:ext cx="325" cy="289"/>
              <a:chOff x="2600" y="1509"/>
              <a:chExt cx="325" cy="289"/>
            </a:xfrm>
          </p:grpSpPr>
          <p:sp>
            <p:nvSpPr>
              <p:cNvPr id="321" name="Freeform 114"/>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15"/>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8" name="Rectangle 116"/>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9" name="Group 117"/>
            <p:cNvGrpSpPr>
              <a:grpSpLocks/>
            </p:cNvGrpSpPr>
            <p:nvPr/>
          </p:nvGrpSpPr>
          <p:grpSpPr bwMode="auto">
            <a:xfrm>
              <a:off x="3348" y="1248"/>
              <a:ext cx="284" cy="289"/>
              <a:chOff x="3068" y="1509"/>
              <a:chExt cx="284" cy="289"/>
            </a:xfrm>
          </p:grpSpPr>
          <p:sp>
            <p:nvSpPr>
              <p:cNvPr id="319" name="Freeform 118"/>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19"/>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0" name="Line 120"/>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Line 121"/>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122"/>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Line 123"/>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Line 124"/>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Line 125"/>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Line 126"/>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Line 127"/>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Line 128"/>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1" name="Group 129"/>
          <p:cNvGrpSpPr>
            <a:grpSpLocks/>
          </p:cNvGrpSpPr>
          <p:nvPr/>
        </p:nvGrpSpPr>
        <p:grpSpPr bwMode="auto">
          <a:xfrm>
            <a:off x="4721225" y="3352800"/>
            <a:ext cx="3355975" cy="838200"/>
            <a:chOff x="1562" y="1152"/>
            <a:chExt cx="2114" cy="528"/>
          </a:xfrm>
        </p:grpSpPr>
        <p:grpSp>
          <p:nvGrpSpPr>
            <p:cNvPr id="332" name="Group 130"/>
            <p:cNvGrpSpPr>
              <a:grpSpLocks/>
            </p:cNvGrpSpPr>
            <p:nvPr/>
          </p:nvGrpSpPr>
          <p:grpSpPr bwMode="auto">
            <a:xfrm>
              <a:off x="2487" y="1152"/>
              <a:ext cx="223" cy="481"/>
              <a:chOff x="2207" y="1413"/>
              <a:chExt cx="223" cy="481"/>
            </a:xfrm>
          </p:grpSpPr>
          <p:sp>
            <p:nvSpPr>
              <p:cNvPr id="362" name="Freeform 13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Rectangle 13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33" name="Group 133"/>
            <p:cNvGrpSpPr>
              <a:grpSpLocks/>
            </p:cNvGrpSpPr>
            <p:nvPr/>
          </p:nvGrpSpPr>
          <p:grpSpPr bwMode="auto">
            <a:xfrm>
              <a:off x="1562" y="1248"/>
              <a:ext cx="349" cy="289"/>
              <a:chOff x="1282" y="1509"/>
              <a:chExt cx="349" cy="289"/>
            </a:xfrm>
          </p:grpSpPr>
          <p:sp>
            <p:nvSpPr>
              <p:cNvPr id="358" name="Rectangle 13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59" name="Group 135"/>
              <p:cNvGrpSpPr>
                <a:grpSpLocks/>
              </p:cNvGrpSpPr>
              <p:nvPr/>
            </p:nvGrpSpPr>
            <p:grpSpPr bwMode="auto">
              <a:xfrm>
                <a:off x="1291" y="1509"/>
                <a:ext cx="340" cy="289"/>
                <a:chOff x="1291" y="1509"/>
                <a:chExt cx="340" cy="289"/>
              </a:xfrm>
            </p:grpSpPr>
            <p:sp>
              <p:nvSpPr>
                <p:cNvPr id="360" name="Freeform 13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13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34" name="Rectangle 13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35" name="Group 139"/>
            <p:cNvGrpSpPr>
              <a:grpSpLocks/>
            </p:cNvGrpSpPr>
            <p:nvPr/>
          </p:nvGrpSpPr>
          <p:grpSpPr bwMode="auto">
            <a:xfrm>
              <a:off x="2031" y="1248"/>
              <a:ext cx="296" cy="289"/>
              <a:chOff x="1751" y="1509"/>
              <a:chExt cx="296" cy="289"/>
            </a:xfrm>
          </p:grpSpPr>
          <p:sp>
            <p:nvSpPr>
              <p:cNvPr id="356" name="Freeform 14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14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36" name="Line 14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14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Line 14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Rectangle 14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40" name="Group 146"/>
            <p:cNvGrpSpPr>
              <a:grpSpLocks/>
            </p:cNvGrpSpPr>
            <p:nvPr/>
          </p:nvGrpSpPr>
          <p:grpSpPr bwMode="auto">
            <a:xfrm>
              <a:off x="2880" y="1248"/>
              <a:ext cx="325" cy="289"/>
              <a:chOff x="2600" y="1509"/>
              <a:chExt cx="325" cy="289"/>
            </a:xfrm>
          </p:grpSpPr>
          <p:sp>
            <p:nvSpPr>
              <p:cNvPr id="354" name="Freeform 14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14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1" name="Rectangle 14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2" name="Group 150"/>
            <p:cNvGrpSpPr>
              <a:grpSpLocks/>
            </p:cNvGrpSpPr>
            <p:nvPr/>
          </p:nvGrpSpPr>
          <p:grpSpPr bwMode="auto">
            <a:xfrm>
              <a:off x="3348" y="1248"/>
              <a:ext cx="284" cy="289"/>
              <a:chOff x="3068" y="1509"/>
              <a:chExt cx="284" cy="289"/>
            </a:xfrm>
          </p:grpSpPr>
          <p:sp>
            <p:nvSpPr>
              <p:cNvPr id="352" name="Freeform 15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15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3" name="Line 15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Line 15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Line 15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Line 15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Line 15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Line 15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Line 15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Line 16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Line 16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64" name="Group 162"/>
          <p:cNvGrpSpPr>
            <a:grpSpLocks/>
          </p:cNvGrpSpPr>
          <p:nvPr/>
        </p:nvGrpSpPr>
        <p:grpSpPr bwMode="auto">
          <a:xfrm>
            <a:off x="5407025" y="4267200"/>
            <a:ext cx="3355975" cy="838200"/>
            <a:chOff x="1562" y="1152"/>
            <a:chExt cx="2114" cy="528"/>
          </a:xfrm>
        </p:grpSpPr>
        <p:grpSp>
          <p:nvGrpSpPr>
            <p:cNvPr id="365" name="Group 163"/>
            <p:cNvGrpSpPr>
              <a:grpSpLocks/>
            </p:cNvGrpSpPr>
            <p:nvPr/>
          </p:nvGrpSpPr>
          <p:grpSpPr bwMode="auto">
            <a:xfrm>
              <a:off x="2487" y="1152"/>
              <a:ext cx="223" cy="481"/>
              <a:chOff x="2207" y="1413"/>
              <a:chExt cx="223" cy="481"/>
            </a:xfrm>
          </p:grpSpPr>
          <p:sp>
            <p:nvSpPr>
              <p:cNvPr id="395" name="Freeform 16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Rectangle 16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66" name="Group 166"/>
            <p:cNvGrpSpPr>
              <a:grpSpLocks/>
            </p:cNvGrpSpPr>
            <p:nvPr/>
          </p:nvGrpSpPr>
          <p:grpSpPr bwMode="auto">
            <a:xfrm>
              <a:off x="1562" y="1248"/>
              <a:ext cx="349" cy="289"/>
              <a:chOff x="1282" y="1509"/>
              <a:chExt cx="349" cy="289"/>
            </a:xfrm>
          </p:grpSpPr>
          <p:sp>
            <p:nvSpPr>
              <p:cNvPr id="391" name="Rectangle 16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92" name="Group 168"/>
              <p:cNvGrpSpPr>
                <a:grpSpLocks/>
              </p:cNvGrpSpPr>
              <p:nvPr/>
            </p:nvGrpSpPr>
            <p:grpSpPr bwMode="auto">
              <a:xfrm>
                <a:off x="1291" y="1509"/>
                <a:ext cx="340" cy="289"/>
                <a:chOff x="1291" y="1509"/>
                <a:chExt cx="340" cy="289"/>
              </a:xfrm>
            </p:grpSpPr>
            <p:sp>
              <p:nvSpPr>
                <p:cNvPr id="393" name="Freeform 16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17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67" name="Rectangle 17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68" name="Group 172"/>
            <p:cNvGrpSpPr>
              <a:grpSpLocks/>
            </p:cNvGrpSpPr>
            <p:nvPr/>
          </p:nvGrpSpPr>
          <p:grpSpPr bwMode="auto">
            <a:xfrm>
              <a:off x="2031" y="1248"/>
              <a:ext cx="296" cy="289"/>
              <a:chOff x="1751" y="1509"/>
              <a:chExt cx="296" cy="289"/>
            </a:xfrm>
          </p:grpSpPr>
          <p:sp>
            <p:nvSpPr>
              <p:cNvPr id="389" name="Freeform 17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17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9" name="Line 17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Freeform 17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Line 17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Rectangle 17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73" name="Group 179"/>
            <p:cNvGrpSpPr>
              <a:grpSpLocks/>
            </p:cNvGrpSpPr>
            <p:nvPr/>
          </p:nvGrpSpPr>
          <p:grpSpPr bwMode="auto">
            <a:xfrm>
              <a:off x="2880" y="1248"/>
              <a:ext cx="325" cy="289"/>
              <a:chOff x="2600" y="1509"/>
              <a:chExt cx="325" cy="289"/>
            </a:xfrm>
          </p:grpSpPr>
          <p:sp>
            <p:nvSpPr>
              <p:cNvPr id="387" name="Freeform 18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18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4" name="Rectangle 18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75" name="Group 183"/>
            <p:cNvGrpSpPr>
              <a:grpSpLocks/>
            </p:cNvGrpSpPr>
            <p:nvPr/>
          </p:nvGrpSpPr>
          <p:grpSpPr bwMode="auto">
            <a:xfrm>
              <a:off x="3348" y="1248"/>
              <a:ext cx="284" cy="289"/>
              <a:chOff x="3068" y="1509"/>
              <a:chExt cx="284" cy="289"/>
            </a:xfrm>
          </p:grpSpPr>
          <p:sp>
            <p:nvSpPr>
              <p:cNvPr id="385" name="Freeform 18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18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6" name="Line 18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Line 18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Line 18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Line 18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Line 19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Line 19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Line 19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3" name="Line 19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4" name="Line 19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7" name="Group 213"/>
          <p:cNvGrpSpPr>
            <a:grpSpLocks/>
          </p:cNvGrpSpPr>
          <p:nvPr/>
        </p:nvGrpSpPr>
        <p:grpSpPr bwMode="auto">
          <a:xfrm>
            <a:off x="3349625" y="1752600"/>
            <a:ext cx="3355975" cy="838200"/>
            <a:chOff x="1562" y="1152"/>
            <a:chExt cx="2114" cy="528"/>
          </a:xfrm>
        </p:grpSpPr>
        <p:grpSp>
          <p:nvGrpSpPr>
            <p:cNvPr id="398" name="Group 214"/>
            <p:cNvGrpSpPr>
              <a:grpSpLocks/>
            </p:cNvGrpSpPr>
            <p:nvPr/>
          </p:nvGrpSpPr>
          <p:grpSpPr bwMode="auto">
            <a:xfrm>
              <a:off x="2487" y="1152"/>
              <a:ext cx="223" cy="481"/>
              <a:chOff x="2207" y="1413"/>
              <a:chExt cx="223" cy="481"/>
            </a:xfrm>
          </p:grpSpPr>
          <p:sp>
            <p:nvSpPr>
              <p:cNvPr id="428" name="Freeform 21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Rectangle 21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99" name="Group 217"/>
            <p:cNvGrpSpPr>
              <a:grpSpLocks/>
            </p:cNvGrpSpPr>
            <p:nvPr/>
          </p:nvGrpSpPr>
          <p:grpSpPr bwMode="auto">
            <a:xfrm>
              <a:off x="1562" y="1248"/>
              <a:ext cx="349" cy="289"/>
              <a:chOff x="1282" y="1509"/>
              <a:chExt cx="349" cy="289"/>
            </a:xfrm>
          </p:grpSpPr>
          <p:sp>
            <p:nvSpPr>
              <p:cNvPr id="424" name="Rectangle 21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25" name="Group 219"/>
              <p:cNvGrpSpPr>
                <a:grpSpLocks/>
              </p:cNvGrpSpPr>
              <p:nvPr/>
            </p:nvGrpSpPr>
            <p:grpSpPr bwMode="auto">
              <a:xfrm>
                <a:off x="1291" y="1509"/>
                <a:ext cx="340" cy="289"/>
                <a:chOff x="1291" y="1509"/>
                <a:chExt cx="340" cy="289"/>
              </a:xfrm>
            </p:grpSpPr>
            <p:sp>
              <p:nvSpPr>
                <p:cNvPr id="426" name="Freeform 22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7" name="Freeform 22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00" name="Rectangle 222"/>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01" name="Group 223"/>
            <p:cNvGrpSpPr>
              <a:grpSpLocks/>
            </p:cNvGrpSpPr>
            <p:nvPr/>
          </p:nvGrpSpPr>
          <p:grpSpPr bwMode="auto">
            <a:xfrm>
              <a:off x="2031" y="1248"/>
              <a:ext cx="296" cy="289"/>
              <a:chOff x="1751" y="1509"/>
              <a:chExt cx="296" cy="289"/>
            </a:xfrm>
          </p:grpSpPr>
          <p:sp>
            <p:nvSpPr>
              <p:cNvPr id="422" name="Freeform 22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225"/>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2" name="Line 226"/>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227"/>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4" name="Line 228"/>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Rectangle 229"/>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406" name="Group 230"/>
            <p:cNvGrpSpPr>
              <a:grpSpLocks/>
            </p:cNvGrpSpPr>
            <p:nvPr/>
          </p:nvGrpSpPr>
          <p:grpSpPr bwMode="auto">
            <a:xfrm>
              <a:off x="2880" y="1248"/>
              <a:ext cx="325" cy="289"/>
              <a:chOff x="2600" y="1509"/>
              <a:chExt cx="325" cy="289"/>
            </a:xfrm>
          </p:grpSpPr>
          <p:sp>
            <p:nvSpPr>
              <p:cNvPr id="420" name="Freeform 23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23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7" name="Rectangle 233"/>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08" name="Group 234"/>
            <p:cNvGrpSpPr>
              <a:grpSpLocks/>
            </p:cNvGrpSpPr>
            <p:nvPr/>
          </p:nvGrpSpPr>
          <p:grpSpPr bwMode="auto">
            <a:xfrm>
              <a:off x="3348" y="1248"/>
              <a:ext cx="284" cy="289"/>
              <a:chOff x="3068" y="1509"/>
              <a:chExt cx="284" cy="289"/>
            </a:xfrm>
          </p:grpSpPr>
          <p:sp>
            <p:nvSpPr>
              <p:cNvPr id="418" name="Freeform 235"/>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 name="Freeform 236"/>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09" name="Line 237"/>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0" name="Line 238"/>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Line 239"/>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Line 240"/>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Line 241"/>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Line 242"/>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Line 243"/>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Line 244"/>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Line 245"/>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30" name="Rectangle 246"/>
          <p:cNvSpPr>
            <a:spLocks noChangeArrowheads="1"/>
          </p:cNvSpPr>
          <p:nvPr/>
        </p:nvSpPr>
        <p:spPr bwMode="auto">
          <a:xfrm>
            <a:off x="582613" y="1908175"/>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Courier New" pitchFamily="49" charset="0"/>
              </a:rPr>
              <a:t>sub $4,</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,$5</a:t>
            </a:r>
          </a:p>
        </p:txBody>
      </p:sp>
    </p:spTree>
    <p:extLst>
      <p:ext uri="{BB962C8B-B14F-4D97-AF65-F5344CB8AC3E}">
        <p14:creationId xmlns:p14="http://schemas.microsoft.com/office/powerpoint/2010/main" val="397369859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001001" cy="1143000"/>
          </a:xfrm>
        </p:spPr>
        <p:txBody>
          <a:bodyPr>
            <a:normAutofit fontScale="90000"/>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có</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a:t>
            </a:r>
            <a:r>
              <a:rPr lang="en-US" b="1" dirty="0" err="1" smtClean="0">
                <a:latin typeface="Arial"/>
                <a:cs typeface="Arial"/>
              </a:rPr>
              <a:t>lw</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56</a:t>
            </a:fld>
            <a:endParaRPr lang="en-US" dirty="0"/>
          </a:p>
        </p:txBody>
      </p:sp>
      <p:grpSp>
        <p:nvGrpSpPr>
          <p:cNvPr id="246" name="Group 2"/>
          <p:cNvGrpSpPr>
            <a:grpSpLocks/>
          </p:cNvGrpSpPr>
          <p:nvPr/>
        </p:nvGrpSpPr>
        <p:grpSpPr bwMode="auto">
          <a:xfrm>
            <a:off x="762000" y="1752600"/>
            <a:ext cx="6019800" cy="635000"/>
            <a:chOff x="480" y="1376"/>
            <a:chExt cx="3792" cy="400"/>
          </a:xfrm>
        </p:grpSpPr>
        <p:sp>
          <p:nvSpPr>
            <p:cNvPr id="247" name="Rectangle 3"/>
            <p:cNvSpPr>
              <a:spLocks noChangeArrowheads="1"/>
            </p:cNvSpPr>
            <p:nvPr/>
          </p:nvSpPr>
          <p:spPr bwMode="auto">
            <a:xfrm>
              <a:off x="480" y="1440"/>
              <a:ext cx="456"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stall</a:t>
              </a:r>
            </a:p>
          </p:txBody>
        </p:sp>
        <p:sp>
          <p:nvSpPr>
            <p:cNvPr id="248" name="AutoShape 5" descr="Shingle"/>
            <p:cNvSpPr>
              <a:spLocks noChangeArrowheads="1"/>
            </p:cNvSpPr>
            <p:nvPr/>
          </p:nvSpPr>
          <p:spPr bwMode="auto">
            <a:xfrm>
              <a:off x="2544"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AutoShape 6" descr="Shingle"/>
            <p:cNvSpPr>
              <a:spLocks noChangeArrowheads="1"/>
            </p:cNvSpPr>
            <p:nvPr/>
          </p:nvSpPr>
          <p:spPr bwMode="auto">
            <a:xfrm>
              <a:off x="2976"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AutoShape 7" descr="Shingle"/>
            <p:cNvSpPr>
              <a:spLocks noChangeArrowheads="1"/>
            </p:cNvSpPr>
            <p:nvPr/>
          </p:nvSpPr>
          <p:spPr bwMode="auto">
            <a:xfrm>
              <a:off x="3408" y="1392"/>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AutoShape 8" descr="Shingle"/>
            <p:cNvSpPr>
              <a:spLocks noChangeArrowheads="1"/>
            </p:cNvSpPr>
            <p:nvPr/>
          </p:nvSpPr>
          <p:spPr bwMode="auto">
            <a:xfrm>
              <a:off x="3840" y="1376"/>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2" name="Group 9"/>
          <p:cNvGrpSpPr>
            <a:grpSpLocks/>
          </p:cNvGrpSpPr>
          <p:nvPr/>
        </p:nvGrpSpPr>
        <p:grpSpPr bwMode="auto">
          <a:xfrm>
            <a:off x="5257800" y="1016000"/>
            <a:ext cx="381000" cy="2032000"/>
            <a:chOff x="3312" y="784"/>
            <a:chExt cx="240" cy="1248"/>
          </a:xfrm>
        </p:grpSpPr>
        <p:sp>
          <p:nvSpPr>
            <p:cNvPr id="253" name="Rectangle 10"/>
            <p:cNvSpPr>
              <a:spLocks noChangeArrowheads="1"/>
            </p:cNvSpPr>
            <p:nvPr/>
          </p:nvSpPr>
          <p:spPr bwMode="auto">
            <a:xfrm>
              <a:off x="3456" y="1744"/>
              <a:ext cx="96"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Rectangle 11"/>
            <p:cNvSpPr>
              <a:spLocks noChangeArrowheads="1"/>
            </p:cNvSpPr>
            <p:nvPr/>
          </p:nvSpPr>
          <p:spPr bwMode="auto">
            <a:xfrm>
              <a:off x="3312" y="784"/>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12"/>
            <p:cNvSpPr>
              <a:spLocks noChangeShapeType="1"/>
            </p:cNvSpPr>
            <p:nvPr/>
          </p:nvSpPr>
          <p:spPr bwMode="auto">
            <a:xfrm>
              <a:off x="3360" y="1072"/>
              <a:ext cx="96" cy="672"/>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6" name="Group 13"/>
          <p:cNvGrpSpPr>
            <a:grpSpLocks/>
          </p:cNvGrpSpPr>
          <p:nvPr/>
        </p:nvGrpSpPr>
        <p:grpSpPr bwMode="auto">
          <a:xfrm>
            <a:off x="5562600" y="1016000"/>
            <a:ext cx="1143000" cy="3795346"/>
            <a:chOff x="3504" y="784"/>
            <a:chExt cx="720" cy="2352"/>
          </a:xfrm>
        </p:grpSpPr>
        <p:sp>
          <p:nvSpPr>
            <p:cNvPr id="257" name="Rectangle 14"/>
            <p:cNvSpPr>
              <a:spLocks noChangeArrowheads="1"/>
            </p:cNvSpPr>
            <p:nvPr/>
          </p:nvSpPr>
          <p:spPr bwMode="auto">
            <a:xfrm>
              <a:off x="4080" y="2848"/>
              <a:ext cx="144"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Rectangle 15"/>
            <p:cNvSpPr>
              <a:spLocks noChangeArrowheads="1"/>
            </p:cNvSpPr>
            <p:nvPr/>
          </p:nvSpPr>
          <p:spPr bwMode="auto">
            <a:xfrm>
              <a:off x="3504" y="784"/>
              <a:ext cx="144"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Rectangle 17"/>
            <p:cNvSpPr>
              <a:spLocks noChangeArrowheads="1"/>
            </p:cNvSpPr>
            <p:nvPr/>
          </p:nvSpPr>
          <p:spPr bwMode="auto">
            <a:xfrm>
              <a:off x="3648" y="2272"/>
              <a:ext cx="144"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18"/>
            <p:cNvSpPr>
              <a:spLocks noChangeShapeType="1"/>
            </p:cNvSpPr>
            <p:nvPr/>
          </p:nvSpPr>
          <p:spPr bwMode="auto">
            <a:xfrm>
              <a:off x="3648" y="1120"/>
              <a:ext cx="48" cy="1152"/>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20"/>
            <p:cNvSpPr>
              <a:spLocks noChangeShapeType="1"/>
            </p:cNvSpPr>
            <p:nvPr/>
          </p:nvSpPr>
          <p:spPr bwMode="auto">
            <a:xfrm>
              <a:off x="3648" y="1072"/>
              <a:ext cx="432" cy="1776"/>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2" name="Rectangle 22"/>
          <p:cNvSpPr>
            <a:spLocks noChangeArrowheads="1"/>
          </p:cNvSpPr>
          <p:nvPr/>
        </p:nvSpPr>
        <p:spPr bwMode="auto">
          <a:xfrm>
            <a:off x="228600" y="1165225"/>
            <a:ext cx="358775" cy="3109913"/>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263" name="Line 23"/>
          <p:cNvSpPr>
            <a:spLocks noChangeShapeType="1"/>
          </p:cNvSpPr>
          <p:nvPr/>
        </p:nvSpPr>
        <p:spPr bwMode="auto">
          <a:xfrm>
            <a:off x="2133600" y="685800"/>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Rectangle 24"/>
          <p:cNvSpPr>
            <a:spLocks noChangeArrowheads="1"/>
          </p:cNvSpPr>
          <p:nvPr/>
        </p:nvSpPr>
        <p:spPr bwMode="auto">
          <a:xfrm>
            <a:off x="661988" y="1092200"/>
            <a:ext cx="2394887" cy="45910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ourier New" pitchFamily="49" charset="0"/>
              </a:rPr>
              <a:t>lw</a:t>
            </a:r>
            <a:r>
              <a:rPr kumimoji="0" lang="en-US" sz="2400" b="1" i="0" u="none" strike="noStrike" kern="0" cap="none" spc="0" normalizeH="0" baseline="0" noProof="0" dirty="0">
                <a:ln>
                  <a:noFill/>
                </a:ln>
                <a:solidFill>
                  <a:srgbClr val="000000"/>
                </a:solidFill>
                <a:effectLst/>
                <a:uLnTx/>
                <a:uFillTx/>
                <a:latin typeface="Courier New" pitchFamily="49" charset="0"/>
              </a:rPr>
              <a:t>  </a:t>
            </a:r>
            <a:r>
              <a:rPr kumimoji="0" lang="en-US" sz="2400" b="1" i="0" u="none" strike="noStrike" kern="0" cap="none" spc="0" normalizeH="0" baseline="0" noProof="0" dirty="0">
                <a:ln>
                  <a:noFill/>
                </a:ln>
                <a:solidFill>
                  <a:srgbClr val="FF00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,4($2)</a:t>
            </a:r>
          </a:p>
        </p:txBody>
      </p:sp>
      <p:sp>
        <p:nvSpPr>
          <p:cNvPr id="265" name="Rectangle 25"/>
          <p:cNvSpPr>
            <a:spLocks noChangeArrowheads="1"/>
          </p:cNvSpPr>
          <p:nvPr/>
        </p:nvSpPr>
        <p:spPr bwMode="auto">
          <a:xfrm>
            <a:off x="661988" y="2565400"/>
            <a:ext cx="2371725"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sub $4,</a:t>
            </a:r>
            <a:r>
              <a:rPr kumimoji="0" lang="en-US" sz="2400" b="1" i="0" u="none" strike="noStrike" kern="0" cap="none" spc="0" normalizeH="0" baseline="0" noProof="0">
                <a:ln>
                  <a:noFill/>
                </a:ln>
                <a:solidFill>
                  <a:sysClr val="windowText" lastClr="0000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,$5</a:t>
            </a:r>
          </a:p>
        </p:txBody>
      </p:sp>
      <p:grpSp>
        <p:nvGrpSpPr>
          <p:cNvPr id="266" name="Group 26"/>
          <p:cNvGrpSpPr>
            <a:grpSpLocks/>
          </p:cNvGrpSpPr>
          <p:nvPr/>
        </p:nvGrpSpPr>
        <p:grpSpPr bwMode="auto">
          <a:xfrm>
            <a:off x="3314700" y="685800"/>
            <a:ext cx="4800600" cy="5207000"/>
            <a:chOff x="2088" y="656"/>
            <a:chExt cx="3024" cy="2816"/>
          </a:xfrm>
        </p:grpSpPr>
        <p:sp>
          <p:nvSpPr>
            <p:cNvPr id="267" name="Line 27"/>
            <p:cNvSpPr>
              <a:spLocks noChangeShapeType="1"/>
            </p:cNvSpPr>
            <p:nvPr/>
          </p:nvSpPr>
          <p:spPr bwMode="auto">
            <a:xfrm>
              <a:off x="2088"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Line 28"/>
            <p:cNvSpPr>
              <a:spLocks noChangeShapeType="1"/>
            </p:cNvSpPr>
            <p:nvPr/>
          </p:nvSpPr>
          <p:spPr bwMode="auto">
            <a:xfrm>
              <a:off x="2520"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29"/>
            <p:cNvSpPr>
              <a:spLocks noChangeShapeType="1"/>
            </p:cNvSpPr>
            <p:nvPr/>
          </p:nvSpPr>
          <p:spPr bwMode="auto">
            <a:xfrm>
              <a:off x="2952"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30"/>
            <p:cNvSpPr>
              <a:spLocks noChangeShapeType="1"/>
            </p:cNvSpPr>
            <p:nvPr/>
          </p:nvSpPr>
          <p:spPr bwMode="auto">
            <a:xfrm>
              <a:off x="3384"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31"/>
            <p:cNvSpPr>
              <a:spLocks noChangeShapeType="1"/>
            </p:cNvSpPr>
            <p:nvPr/>
          </p:nvSpPr>
          <p:spPr bwMode="auto">
            <a:xfrm>
              <a:off x="3816"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Line 32"/>
            <p:cNvSpPr>
              <a:spLocks noChangeShapeType="1"/>
            </p:cNvSpPr>
            <p:nvPr/>
          </p:nvSpPr>
          <p:spPr bwMode="auto">
            <a:xfrm>
              <a:off x="4248"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Line 33"/>
            <p:cNvSpPr>
              <a:spLocks noChangeShapeType="1"/>
            </p:cNvSpPr>
            <p:nvPr/>
          </p:nvSpPr>
          <p:spPr bwMode="auto">
            <a:xfrm>
              <a:off x="4680"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Line 34"/>
            <p:cNvSpPr>
              <a:spLocks noChangeShapeType="1"/>
            </p:cNvSpPr>
            <p:nvPr/>
          </p:nvSpPr>
          <p:spPr bwMode="auto">
            <a:xfrm>
              <a:off x="5112" y="656"/>
              <a:ext cx="0" cy="2816"/>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5" name="Group 35"/>
          <p:cNvGrpSpPr>
            <a:grpSpLocks/>
          </p:cNvGrpSpPr>
          <p:nvPr/>
        </p:nvGrpSpPr>
        <p:grpSpPr bwMode="auto">
          <a:xfrm>
            <a:off x="609600" y="3429000"/>
            <a:ext cx="2371725" cy="2163763"/>
            <a:chOff x="480" y="2299"/>
            <a:chExt cx="1494" cy="1363"/>
          </a:xfrm>
        </p:grpSpPr>
        <p:sp>
          <p:nvSpPr>
            <p:cNvPr id="276" name="Rectangle 36"/>
            <p:cNvSpPr>
              <a:spLocks noChangeArrowheads="1"/>
            </p:cNvSpPr>
            <p:nvPr/>
          </p:nvSpPr>
          <p:spPr bwMode="auto">
            <a:xfrm>
              <a:off x="480" y="2299"/>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and $6,</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,$7</a:t>
              </a:r>
            </a:p>
          </p:txBody>
        </p:sp>
        <p:sp>
          <p:nvSpPr>
            <p:cNvPr id="277" name="Rectangle 37"/>
            <p:cNvSpPr>
              <a:spLocks noChangeArrowheads="1"/>
            </p:cNvSpPr>
            <p:nvPr/>
          </p:nvSpPr>
          <p:spPr bwMode="auto">
            <a:xfrm>
              <a:off x="480" y="3376"/>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ourier New" pitchFamily="49" charset="0"/>
                </a:rPr>
                <a:t>xor</a:t>
              </a:r>
              <a:r>
                <a:rPr kumimoji="0" lang="en-US" sz="2400" b="1" i="0" u="none" strike="noStrike" kern="0" cap="none" spc="0" normalizeH="0" baseline="0" noProof="0" dirty="0">
                  <a:ln>
                    <a:noFill/>
                  </a:ln>
                  <a:solidFill>
                    <a:srgbClr val="000000"/>
                  </a:solidFill>
                  <a:effectLst/>
                  <a:uLnTx/>
                  <a:uFillTx/>
                  <a:latin typeface="Courier New" pitchFamily="49" charset="0"/>
                </a:rPr>
                <a:t> $4,</a:t>
              </a:r>
              <a:r>
                <a:rPr kumimoji="0" lang="en-US" sz="2400" b="1" i="0" u="none" strike="noStrike" kern="0" cap="none" spc="0" normalizeH="0" baseline="0" noProof="0" dirty="0">
                  <a:ln>
                    <a:noFill/>
                  </a:ln>
                  <a:solidFill>
                    <a:srgbClr val="009900"/>
                  </a:solidFill>
                  <a:effectLst/>
                  <a:uLnTx/>
                  <a:uFillTx/>
                  <a:latin typeface="Courier New" pitchFamily="49" charset="0"/>
                </a:rPr>
                <a:t>$1</a:t>
              </a:r>
              <a:r>
                <a:rPr kumimoji="0" lang="en-US" sz="2400" b="1" i="0" u="none" strike="noStrike" kern="0" cap="none" spc="0" normalizeH="0" baseline="0" noProof="0" dirty="0">
                  <a:ln>
                    <a:noFill/>
                  </a:ln>
                  <a:solidFill>
                    <a:srgbClr val="000000"/>
                  </a:solidFill>
                  <a:effectLst/>
                  <a:uLnTx/>
                  <a:uFillTx/>
                  <a:latin typeface="Courier New" pitchFamily="49" charset="0"/>
                </a:rPr>
                <a:t>,$5</a:t>
              </a:r>
            </a:p>
          </p:txBody>
        </p:sp>
        <p:sp>
          <p:nvSpPr>
            <p:cNvPr id="278" name="Rectangle 38"/>
            <p:cNvSpPr>
              <a:spLocks noChangeArrowheads="1"/>
            </p:cNvSpPr>
            <p:nvPr/>
          </p:nvSpPr>
          <p:spPr bwMode="auto">
            <a:xfrm>
              <a:off x="480" y="2827"/>
              <a:ext cx="1494"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or  $8,</a:t>
              </a:r>
              <a:r>
                <a:rPr kumimoji="0" lang="en-US" sz="2400" b="1" i="0" u="none" strike="noStrike" kern="0" cap="none" spc="0" normalizeH="0" baseline="0" noProof="0">
                  <a:ln>
                    <a:noFill/>
                  </a:ln>
                  <a:solidFill>
                    <a:srgbClr val="009900"/>
                  </a:solidFill>
                  <a:effectLst/>
                  <a:uLnTx/>
                  <a:uFillTx/>
                  <a:latin typeface="Courier New" pitchFamily="49" charset="0"/>
                </a:rPr>
                <a:t>$1</a:t>
              </a:r>
              <a:r>
                <a:rPr kumimoji="0" lang="en-US" sz="2400" b="1" i="0" u="none" strike="noStrike" kern="0" cap="none" spc="0" normalizeH="0" baseline="0" noProof="0">
                  <a:ln>
                    <a:noFill/>
                  </a:ln>
                  <a:solidFill>
                    <a:srgbClr val="000000"/>
                  </a:solidFill>
                  <a:effectLst/>
                  <a:uLnTx/>
                  <a:uFillTx/>
                  <a:latin typeface="Courier New" pitchFamily="49" charset="0"/>
                </a:rPr>
                <a:t>,$9</a:t>
              </a:r>
            </a:p>
          </p:txBody>
        </p:sp>
      </p:grpSp>
      <p:sp>
        <p:nvSpPr>
          <p:cNvPr id="279" name="Line 39"/>
          <p:cNvSpPr>
            <a:spLocks noChangeShapeType="1"/>
          </p:cNvSpPr>
          <p:nvPr/>
        </p:nvSpPr>
        <p:spPr bwMode="auto">
          <a:xfrm>
            <a:off x="585788" y="1087438"/>
            <a:ext cx="0" cy="4805362"/>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80" name="Group 40"/>
          <p:cNvGrpSpPr>
            <a:grpSpLocks/>
          </p:cNvGrpSpPr>
          <p:nvPr/>
        </p:nvGrpSpPr>
        <p:grpSpPr bwMode="auto">
          <a:xfrm>
            <a:off x="2743200" y="863600"/>
            <a:ext cx="3355975" cy="838200"/>
            <a:chOff x="1562" y="1152"/>
            <a:chExt cx="2114" cy="528"/>
          </a:xfrm>
        </p:grpSpPr>
        <p:grpSp>
          <p:nvGrpSpPr>
            <p:cNvPr id="281" name="Group 41"/>
            <p:cNvGrpSpPr>
              <a:grpSpLocks/>
            </p:cNvGrpSpPr>
            <p:nvPr/>
          </p:nvGrpSpPr>
          <p:grpSpPr bwMode="auto">
            <a:xfrm>
              <a:off x="2487" y="1152"/>
              <a:ext cx="223" cy="481"/>
              <a:chOff x="2207" y="1413"/>
              <a:chExt cx="223" cy="481"/>
            </a:xfrm>
          </p:grpSpPr>
          <p:sp>
            <p:nvSpPr>
              <p:cNvPr id="311" name="Freeform 4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Rectangle 4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82" name="Group 44"/>
            <p:cNvGrpSpPr>
              <a:grpSpLocks/>
            </p:cNvGrpSpPr>
            <p:nvPr/>
          </p:nvGrpSpPr>
          <p:grpSpPr bwMode="auto">
            <a:xfrm>
              <a:off x="1562" y="1248"/>
              <a:ext cx="349" cy="289"/>
              <a:chOff x="1282" y="1509"/>
              <a:chExt cx="349" cy="289"/>
            </a:xfrm>
          </p:grpSpPr>
          <p:sp>
            <p:nvSpPr>
              <p:cNvPr id="307" name="Rectangle 45"/>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08" name="Group 46"/>
              <p:cNvGrpSpPr>
                <a:grpSpLocks/>
              </p:cNvGrpSpPr>
              <p:nvPr/>
            </p:nvGrpSpPr>
            <p:grpSpPr bwMode="auto">
              <a:xfrm>
                <a:off x="1291" y="1509"/>
                <a:ext cx="340" cy="289"/>
                <a:chOff x="1291" y="1509"/>
                <a:chExt cx="340" cy="289"/>
              </a:xfrm>
            </p:grpSpPr>
            <p:sp>
              <p:nvSpPr>
                <p:cNvPr id="309" name="Freeform 47"/>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48"/>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83" name="Rectangle 49"/>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4" name="Group 50"/>
            <p:cNvGrpSpPr>
              <a:grpSpLocks/>
            </p:cNvGrpSpPr>
            <p:nvPr/>
          </p:nvGrpSpPr>
          <p:grpSpPr bwMode="auto">
            <a:xfrm>
              <a:off x="2031" y="1248"/>
              <a:ext cx="296" cy="289"/>
              <a:chOff x="1751" y="1509"/>
              <a:chExt cx="296" cy="289"/>
            </a:xfrm>
          </p:grpSpPr>
          <p:sp>
            <p:nvSpPr>
              <p:cNvPr id="305" name="Freeform 51"/>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52"/>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5" name="Line 53"/>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54"/>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Line 55"/>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Rectangle 56"/>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89" name="Group 57"/>
            <p:cNvGrpSpPr>
              <a:grpSpLocks/>
            </p:cNvGrpSpPr>
            <p:nvPr/>
          </p:nvGrpSpPr>
          <p:grpSpPr bwMode="auto">
            <a:xfrm>
              <a:off x="2880" y="1248"/>
              <a:ext cx="325" cy="289"/>
              <a:chOff x="2600" y="1509"/>
              <a:chExt cx="325" cy="289"/>
            </a:xfrm>
          </p:grpSpPr>
          <p:sp>
            <p:nvSpPr>
              <p:cNvPr id="303" name="Freeform 58"/>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59"/>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0" name="Rectangle 60"/>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1" name="Group 61"/>
            <p:cNvGrpSpPr>
              <a:grpSpLocks/>
            </p:cNvGrpSpPr>
            <p:nvPr/>
          </p:nvGrpSpPr>
          <p:grpSpPr bwMode="auto">
            <a:xfrm>
              <a:off x="3348" y="1248"/>
              <a:ext cx="284" cy="289"/>
              <a:chOff x="3068" y="1509"/>
              <a:chExt cx="284" cy="289"/>
            </a:xfrm>
          </p:grpSpPr>
          <p:sp>
            <p:nvSpPr>
              <p:cNvPr id="301" name="Freeform 62"/>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63"/>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2" name="Line 64"/>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65"/>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66"/>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67"/>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68"/>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69"/>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Line 70"/>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Line 71"/>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Line 72"/>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13" name="Group 73"/>
          <p:cNvGrpSpPr>
            <a:grpSpLocks/>
          </p:cNvGrpSpPr>
          <p:nvPr/>
        </p:nvGrpSpPr>
        <p:grpSpPr bwMode="auto">
          <a:xfrm>
            <a:off x="6172200" y="5105400"/>
            <a:ext cx="2822575" cy="838200"/>
            <a:chOff x="3888" y="3328"/>
            <a:chExt cx="1778" cy="528"/>
          </a:xfrm>
        </p:grpSpPr>
        <p:grpSp>
          <p:nvGrpSpPr>
            <p:cNvPr id="314" name="Group 74"/>
            <p:cNvGrpSpPr>
              <a:grpSpLocks/>
            </p:cNvGrpSpPr>
            <p:nvPr/>
          </p:nvGrpSpPr>
          <p:grpSpPr bwMode="auto">
            <a:xfrm>
              <a:off x="4813" y="3328"/>
              <a:ext cx="223" cy="481"/>
              <a:chOff x="2207" y="1413"/>
              <a:chExt cx="223" cy="481"/>
            </a:xfrm>
          </p:grpSpPr>
          <p:sp>
            <p:nvSpPr>
              <p:cNvPr id="340" name="Freeform 75"/>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Rectangle 76"/>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15" name="Group 77"/>
            <p:cNvGrpSpPr>
              <a:grpSpLocks/>
            </p:cNvGrpSpPr>
            <p:nvPr/>
          </p:nvGrpSpPr>
          <p:grpSpPr bwMode="auto">
            <a:xfrm>
              <a:off x="3888" y="3424"/>
              <a:ext cx="349" cy="289"/>
              <a:chOff x="1282" y="1509"/>
              <a:chExt cx="349" cy="289"/>
            </a:xfrm>
          </p:grpSpPr>
          <p:sp>
            <p:nvSpPr>
              <p:cNvPr id="336" name="Rectangle 78"/>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37" name="Group 79"/>
              <p:cNvGrpSpPr>
                <a:grpSpLocks/>
              </p:cNvGrpSpPr>
              <p:nvPr/>
            </p:nvGrpSpPr>
            <p:grpSpPr bwMode="auto">
              <a:xfrm>
                <a:off x="1291" y="1509"/>
                <a:ext cx="340" cy="289"/>
                <a:chOff x="1291" y="1509"/>
                <a:chExt cx="340" cy="289"/>
              </a:xfrm>
            </p:grpSpPr>
            <p:sp>
              <p:nvSpPr>
                <p:cNvPr id="338" name="Freeform 80"/>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81"/>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16" name="Rectangle 82"/>
            <p:cNvSpPr>
              <a:spLocks noChangeArrowheads="1"/>
            </p:cNvSpPr>
            <p:nvPr/>
          </p:nvSpPr>
          <p:spPr bwMode="auto">
            <a:xfrm>
              <a:off x="4338" y="3431"/>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17" name="Group 83"/>
            <p:cNvGrpSpPr>
              <a:grpSpLocks/>
            </p:cNvGrpSpPr>
            <p:nvPr/>
          </p:nvGrpSpPr>
          <p:grpSpPr bwMode="auto">
            <a:xfrm>
              <a:off x="4368" y="3408"/>
              <a:ext cx="292" cy="289"/>
              <a:chOff x="1751" y="1509"/>
              <a:chExt cx="292" cy="289"/>
            </a:xfrm>
          </p:grpSpPr>
          <p:sp>
            <p:nvSpPr>
              <p:cNvPr id="334" name="Freeform 84"/>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85"/>
              <p:cNvSpPr>
                <a:spLocks/>
              </p:cNvSpPr>
              <p:nvPr/>
            </p:nvSpPr>
            <p:spPr bwMode="auto">
              <a:xfrm>
                <a:off x="1895"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18" name="Line 86"/>
            <p:cNvSpPr>
              <a:spLocks noChangeShapeType="1"/>
            </p:cNvSpPr>
            <p:nvPr/>
          </p:nvSpPr>
          <p:spPr bwMode="auto">
            <a:xfrm>
              <a:off x="4242" y="3568"/>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87"/>
            <p:cNvSpPr>
              <a:spLocks/>
            </p:cNvSpPr>
            <p:nvPr/>
          </p:nvSpPr>
          <p:spPr bwMode="auto">
            <a:xfrm>
              <a:off x="4310" y="3472"/>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Line 88"/>
            <p:cNvSpPr>
              <a:spLocks noChangeShapeType="1"/>
            </p:cNvSpPr>
            <p:nvPr/>
          </p:nvSpPr>
          <p:spPr bwMode="auto">
            <a:xfrm>
              <a:off x="4658" y="3472"/>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Rectangle 89"/>
            <p:cNvSpPr>
              <a:spLocks noChangeArrowheads="1"/>
            </p:cNvSpPr>
            <p:nvPr/>
          </p:nvSpPr>
          <p:spPr bwMode="auto">
            <a:xfrm>
              <a:off x="5155" y="3426"/>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22" name="Group 90"/>
            <p:cNvGrpSpPr>
              <a:grpSpLocks/>
            </p:cNvGrpSpPr>
            <p:nvPr/>
          </p:nvGrpSpPr>
          <p:grpSpPr bwMode="auto">
            <a:xfrm>
              <a:off x="5206" y="3424"/>
              <a:ext cx="325" cy="289"/>
              <a:chOff x="2600" y="1509"/>
              <a:chExt cx="325" cy="289"/>
            </a:xfrm>
          </p:grpSpPr>
          <p:sp>
            <p:nvSpPr>
              <p:cNvPr id="332" name="Freeform 91"/>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92"/>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3" name="Line 93"/>
            <p:cNvSpPr>
              <a:spLocks noChangeShapeType="1"/>
            </p:cNvSpPr>
            <p:nvPr/>
          </p:nvSpPr>
          <p:spPr bwMode="auto">
            <a:xfrm>
              <a:off x="5527" y="3568"/>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Line 94"/>
            <p:cNvSpPr>
              <a:spLocks noChangeShapeType="1"/>
            </p:cNvSpPr>
            <p:nvPr/>
          </p:nvSpPr>
          <p:spPr bwMode="auto">
            <a:xfrm>
              <a:off x="5043" y="3568"/>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Line 95"/>
            <p:cNvSpPr>
              <a:spLocks noChangeShapeType="1"/>
            </p:cNvSpPr>
            <p:nvPr/>
          </p:nvSpPr>
          <p:spPr bwMode="auto">
            <a:xfrm>
              <a:off x="4658" y="3664"/>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Line 96"/>
            <p:cNvSpPr>
              <a:spLocks noChangeShapeType="1"/>
            </p:cNvSpPr>
            <p:nvPr/>
          </p:nvSpPr>
          <p:spPr bwMode="auto">
            <a:xfrm>
              <a:off x="4742" y="3664"/>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Line 97"/>
            <p:cNvSpPr>
              <a:spLocks noChangeShapeType="1"/>
            </p:cNvSpPr>
            <p:nvPr/>
          </p:nvSpPr>
          <p:spPr bwMode="auto">
            <a:xfrm>
              <a:off x="4742" y="3856"/>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Line 98"/>
            <p:cNvSpPr>
              <a:spLocks noChangeShapeType="1"/>
            </p:cNvSpPr>
            <p:nvPr/>
          </p:nvSpPr>
          <p:spPr bwMode="auto">
            <a:xfrm>
              <a:off x="5078" y="3568"/>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Line 99"/>
            <p:cNvSpPr>
              <a:spLocks noChangeShapeType="1"/>
            </p:cNvSpPr>
            <p:nvPr/>
          </p:nvSpPr>
          <p:spPr bwMode="auto">
            <a:xfrm flipH="1">
              <a:off x="5158" y="3568"/>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Line 100"/>
            <p:cNvSpPr>
              <a:spLocks noChangeShapeType="1"/>
            </p:cNvSpPr>
            <p:nvPr/>
          </p:nvSpPr>
          <p:spPr bwMode="auto">
            <a:xfrm>
              <a:off x="5158" y="3808"/>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Line 101"/>
            <p:cNvSpPr>
              <a:spLocks noChangeShapeType="1"/>
            </p:cNvSpPr>
            <p:nvPr/>
          </p:nvSpPr>
          <p:spPr bwMode="auto">
            <a:xfrm>
              <a:off x="5590" y="3568"/>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42" name="Group 102"/>
          <p:cNvGrpSpPr>
            <a:grpSpLocks/>
          </p:cNvGrpSpPr>
          <p:nvPr/>
        </p:nvGrpSpPr>
        <p:grpSpPr bwMode="auto">
          <a:xfrm>
            <a:off x="4114800" y="2438400"/>
            <a:ext cx="3355975" cy="838200"/>
            <a:chOff x="1562" y="1152"/>
            <a:chExt cx="2114" cy="528"/>
          </a:xfrm>
        </p:grpSpPr>
        <p:grpSp>
          <p:nvGrpSpPr>
            <p:cNvPr id="343" name="Group 103"/>
            <p:cNvGrpSpPr>
              <a:grpSpLocks/>
            </p:cNvGrpSpPr>
            <p:nvPr/>
          </p:nvGrpSpPr>
          <p:grpSpPr bwMode="auto">
            <a:xfrm>
              <a:off x="2487" y="1152"/>
              <a:ext cx="223" cy="481"/>
              <a:chOff x="2207" y="1413"/>
              <a:chExt cx="223" cy="481"/>
            </a:xfrm>
          </p:grpSpPr>
          <p:sp>
            <p:nvSpPr>
              <p:cNvPr id="373" name="Freeform 10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4" name="Rectangle 10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44" name="Group 106"/>
            <p:cNvGrpSpPr>
              <a:grpSpLocks/>
            </p:cNvGrpSpPr>
            <p:nvPr/>
          </p:nvGrpSpPr>
          <p:grpSpPr bwMode="auto">
            <a:xfrm>
              <a:off x="1562" y="1248"/>
              <a:ext cx="349" cy="289"/>
              <a:chOff x="1282" y="1509"/>
              <a:chExt cx="349" cy="289"/>
            </a:xfrm>
          </p:grpSpPr>
          <p:sp>
            <p:nvSpPr>
              <p:cNvPr id="369" name="Rectangle 10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70" name="Group 108"/>
              <p:cNvGrpSpPr>
                <a:grpSpLocks/>
              </p:cNvGrpSpPr>
              <p:nvPr/>
            </p:nvGrpSpPr>
            <p:grpSpPr bwMode="auto">
              <a:xfrm>
                <a:off x="1291" y="1509"/>
                <a:ext cx="340" cy="289"/>
                <a:chOff x="1291" y="1509"/>
                <a:chExt cx="340" cy="289"/>
              </a:xfrm>
            </p:grpSpPr>
            <p:sp>
              <p:nvSpPr>
                <p:cNvPr id="371" name="Freeform 10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Freeform 11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45" name="Rectangle 11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46" name="Group 112"/>
            <p:cNvGrpSpPr>
              <a:grpSpLocks/>
            </p:cNvGrpSpPr>
            <p:nvPr/>
          </p:nvGrpSpPr>
          <p:grpSpPr bwMode="auto">
            <a:xfrm>
              <a:off x="2031" y="1248"/>
              <a:ext cx="296" cy="289"/>
              <a:chOff x="1751" y="1509"/>
              <a:chExt cx="296" cy="289"/>
            </a:xfrm>
          </p:grpSpPr>
          <p:sp>
            <p:nvSpPr>
              <p:cNvPr id="367" name="Freeform 11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11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7" name="Line 11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11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Line 11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Rectangle 11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51" name="Group 119"/>
            <p:cNvGrpSpPr>
              <a:grpSpLocks/>
            </p:cNvGrpSpPr>
            <p:nvPr/>
          </p:nvGrpSpPr>
          <p:grpSpPr bwMode="auto">
            <a:xfrm>
              <a:off x="2880" y="1248"/>
              <a:ext cx="325" cy="289"/>
              <a:chOff x="2600" y="1509"/>
              <a:chExt cx="325" cy="289"/>
            </a:xfrm>
          </p:grpSpPr>
          <p:sp>
            <p:nvSpPr>
              <p:cNvPr id="365" name="Freeform 12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Freeform 12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2" name="Rectangle 12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53" name="Group 123"/>
            <p:cNvGrpSpPr>
              <a:grpSpLocks/>
            </p:cNvGrpSpPr>
            <p:nvPr/>
          </p:nvGrpSpPr>
          <p:grpSpPr bwMode="auto">
            <a:xfrm>
              <a:off x="3348" y="1248"/>
              <a:ext cx="284" cy="289"/>
              <a:chOff x="3068" y="1509"/>
              <a:chExt cx="284" cy="289"/>
            </a:xfrm>
          </p:grpSpPr>
          <p:sp>
            <p:nvSpPr>
              <p:cNvPr id="363" name="Freeform 12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2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54" name="Line 12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Line 12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Line 12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Line 12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Line 13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Line 13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Line 13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Line 13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Line 13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5" name="Group 135"/>
          <p:cNvGrpSpPr>
            <a:grpSpLocks/>
          </p:cNvGrpSpPr>
          <p:nvPr/>
        </p:nvGrpSpPr>
        <p:grpSpPr bwMode="auto">
          <a:xfrm>
            <a:off x="4800600" y="3276600"/>
            <a:ext cx="3355975" cy="838200"/>
            <a:chOff x="1562" y="1152"/>
            <a:chExt cx="2114" cy="528"/>
          </a:xfrm>
        </p:grpSpPr>
        <p:grpSp>
          <p:nvGrpSpPr>
            <p:cNvPr id="376" name="Group 136"/>
            <p:cNvGrpSpPr>
              <a:grpSpLocks/>
            </p:cNvGrpSpPr>
            <p:nvPr/>
          </p:nvGrpSpPr>
          <p:grpSpPr bwMode="auto">
            <a:xfrm>
              <a:off x="2487" y="1152"/>
              <a:ext cx="223" cy="481"/>
              <a:chOff x="2207" y="1413"/>
              <a:chExt cx="223" cy="481"/>
            </a:xfrm>
          </p:grpSpPr>
          <p:sp>
            <p:nvSpPr>
              <p:cNvPr id="406" name="Freeform 13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Rectangle 13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77" name="Group 139"/>
            <p:cNvGrpSpPr>
              <a:grpSpLocks/>
            </p:cNvGrpSpPr>
            <p:nvPr/>
          </p:nvGrpSpPr>
          <p:grpSpPr bwMode="auto">
            <a:xfrm>
              <a:off x="1562" y="1248"/>
              <a:ext cx="349" cy="289"/>
              <a:chOff x="1282" y="1509"/>
              <a:chExt cx="349" cy="289"/>
            </a:xfrm>
          </p:grpSpPr>
          <p:sp>
            <p:nvSpPr>
              <p:cNvPr id="402" name="Rectangle 14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03" name="Group 141"/>
              <p:cNvGrpSpPr>
                <a:grpSpLocks/>
              </p:cNvGrpSpPr>
              <p:nvPr/>
            </p:nvGrpSpPr>
            <p:grpSpPr bwMode="auto">
              <a:xfrm>
                <a:off x="1291" y="1509"/>
                <a:ext cx="340" cy="289"/>
                <a:chOff x="1291" y="1509"/>
                <a:chExt cx="340" cy="289"/>
              </a:xfrm>
            </p:grpSpPr>
            <p:sp>
              <p:nvSpPr>
                <p:cNvPr id="404" name="Freeform 14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14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78" name="Rectangle 14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79" name="Group 145"/>
            <p:cNvGrpSpPr>
              <a:grpSpLocks/>
            </p:cNvGrpSpPr>
            <p:nvPr/>
          </p:nvGrpSpPr>
          <p:grpSpPr bwMode="auto">
            <a:xfrm>
              <a:off x="2031" y="1248"/>
              <a:ext cx="296" cy="289"/>
              <a:chOff x="1751" y="1509"/>
              <a:chExt cx="296" cy="289"/>
            </a:xfrm>
          </p:grpSpPr>
          <p:sp>
            <p:nvSpPr>
              <p:cNvPr id="400" name="Freeform 14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14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0" name="Line 14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14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Line 15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3" name="Rectangle 15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84" name="Group 152"/>
            <p:cNvGrpSpPr>
              <a:grpSpLocks/>
            </p:cNvGrpSpPr>
            <p:nvPr/>
          </p:nvGrpSpPr>
          <p:grpSpPr bwMode="auto">
            <a:xfrm>
              <a:off x="2880" y="1248"/>
              <a:ext cx="325" cy="289"/>
              <a:chOff x="2600" y="1509"/>
              <a:chExt cx="325" cy="289"/>
            </a:xfrm>
          </p:grpSpPr>
          <p:sp>
            <p:nvSpPr>
              <p:cNvPr id="398" name="Freeform 15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15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5" name="Rectangle 15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86" name="Group 156"/>
            <p:cNvGrpSpPr>
              <a:grpSpLocks/>
            </p:cNvGrpSpPr>
            <p:nvPr/>
          </p:nvGrpSpPr>
          <p:grpSpPr bwMode="auto">
            <a:xfrm>
              <a:off x="3348" y="1248"/>
              <a:ext cx="284" cy="289"/>
              <a:chOff x="3068" y="1509"/>
              <a:chExt cx="284" cy="289"/>
            </a:xfrm>
          </p:grpSpPr>
          <p:sp>
            <p:nvSpPr>
              <p:cNvPr id="396" name="Freeform 15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15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7" name="Line 15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Line 16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Line 16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Line 16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Line 16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Line 16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Line 16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Line 16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Line 16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8" name="Group 168"/>
          <p:cNvGrpSpPr>
            <a:grpSpLocks/>
          </p:cNvGrpSpPr>
          <p:nvPr/>
        </p:nvGrpSpPr>
        <p:grpSpPr bwMode="auto">
          <a:xfrm>
            <a:off x="5486400" y="4191000"/>
            <a:ext cx="3355975" cy="838200"/>
            <a:chOff x="1562" y="1152"/>
            <a:chExt cx="2114" cy="528"/>
          </a:xfrm>
        </p:grpSpPr>
        <p:grpSp>
          <p:nvGrpSpPr>
            <p:cNvPr id="409" name="Group 169"/>
            <p:cNvGrpSpPr>
              <a:grpSpLocks/>
            </p:cNvGrpSpPr>
            <p:nvPr/>
          </p:nvGrpSpPr>
          <p:grpSpPr bwMode="auto">
            <a:xfrm>
              <a:off x="2487" y="1152"/>
              <a:ext cx="223" cy="481"/>
              <a:chOff x="2207" y="1413"/>
              <a:chExt cx="223" cy="481"/>
            </a:xfrm>
          </p:grpSpPr>
          <p:sp>
            <p:nvSpPr>
              <p:cNvPr id="439" name="Freeform 17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Rectangle 17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410" name="Group 172"/>
            <p:cNvGrpSpPr>
              <a:grpSpLocks/>
            </p:cNvGrpSpPr>
            <p:nvPr/>
          </p:nvGrpSpPr>
          <p:grpSpPr bwMode="auto">
            <a:xfrm>
              <a:off x="1562" y="1248"/>
              <a:ext cx="349" cy="289"/>
              <a:chOff x="1282" y="1509"/>
              <a:chExt cx="349" cy="289"/>
            </a:xfrm>
          </p:grpSpPr>
          <p:sp>
            <p:nvSpPr>
              <p:cNvPr id="435" name="Rectangle 17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36" name="Group 174"/>
              <p:cNvGrpSpPr>
                <a:grpSpLocks/>
              </p:cNvGrpSpPr>
              <p:nvPr/>
            </p:nvGrpSpPr>
            <p:grpSpPr bwMode="auto">
              <a:xfrm>
                <a:off x="1291" y="1509"/>
                <a:ext cx="340" cy="289"/>
                <a:chOff x="1291" y="1509"/>
                <a:chExt cx="340" cy="289"/>
              </a:xfrm>
            </p:grpSpPr>
            <p:sp>
              <p:nvSpPr>
                <p:cNvPr id="437" name="Freeform 17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17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11" name="Rectangle 17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12" name="Group 178"/>
            <p:cNvGrpSpPr>
              <a:grpSpLocks/>
            </p:cNvGrpSpPr>
            <p:nvPr/>
          </p:nvGrpSpPr>
          <p:grpSpPr bwMode="auto">
            <a:xfrm>
              <a:off x="2031" y="1248"/>
              <a:ext cx="296" cy="289"/>
              <a:chOff x="1751" y="1509"/>
              <a:chExt cx="296" cy="289"/>
            </a:xfrm>
          </p:grpSpPr>
          <p:sp>
            <p:nvSpPr>
              <p:cNvPr id="433" name="Freeform 17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8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3" name="Line 18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Freeform 18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Line 18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Rectangle 18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417" name="Group 185"/>
            <p:cNvGrpSpPr>
              <a:grpSpLocks/>
            </p:cNvGrpSpPr>
            <p:nvPr/>
          </p:nvGrpSpPr>
          <p:grpSpPr bwMode="auto">
            <a:xfrm>
              <a:off x="2880" y="1248"/>
              <a:ext cx="325" cy="289"/>
              <a:chOff x="2600" y="1509"/>
              <a:chExt cx="325" cy="289"/>
            </a:xfrm>
          </p:grpSpPr>
          <p:sp>
            <p:nvSpPr>
              <p:cNvPr id="431" name="Freeform 18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18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8" name="Rectangle 18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19" name="Group 189"/>
            <p:cNvGrpSpPr>
              <a:grpSpLocks/>
            </p:cNvGrpSpPr>
            <p:nvPr/>
          </p:nvGrpSpPr>
          <p:grpSpPr bwMode="auto">
            <a:xfrm>
              <a:off x="3348" y="1248"/>
              <a:ext cx="284" cy="289"/>
              <a:chOff x="3068" y="1509"/>
              <a:chExt cx="284" cy="289"/>
            </a:xfrm>
          </p:grpSpPr>
          <p:sp>
            <p:nvSpPr>
              <p:cNvPr id="429" name="Freeform 19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0" name="Freeform 19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20" name="Line 19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Line 19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Line 19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Line 19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Line 19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Line 19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Line 19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7" name="Line 19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Line 20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41" name="Group 201"/>
          <p:cNvGrpSpPr>
            <a:grpSpLocks/>
          </p:cNvGrpSpPr>
          <p:nvPr/>
        </p:nvGrpSpPr>
        <p:grpSpPr bwMode="auto">
          <a:xfrm>
            <a:off x="3429000" y="1676400"/>
            <a:ext cx="3355975" cy="838200"/>
            <a:chOff x="1562" y="1152"/>
            <a:chExt cx="2114" cy="528"/>
          </a:xfrm>
        </p:grpSpPr>
        <p:grpSp>
          <p:nvGrpSpPr>
            <p:cNvPr id="442" name="Group 202"/>
            <p:cNvGrpSpPr>
              <a:grpSpLocks/>
            </p:cNvGrpSpPr>
            <p:nvPr/>
          </p:nvGrpSpPr>
          <p:grpSpPr bwMode="auto">
            <a:xfrm>
              <a:off x="2487" y="1152"/>
              <a:ext cx="223" cy="481"/>
              <a:chOff x="2207" y="1413"/>
              <a:chExt cx="223" cy="481"/>
            </a:xfrm>
          </p:grpSpPr>
          <p:sp>
            <p:nvSpPr>
              <p:cNvPr id="472" name="Freeform 203"/>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Rectangle 204"/>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443" name="Group 205"/>
            <p:cNvGrpSpPr>
              <a:grpSpLocks/>
            </p:cNvGrpSpPr>
            <p:nvPr/>
          </p:nvGrpSpPr>
          <p:grpSpPr bwMode="auto">
            <a:xfrm>
              <a:off x="1562" y="1248"/>
              <a:ext cx="349" cy="289"/>
              <a:chOff x="1282" y="1509"/>
              <a:chExt cx="349" cy="289"/>
            </a:xfrm>
          </p:grpSpPr>
          <p:sp>
            <p:nvSpPr>
              <p:cNvPr id="468" name="Rectangle 206"/>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69" name="Group 207"/>
              <p:cNvGrpSpPr>
                <a:grpSpLocks/>
              </p:cNvGrpSpPr>
              <p:nvPr/>
            </p:nvGrpSpPr>
            <p:grpSpPr bwMode="auto">
              <a:xfrm>
                <a:off x="1291" y="1509"/>
                <a:ext cx="340" cy="289"/>
                <a:chOff x="1291" y="1509"/>
                <a:chExt cx="340" cy="289"/>
              </a:xfrm>
            </p:grpSpPr>
            <p:sp>
              <p:nvSpPr>
                <p:cNvPr id="470" name="Freeform 208"/>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Freeform 209"/>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44" name="Rectangle 210"/>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45" name="Group 211"/>
            <p:cNvGrpSpPr>
              <a:grpSpLocks/>
            </p:cNvGrpSpPr>
            <p:nvPr/>
          </p:nvGrpSpPr>
          <p:grpSpPr bwMode="auto">
            <a:xfrm>
              <a:off x="2031" y="1248"/>
              <a:ext cx="296" cy="289"/>
              <a:chOff x="1751" y="1509"/>
              <a:chExt cx="296" cy="289"/>
            </a:xfrm>
          </p:grpSpPr>
          <p:sp>
            <p:nvSpPr>
              <p:cNvPr id="466" name="Freeform 212"/>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Freeform 213"/>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46" name="Line 214"/>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215"/>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8" name="Line 216"/>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9" name="Rectangle 217"/>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450" name="Group 218"/>
            <p:cNvGrpSpPr>
              <a:grpSpLocks/>
            </p:cNvGrpSpPr>
            <p:nvPr/>
          </p:nvGrpSpPr>
          <p:grpSpPr bwMode="auto">
            <a:xfrm>
              <a:off x="2880" y="1248"/>
              <a:ext cx="325" cy="289"/>
              <a:chOff x="2600" y="1509"/>
              <a:chExt cx="325" cy="289"/>
            </a:xfrm>
          </p:grpSpPr>
          <p:sp>
            <p:nvSpPr>
              <p:cNvPr id="464" name="Freeform 219"/>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5" name="Freeform 220"/>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51" name="Rectangle 221"/>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52" name="Group 222"/>
            <p:cNvGrpSpPr>
              <a:grpSpLocks/>
            </p:cNvGrpSpPr>
            <p:nvPr/>
          </p:nvGrpSpPr>
          <p:grpSpPr bwMode="auto">
            <a:xfrm>
              <a:off x="3348" y="1248"/>
              <a:ext cx="284" cy="289"/>
              <a:chOff x="3068" y="1509"/>
              <a:chExt cx="284" cy="289"/>
            </a:xfrm>
          </p:grpSpPr>
          <p:sp>
            <p:nvSpPr>
              <p:cNvPr id="462" name="Freeform 223"/>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3" name="Freeform 224"/>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53" name="Line 225"/>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4" name="Line 226"/>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Line 227"/>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Line 228"/>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Line 229"/>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8" name="Line 230"/>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Line 231"/>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Line 232"/>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Line 233"/>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cxnSp>
        <p:nvCxnSpPr>
          <p:cNvPr id="475" name="AutoShape 235"/>
          <p:cNvCxnSpPr>
            <a:cxnSpLocks noChangeShapeType="1"/>
          </p:cNvCxnSpPr>
          <p:nvPr/>
        </p:nvCxnSpPr>
        <p:spPr bwMode="auto">
          <a:xfrm rot="16200000" flipH="1">
            <a:off x="3780632" y="2229643"/>
            <a:ext cx="279400" cy="417513"/>
          </a:xfrm>
          <a:prstGeom prst="curvedConnector3">
            <a:avLst>
              <a:gd name="adj1" fmla="val 50000"/>
            </a:avLst>
          </a:prstGeom>
          <a:noFill/>
          <a:ln w="28575">
            <a:solidFill>
              <a:srgbClr val="000000"/>
            </a:solidFill>
            <a:round/>
            <a:headEnd/>
            <a:tailEnd type="triangle" w="med" len="med"/>
          </a:ln>
          <a:effectLst/>
        </p:spPr>
      </p:cxnSp>
      <p:sp>
        <p:nvSpPr>
          <p:cNvPr id="480" name="Rectangle 196"/>
          <p:cNvSpPr txBox="1">
            <a:spLocks noChangeArrowheads="1"/>
          </p:cNvSpPr>
          <p:nvPr/>
        </p:nvSpPr>
        <p:spPr bwMode="auto">
          <a:xfrm>
            <a:off x="381000" y="5943600"/>
            <a:ext cx="8458200" cy="383695"/>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342900" marR="0" lvl="0" indent="-342900"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sz="2400" b="0" i="0" u="none" strike="noStrike" kern="0" cap="none" spc="0" normalizeH="0" baseline="0" noProof="0" dirty="0" err="1" smtClean="0">
                <a:ln>
                  <a:noFill/>
                </a:ln>
                <a:solidFill>
                  <a:srgbClr val="000000"/>
                </a:solidFill>
                <a:effectLst/>
                <a:uLnTx/>
                <a:uFillTx/>
                <a:latin typeface="Arial"/>
                <a:ea typeface="+mn-ea"/>
                <a:cs typeface="+mn-cs"/>
              </a:rPr>
              <a:t>Sẽ</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vẫn</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kumimoji="0" lang="en-US" sz="2400" b="0" i="0" u="none" strike="noStrike" kern="0" cap="none" spc="0" normalizeH="0" noProof="0" dirty="0" err="1" smtClean="0">
                <a:ln>
                  <a:noFill/>
                </a:ln>
                <a:solidFill>
                  <a:srgbClr val="000000"/>
                </a:solidFill>
                <a:effectLst/>
                <a:uLnTx/>
                <a:uFillTx/>
                <a:latin typeface="Arial"/>
                <a:ea typeface="+mn-ea"/>
                <a:cs typeface="+mn-cs"/>
              </a:rPr>
              <a:t>cần</a:t>
            </a:r>
            <a:r>
              <a:rPr kumimoji="0" lang="en-US" sz="2400" b="0" i="0" u="none" strike="noStrike" kern="0" cap="none" spc="0" normalizeH="0" noProof="0" dirty="0" smtClean="0">
                <a:ln>
                  <a:noFill/>
                </a:ln>
                <a:solidFill>
                  <a:srgbClr val="000000"/>
                </a:solidFill>
                <a:effectLst/>
                <a:uLnTx/>
                <a:uFillTx/>
                <a:latin typeface="Arial"/>
                <a:ea typeface="+mn-ea"/>
                <a:cs typeface="+mn-cs"/>
              </a:rPr>
              <a:t> </a:t>
            </a:r>
            <a:r>
              <a:rPr lang="en-US" sz="2400" kern="0" dirty="0" err="1" smtClean="0">
                <a:solidFill>
                  <a:srgbClr val="FC0128"/>
                </a:solidFill>
                <a:latin typeface="Arial"/>
              </a:rPr>
              <a:t>một</a:t>
            </a:r>
            <a:r>
              <a:rPr lang="en-US" sz="2400" kern="0" dirty="0" smtClean="0">
                <a:solidFill>
                  <a:srgbClr val="FC0128"/>
                </a:solidFill>
                <a:latin typeface="Arial"/>
              </a:rPr>
              <a:t> </a:t>
            </a:r>
            <a:r>
              <a:rPr lang="en-US" sz="2400" kern="0" dirty="0" err="1" smtClean="0">
                <a:solidFill>
                  <a:srgbClr val="FC0128"/>
                </a:solidFill>
                <a:latin typeface="Arial"/>
              </a:rPr>
              <a:t>chu</a:t>
            </a:r>
            <a:r>
              <a:rPr lang="en-US" sz="2400" kern="0" dirty="0" smtClean="0">
                <a:solidFill>
                  <a:srgbClr val="FC0128"/>
                </a:solidFill>
                <a:latin typeface="Arial"/>
              </a:rPr>
              <a:t> </a:t>
            </a:r>
            <a:r>
              <a:rPr lang="en-US" sz="2400" kern="0" dirty="0" err="1" smtClean="0">
                <a:solidFill>
                  <a:srgbClr val="FC0128"/>
                </a:solidFill>
                <a:latin typeface="Arial"/>
              </a:rPr>
              <a:t>kỳ</a:t>
            </a:r>
            <a:r>
              <a:rPr lang="en-US" sz="2400" kern="0" dirty="0" smtClean="0">
                <a:solidFill>
                  <a:srgbClr val="FC0128"/>
                </a:solidFill>
                <a:latin typeface="Arial"/>
              </a:rPr>
              <a:t> </a:t>
            </a:r>
            <a:r>
              <a:rPr lang="en-US" sz="2400" kern="0" dirty="0" err="1" smtClean="0">
                <a:solidFill>
                  <a:srgbClr val="FC0128"/>
                </a:solidFill>
                <a:latin typeface="Arial"/>
              </a:rPr>
              <a:t>chờ</a:t>
            </a:r>
            <a:r>
              <a:rPr kumimoji="0" lang="en-US" sz="2400" b="0" i="0" u="none" strike="noStrike" kern="0" cap="none" spc="0" normalizeH="0" baseline="0" noProof="0" dirty="0" smtClean="0">
                <a:ln>
                  <a:noFill/>
                </a:ln>
                <a:solidFill>
                  <a:srgbClr val="000000"/>
                </a:solidFill>
                <a:effectLst/>
                <a:uLnTx/>
                <a:uFillTx/>
                <a:latin typeface="Arial"/>
                <a:ea typeface="+mn-ea"/>
                <a:cs typeface="+mn-cs"/>
              </a:rPr>
              <a:t> </a:t>
            </a:r>
            <a:r>
              <a:rPr kumimoji="0" lang="en-US" sz="2400" b="0" i="0" u="none" strike="noStrike" kern="0" cap="none" spc="0" normalizeH="0" baseline="0" noProof="0" dirty="0" err="1" smtClean="0">
                <a:ln>
                  <a:noFill/>
                </a:ln>
                <a:solidFill>
                  <a:srgbClr val="000000"/>
                </a:solidFill>
                <a:effectLst/>
                <a:uLnTx/>
                <a:uFillTx/>
                <a:latin typeface="Arial"/>
                <a:ea typeface="+mn-ea"/>
                <a:cs typeface="+mn-cs"/>
              </a:rPr>
              <a:t>nga</a:t>
            </a:r>
            <a:r>
              <a:rPr lang="en-US" sz="2400" kern="0" dirty="0" smtClean="0">
                <a:solidFill>
                  <a:srgbClr val="000000"/>
                </a:solidFill>
                <a:latin typeface="Arial"/>
              </a:rPr>
              <a:t>y </a:t>
            </a:r>
            <a:r>
              <a:rPr lang="en-US" sz="2400" kern="0" dirty="0" err="1" smtClean="0">
                <a:solidFill>
                  <a:srgbClr val="000000"/>
                </a:solidFill>
                <a:latin typeface="Arial"/>
              </a:rPr>
              <a:t>cả</a:t>
            </a:r>
            <a:r>
              <a:rPr lang="en-US" sz="2400" kern="0" dirty="0" smtClean="0">
                <a:solidFill>
                  <a:srgbClr val="000000"/>
                </a:solidFill>
                <a:latin typeface="Arial"/>
              </a:rPr>
              <a:t> </a:t>
            </a:r>
            <a:r>
              <a:rPr lang="en-US" sz="2400" kern="0" dirty="0" err="1" smtClean="0">
                <a:solidFill>
                  <a:srgbClr val="000000"/>
                </a:solidFill>
                <a:latin typeface="Arial"/>
              </a:rPr>
              <a:t>khi</a:t>
            </a:r>
            <a:r>
              <a:rPr lang="en-US" sz="2400" kern="0" dirty="0" smtClean="0">
                <a:solidFill>
                  <a:srgbClr val="000000"/>
                </a:solidFill>
                <a:latin typeface="Arial"/>
              </a:rPr>
              <a:t> </a:t>
            </a:r>
            <a:r>
              <a:rPr lang="en-US" sz="2400" kern="0" dirty="0" err="1" smtClean="0">
                <a:solidFill>
                  <a:srgbClr val="000000"/>
                </a:solidFill>
                <a:latin typeface="Arial"/>
              </a:rPr>
              <a:t>có</a:t>
            </a:r>
            <a:r>
              <a:rPr lang="en-US" sz="2400" kern="0" dirty="0" smtClean="0">
                <a:solidFill>
                  <a:srgbClr val="000000"/>
                </a:solidFill>
                <a:latin typeface="Arial"/>
              </a:rPr>
              <a:t> </a:t>
            </a:r>
            <a:r>
              <a:rPr lang="en-US" sz="2400" kern="0" dirty="0" err="1" smtClean="0">
                <a:solidFill>
                  <a:srgbClr val="000000"/>
                </a:solidFill>
                <a:latin typeface="Arial"/>
              </a:rPr>
              <a:t>chuyển</a:t>
            </a:r>
            <a:r>
              <a:rPr lang="en-US" sz="2400" kern="0" dirty="0" smtClean="0">
                <a:solidFill>
                  <a:srgbClr val="000000"/>
                </a:solidFill>
                <a:latin typeface="Arial"/>
              </a:rPr>
              <a:t> </a:t>
            </a:r>
            <a:r>
              <a:rPr lang="en-US" sz="2400" kern="0" dirty="0" err="1" smtClean="0">
                <a:solidFill>
                  <a:srgbClr val="000000"/>
                </a:solidFill>
                <a:latin typeface="Arial"/>
              </a:rPr>
              <a:t>tiếp</a:t>
            </a: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481" name="Group 9"/>
          <p:cNvGrpSpPr>
            <a:grpSpLocks/>
          </p:cNvGrpSpPr>
          <p:nvPr/>
        </p:nvGrpSpPr>
        <p:grpSpPr bwMode="auto">
          <a:xfrm>
            <a:off x="4800600" y="990600"/>
            <a:ext cx="609600" cy="1296051"/>
            <a:chOff x="3216" y="784"/>
            <a:chExt cx="384" cy="796"/>
          </a:xfrm>
        </p:grpSpPr>
        <p:sp>
          <p:nvSpPr>
            <p:cNvPr id="482" name="Rectangle 10"/>
            <p:cNvSpPr>
              <a:spLocks noChangeArrowheads="1"/>
            </p:cNvSpPr>
            <p:nvPr/>
          </p:nvSpPr>
          <p:spPr bwMode="auto">
            <a:xfrm flipH="1" flipV="1">
              <a:off x="3216" y="1252"/>
              <a:ext cx="96" cy="328"/>
            </a:xfrm>
            <a:prstGeom prst="rect">
              <a:avLst/>
            </a:prstGeom>
            <a:solidFill>
              <a:srgbClr val="FC0128"/>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Rectangle 11"/>
            <p:cNvSpPr>
              <a:spLocks noChangeArrowheads="1"/>
            </p:cNvSpPr>
            <p:nvPr/>
          </p:nvSpPr>
          <p:spPr bwMode="auto">
            <a:xfrm>
              <a:off x="3504" y="784"/>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Line 12"/>
            <p:cNvSpPr>
              <a:spLocks noChangeShapeType="1"/>
            </p:cNvSpPr>
            <p:nvPr/>
          </p:nvSpPr>
          <p:spPr bwMode="auto">
            <a:xfrm flipH="1">
              <a:off x="3264" y="1065"/>
              <a:ext cx="288" cy="187"/>
            </a:xfrm>
            <a:prstGeom prst="line">
              <a:avLst/>
            </a:prstGeom>
            <a:noFill/>
            <a:ln w="28575">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14728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wipe(up)">
                                      <p:cBhvr>
                                        <p:cTn id="7" dur="500"/>
                                        <p:tgtEl>
                                          <p:spTgt spid="481"/>
                                        </p:tgtEl>
                                      </p:cBhvr>
                                    </p:animEffect>
                                  </p:childTnLst>
                                  <p:subTnLst>
                                    <p:set>
                                      <p:cBhvr override="childStyle">
                                        <p:cTn dur="1" fill="hold" display="0" masterRel="nextClick" afterEffect="1"/>
                                        <p:tgtEl>
                                          <p:spTgt spid="48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475"/>
                                        </p:tgtEl>
                                        <p:attrNameLst>
                                          <p:attrName>style.visibility</p:attrName>
                                        </p:attrNameLst>
                                      </p:cBhvr>
                                      <p:to>
                                        <p:strVal val="visible"/>
                                      </p:to>
                                    </p:set>
                                    <p:animEffect transition="in" filter="wipe(up)">
                                      <p:cBhvr>
                                        <p:cTn id="14" dur="500"/>
                                        <p:tgtEl>
                                          <p:spTgt spid="475"/>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65"/>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52"/>
                                        </p:tgtEl>
                                        <p:attrNameLst>
                                          <p:attrName>style.visibility</p:attrName>
                                        </p:attrNameLst>
                                      </p:cBhvr>
                                      <p:to>
                                        <p:strVal val="visible"/>
                                      </p:to>
                                    </p:set>
                                    <p:animEffect transition="in" filter="wipe(up)">
                                      <p:cBhvr>
                                        <p:cTn id="25" dur="500"/>
                                        <p:tgtEl>
                                          <p:spTgt spid="2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56"/>
                                        </p:tgtEl>
                                        <p:attrNameLst>
                                          <p:attrName>style.visibility</p:attrName>
                                        </p:attrNameLst>
                                      </p:cBhvr>
                                      <p:to>
                                        <p:strVal val="visible"/>
                                      </p:to>
                                    </p:set>
                                    <p:animEffect transition="in" filter="wipe(up)">
                                      <p:cBhvr>
                                        <p:cTn id="30" dur="500"/>
                                        <p:tgtEl>
                                          <p:spTgt spid="256"/>
                                        </p:tgtEl>
                                      </p:cBhvr>
                                    </p:animEffect>
                                  </p:childTnLst>
                                </p:cTn>
                              </p:par>
                            </p:childTnLst>
                          </p:cTn>
                        </p:par>
                        <p:par>
                          <p:cTn id="31" fill="hold">
                            <p:stCondLst>
                              <p:cond delay="500"/>
                            </p:stCondLst>
                            <p:childTnLst>
                              <p:par>
                                <p:cTn id="32" presetID="1" presetClass="entr" presetSubtype="0" fill="hold" grpId="0" nodeType="afterEffect">
                                  <p:stCondLst>
                                    <p:cond delay="500"/>
                                  </p:stCondLst>
                                  <p:childTnLst>
                                    <p:set>
                                      <p:cBhvr>
                                        <p:cTn id="33" dur="1" fill="hold">
                                          <p:stCondLst>
                                            <p:cond delay="0"/>
                                          </p:stCondLst>
                                        </p:cTn>
                                        <p:tgtEl>
                                          <p:spTgt spid="4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48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57</a:t>
            </a:fld>
            <a:endParaRPr lang="en-US" dirty="0"/>
          </a:p>
        </p:txBody>
      </p:sp>
      <p:sp>
        <p:nvSpPr>
          <p:cNvPr id="8" name="Rectangle 3"/>
          <p:cNvSpPr txBox="1">
            <a:spLocks noChangeArrowheads="1"/>
          </p:cNvSpPr>
          <p:nvPr/>
        </p:nvSpPr>
        <p:spPr bwMode="auto">
          <a:xfrm>
            <a:off x="457200" y="2133600"/>
            <a:ext cx="8305800" cy="4321697"/>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Khi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địa</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chỉ</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các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không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tuần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tự</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(i.e., PC = PC + 4); </a:t>
            </a:r>
            <a:r>
              <a:rPr kumimoji="0" lang="en-US" b="0" i="0" u="none" strike="noStrike" kern="0" cap="none" spc="0" normalizeH="0" baseline="0" noProof="0" dirty="0" err="1" smtClean="0">
                <a:ln>
                  <a:noFill/>
                </a:ln>
                <a:solidFill>
                  <a:srgbClr val="000000"/>
                </a:solidFill>
                <a:effectLst/>
                <a:uLnTx/>
                <a:uFillTx/>
                <a:latin typeface="Arial"/>
                <a:cs typeface="Arial"/>
              </a:rPr>
              <a:t>xuất</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hiện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khi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có</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các</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thay</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đổi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dòng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chương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trình</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rẽ</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nhánh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không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điều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kiện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(j, </a:t>
            </a:r>
            <a:r>
              <a:rPr kumimoji="0" lang="en-US" b="0" i="0" u="none" strike="noStrike" kern="0" cap="none" spc="0" normalizeH="0" baseline="0" noProof="0" dirty="0" err="1" smtClean="0">
                <a:ln>
                  <a:noFill/>
                </a:ln>
                <a:solidFill>
                  <a:srgbClr val="000000"/>
                </a:solidFill>
                <a:effectLst/>
                <a:uLnTx/>
                <a:uFillTx/>
                <a:latin typeface="Arial"/>
                <a:cs typeface="Arial"/>
              </a:rPr>
              <a:t>jal</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jr</a:t>
            </a:r>
            <a:r>
              <a:rPr kumimoji="0" lang="en-US" b="0" i="0" u="none" strike="noStrike" kern="0" cap="none" spc="0" normalizeH="0" baseline="0" noProof="0" dirty="0" smtClean="0">
                <a:ln>
                  <a:noFill/>
                </a:ln>
                <a:solidFill>
                  <a:srgbClr val="000000"/>
                </a:solidFill>
                <a:effectLst/>
                <a:uLnTx/>
                <a:uFillTx/>
                <a:latin typeface="Arial"/>
                <a:cs typeface="Arial"/>
              </a:rPr>
              <a:t>)</a:t>
            </a: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Lệnh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rẽ</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nhánh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có</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điều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kiện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a:t>
            </a:r>
            <a:r>
              <a:rPr kumimoji="0" lang="en-US" b="0" i="0" u="none" strike="noStrike" kern="0" cap="none" spc="0" normalizeH="0" baseline="0" noProof="0" dirty="0" err="1" smtClean="0">
                <a:ln>
                  <a:noFill/>
                </a:ln>
                <a:solidFill>
                  <a:srgbClr val="000000"/>
                </a:solidFill>
                <a:effectLst/>
                <a:uLnTx/>
                <a:uFillTx/>
                <a:latin typeface="Arial"/>
                <a:cs typeface="Arial"/>
              </a:rPr>
              <a:t>beq</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bne</a:t>
            </a:r>
            <a:r>
              <a:rPr kumimoji="0" lang="en-US" b="0" i="0" u="none" strike="noStrike" kern="0" cap="none" spc="0" normalizeH="0" baseline="0" noProof="0" dirty="0" smtClean="0">
                <a:ln>
                  <a:noFill/>
                </a:ln>
                <a:solidFill>
                  <a:srgbClr val="000000"/>
                </a:solidFill>
                <a:effectLst/>
                <a:uLnTx/>
                <a:uFillTx/>
                <a:latin typeface="Arial"/>
                <a:cs typeface="Arial"/>
              </a:rPr>
              <a:t>)</a:t>
            </a: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Ngắt</a:t>
            </a:r>
            <a:r>
              <a:rPr kumimoji="0" lang="en-US" b="0" i="0" u="none" strike="noStrike" kern="0" cap="none" spc="0" normalizeH="0" baseline="0" noProof="0" dirty="0" smtClean="0">
                <a:ln>
                  <a:noFill/>
                </a:ln>
                <a:solidFill>
                  <a:srgbClr val="000000"/>
                </a:solidFill>
                <a:effectLst/>
                <a:uLnTx/>
                <a:uFillTx/>
                <a:latin typeface="Arial"/>
                <a:cs typeface="Arial"/>
              </a:rPr>
              <a:t>,</a:t>
            </a:r>
            <a:r>
              <a:rPr kumimoji="0" lang="en-US" b="0" i="0" u="none" strike="noStrike" kern="0" cap="none" spc="0" normalizeH="0" noProof="0" dirty="0" smtClean="0">
                <a:ln>
                  <a:noFill/>
                </a:ln>
                <a:solidFill>
                  <a:srgbClr val="000000"/>
                </a:solidFill>
                <a:effectLst/>
                <a:uLnTx/>
                <a:uFillTx/>
                <a:latin typeface="Arial"/>
                <a:cs typeface="Arial"/>
              </a:rPr>
              <a:t> Exceptions</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Giải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pháp</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Tạm</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dừng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a:t>
            </a:r>
            <a:r>
              <a:rPr kumimoji="0" lang="en-US" b="0" i="0" u="none" strike="noStrike" kern="0" cap="none" spc="0" normalizeH="0" baseline="0" noProof="0" dirty="0" err="1" smtClean="0">
                <a:ln>
                  <a:noFill/>
                </a:ln>
                <a:solidFill>
                  <a:srgbClr val="000000"/>
                </a:solidFill>
                <a:effectLst/>
                <a:uLnTx/>
                <a:uFillTx/>
                <a:latin typeface="Arial"/>
                <a:cs typeface="Arial"/>
              </a:rPr>
              <a:t>ảnh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hưởng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CPI)</a:t>
            </a: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lang="en-US" kern="0" noProof="0" dirty="0" err="1" smtClean="0">
                <a:solidFill>
                  <a:srgbClr val="000000"/>
                </a:solidFill>
                <a:latin typeface="Arial"/>
                <a:cs typeface="Arial"/>
              </a:rPr>
              <a:t>Tín</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toán</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điều</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kiện</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rẽ</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nhánh</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càng</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sớm</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càng</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tốt</a:t>
            </a:r>
            <a:r>
              <a:rPr lang="en-US" kern="0" noProof="0" dirty="0" smtClean="0">
                <a:solidFill>
                  <a:srgbClr val="000000"/>
                </a:solidFill>
                <a:latin typeface="Arial"/>
                <a:cs typeface="Arial"/>
              </a:rPr>
              <a:t> trong </a:t>
            </a:r>
            <a:r>
              <a:rPr lang="en-US" kern="0" noProof="0" dirty="0" err="1" smtClean="0">
                <a:solidFill>
                  <a:srgbClr val="000000"/>
                </a:solidFill>
                <a:latin typeface="Arial"/>
                <a:cs typeface="Arial"/>
              </a:rPr>
              <a:t>giai</a:t>
            </a:r>
            <a:r>
              <a:rPr lang="en-US" kern="0" noProof="0" dirty="0" smtClean="0">
                <a:solidFill>
                  <a:srgbClr val="000000"/>
                </a:solidFill>
                <a:latin typeface="Arial"/>
                <a:cs typeface="Arial"/>
              </a:rPr>
              <a:t> </a:t>
            </a:r>
            <a:r>
              <a:rPr lang="en-US" kern="0" noProof="0" dirty="0" err="1" smtClean="0">
                <a:solidFill>
                  <a:srgbClr val="000000"/>
                </a:solidFill>
                <a:latin typeface="Arial"/>
                <a:cs typeface="Arial"/>
              </a:rPr>
              <a:t>đoạn</a:t>
            </a:r>
            <a:r>
              <a:rPr lang="en-US" kern="0" noProof="0" dirty="0" smtClean="0">
                <a:solidFill>
                  <a:srgbClr val="000000"/>
                </a:solidFill>
                <a:latin typeface="Arial"/>
                <a:cs typeface="Arial"/>
              </a:rPr>
              <a:t> pipeline  </a:t>
            </a:r>
            <a:r>
              <a:rPr kumimoji="0" lang="en-US" b="0" i="0" u="none" strike="noStrike" kern="0" cap="none" spc="0" normalizeH="0" baseline="0" noProof="0" dirty="0" err="1" smtClean="0">
                <a:ln>
                  <a:noFill/>
                </a:ln>
                <a:solidFill>
                  <a:srgbClr val="000000"/>
                </a:solidFill>
                <a:effectLst/>
                <a:uLnTx/>
                <a:uFillTx/>
                <a:latin typeface="Arial"/>
                <a:cs typeface="Arial"/>
              </a:rPr>
              <a:t>giảm</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số</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chu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kỳ</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phải</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dừng</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lang="en-US" kern="0" dirty="0" err="1" smtClean="0">
                <a:solidFill>
                  <a:srgbClr val="000000"/>
                </a:solidFill>
                <a:latin typeface="Arial"/>
                <a:cs typeface="Arial"/>
              </a:rPr>
              <a:t>Rẽ</a:t>
            </a:r>
            <a:r>
              <a:rPr lang="en-US" kern="0" dirty="0" smtClean="0">
                <a:solidFill>
                  <a:srgbClr val="000000"/>
                </a:solidFill>
                <a:latin typeface="Arial"/>
                <a:cs typeface="Arial"/>
              </a:rPr>
              <a:t> </a:t>
            </a:r>
            <a:r>
              <a:rPr lang="en-US" kern="0" dirty="0" err="1" smtClean="0">
                <a:solidFill>
                  <a:srgbClr val="000000"/>
                </a:solidFill>
                <a:latin typeface="Arial"/>
                <a:cs typeface="Arial"/>
              </a:rPr>
              <a:t>nhánh</a:t>
            </a:r>
            <a:r>
              <a:rPr lang="en-US" kern="0" dirty="0" smtClean="0">
                <a:solidFill>
                  <a:srgbClr val="000000"/>
                </a:solidFill>
                <a:latin typeface="Arial"/>
                <a:cs typeface="Arial"/>
              </a:rPr>
              <a:t> </a:t>
            </a:r>
            <a:r>
              <a:rPr lang="en-US" kern="0" dirty="0" err="1" smtClean="0">
                <a:solidFill>
                  <a:srgbClr val="000000"/>
                </a:solidFill>
                <a:latin typeface="Arial"/>
                <a:cs typeface="Arial"/>
              </a:rPr>
              <a:t>chậm</a:t>
            </a:r>
            <a:r>
              <a:rPr lang="en-US" kern="0" dirty="0" smtClean="0">
                <a:solidFill>
                  <a:srgbClr val="000000"/>
                </a:solidFill>
                <a:latin typeface="Arial"/>
                <a:cs typeface="Arial"/>
              </a:rPr>
              <a:t> </a:t>
            </a:r>
            <a:r>
              <a:rPr kumimoji="0" lang="en-US" b="0" i="0" u="none" strike="noStrike" kern="0" cap="none" spc="0" normalizeH="0" baseline="0" noProof="0" dirty="0" smtClean="0">
                <a:ln>
                  <a:noFill/>
                </a:ln>
                <a:solidFill>
                  <a:srgbClr val="000000"/>
                </a:solidFill>
                <a:effectLst/>
                <a:uLnTx/>
                <a:uFillTx/>
                <a:latin typeface="Arial"/>
                <a:cs typeface="Arial"/>
              </a:rPr>
              <a:t>(Delayed branches</a:t>
            </a:r>
            <a:r>
              <a:rPr kumimoji="0" lang="en-US" b="0" i="0" u="none" strike="noStrike" kern="0" cap="none" spc="0" normalizeH="0" noProof="0" dirty="0" smtClean="0">
                <a:ln>
                  <a:noFill/>
                </a:ln>
                <a:solidFill>
                  <a:srgbClr val="000000"/>
                </a:solidFill>
                <a:effectLst/>
                <a:uLnTx/>
                <a:uFillTx/>
                <a:latin typeface="Arial"/>
                <a:cs typeface="Arial"/>
              </a:rPr>
              <a:t> - </a:t>
            </a:r>
            <a:r>
              <a:rPr kumimoji="0" lang="en-US" b="0" i="0" u="none" strike="noStrike" kern="0" cap="none" spc="0" normalizeH="0" baseline="0" noProof="0" dirty="0" err="1" smtClean="0">
                <a:ln>
                  <a:noFill/>
                </a:ln>
                <a:solidFill>
                  <a:srgbClr val="000000"/>
                </a:solidFill>
                <a:effectLst/>
                <a:uLnTx/>
                <a:uFillTx/>
                <a:latin typeface="Arial"/>
                <a:cs typeface="Arial"/>
              </a:rPr>
              <a:t>Cần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hỗ</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trợ</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của</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trình</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dịch</a:t>
            </a:r>
            <a:r>
              <a:rPr kumimoji="0" lang="en-US" b="0" i="0" u="none" strike="noStrike" kern="0" cap="none" spc="0" normalizeH="0" baseline="0" noProof="0" dirty="0" smtClean="0">
                <a:ln>
                  <a:noFill/>
                </a:ln>
                <a:solidFill>
                  <a:srgbClr val="000000"/>
                </a:solidFill>
                <a:effectLst/>
                <a:uLnTx/>
                <a:uFillTx/>
                <a:latin typeface="Arial"/>
                <a:cs typeface="Arial"/>
              </a:rPr>
              <a:t>)</a:t>
            </a: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Dự</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đoán</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và</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hy</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vọng</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điều</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tốt</a:t>
            </a:r>
            <a:r>
              <a:rPr kumimoji="0" lang="en-US" b="0" i="0" u="none" strike="noStrike" kern="0" cap="none" spc="0" normalizeH="0" noProof="0" dirty="0" smtClean="0">
                <a:ln>
                  <a:noFill/>
                </a:ln>
                <a:solidFill>
                  <a:srgbClr val="000000"/>
                </a:solidFill>
                <a:effectLst/>
                <a:uLnTx/>
                <a:uFillTx/>
                <a:latin typeface="Arial"/>
                <a:cs typeface="Arial"/>
              </a:rPr>
              <a:t> </a:t>
            </a:r>
            <a:r>
              <a:rPr kumimoji="0" lang="en-US" b="0" i="0" u="none" strike="noStrike" kern="0" cap="none" spc="0" normalizeH="0" noProof="0" dirty="0" err="1" smtClean="0">
                <a:ln>
                  <a:noFill/>
                </a:ln>
                <a:solidFill>
                  <a:srgbClr val="000000"/>
                </a:solidFill>
                <a:effectLst/>
                <a:uLnTx/>
                <a:uFillTx/>
                <a:latin typeface="Arial"/>
                <a:cs typeface="Arial"/>
              </a:rPr>
              <a:t>nhất</a:t>
            </a:r>
            <a:r>
              <a:rPr kumimoji="0" lang="en-US" b="0" i="0" u="none" strike="noStrike" kern="0" cap="none" spc="0" normalizeH="0" baseline="0" noProof="0" dirty="0" smtClean="0">
                <a:ln>
                  <a:noFill/>
                </a:ln>
                <a:solidFill>
                  <a:srgbClr val="000000"/>
                </a:solidFill>
                <a:effectLst/>
                <a:uLnTx/>
                <a:uFillTx/>
                <a:latin typeface="Arial"/>
                <a:cs typeface="Arial"/>
              </a:rPr>
              <a:t>!</a:t>
            </a:r>
          </a:p>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Xung</a:t>
            </a:r>
            <a:r>
              <a:rPr kumimoji="0" lang="en-US" b="0" i="0" u="none" strike="noStrike" kern="0" cap="none" spc="0" normalizeH="0" baseline="0" noProof="0" dirty="0" smtClean="0">
                <a:ln>
                  <a:noFill/>
                </a:ln>
                <a:solidFill>
                  <a:srgbClr val="000000"/>
                </a:solidFill>
                <a:effectLst/>
                <a:uLnTx/>
                <a:uFillTx/>
                <a:latin typeface="Arial"/>
                <a:cs typeface="Arial"/>
              </a:rPr>
              <a:t> </a:t>
            </a:r>
            <a:r>
              <a:rPr lang="en-US" kern="0" dirty="0" err="1" smtClean="0">
                <a:solidFill>
                  <a:srgbClr val="000000"/>
                </a:solidFill>
                <a:latin typeface="Arial"/>
                <a:cs typeface="Arial"/>
              </a:rPr>
              <a:t>đột</a:t>
            </a:r>
            <a:r>
              <a:rPr lang="en-US" kern="0" dirty="0" smtClean="0">
                <a:solidFill>
                  <a:srgbClr val="000000"/>
                </a:solidFill>
                <a:latin typeface="Arial"/>
                <a:cs typeface="Arial"/>
              </a:rPr>
              <a:t> </a:t>
            </a:r>
            <a:r>
              <a:rPr lang="en-US" kern="0" dirty="0" err="1" smtClean="0">
                <a:solidFill>
                  <a:srgbClr val="000000"/>
                </a:solidFill>
                <a:latin typeface="Arial"/>
                <a:cs typeface="Arial"/>
              </a:rPr>
              <a:t>điều</a:t>
            </a:r>
            <a:r>
              <a:rPr lang="en-US" kern="0" dirty="0" smtClean="0">
                <a:solidFill>
                  <a:srgbClr val="000000"/>
                </a:solidFill>
                <a:latin typeface="Arial"/>
                <a:cs typeface="Arial"/>
              </a:rPr>
              <a:t> </a:t>
            </a:r>
            <a:r>
              <a:rPr lang="en-US" kern="0" dirty="0" err="1" smtClean="0">
                <a:solidFill>
                  <a:srgbClr val="000000"/>
                </a:solidFill>
                <a:latin typeface="Arial"/>
                <a:cs typeface="Arial"/>
              </a:rPr>
              <a:t>khiển</a:t>
            </a:r>
            <a:r>
              <a:rPr lang="en-US" kern="0" dirty="0" smtClean="0">
                <a:solidFill>
                  <a:srgbClr val="000000"/>
                </a:solidFill>
                <a:latin typeface="Arial"/>
                <a:cs typeface="Arial"/>
              </a:rPr>
              <a:t> </a:t>
            </a:r>
            <a:r>
              <a:rPr lang="en-US" kern="0" dirty="0" err="1" smtClean="0">
                <a:solidFill>
                  <a:srgbClr val="000000"/>
                </a:solidFill>
                <a:latin typeface="Arial"/>
                <a:cs typeface="Arial"/>
              </a:rPr>
              <a:t>ít</a:t>
            </a:r>
            <a:r>
              <a:rPr lang="en-US" kern="0" dirty="0" smtClean="0">
                <a:solidFill>
                  <a:srgbClr val="000000"/>
                </a:solidFill>
                <a:latin typeface="Arial"/>
                <a:cs typeface="Arial"/>
              </a:rPr>
              <a:t> </a:t>
            </a:r>
            <a:r>
              <a:rPr lang="en-US" kern="0" dirty="0" err="1" smtClean="0">
                <a:solidFill>
                  <a:srgbClr val="000000"/>
                </a:solidFill>
                <a:latin typeface="Arial"/>
                <a:cs typeface="Arial"/>
              </a:rPr>
              <a:t>xảy</a:t>
            </a:r>
            <a:r>
              <a:rPr lang="en-US" kern="0" dirty="0" smtClean="0">
                <a:solidFill>
                  <a:srgbClr val="000000"/>
                </a:solidFill>
                <a:latin typeface="Arial"/>
                <a:cs typeface="Arial"/>
              </a:rPr>
              <a:t> </a:t>
            </a:r>
            <a:r>
              <a:rPr lang="en-US" kern="0" dirty="0" err="1" smtClean="0">
                <a:solidFill>
                  <a:srgbClr val="000000"/>
                </a:solidFill>
                <a:latin typeface="Arial"/>
                <a:cs typeface="Arial"/>
              </a:rPr>
              <a:t>ra</a:t>
            </a:r>
            <a:r>
              <a:rPr lang="en-US" kern="0" dirty="0" smtClean="0">
                <a:solidFill>
                  <a:srgbClr val="000000"/>
                </a:solidFill>
                <a:latin typeface="Arial"/>
                <a:cs typeface="Arial"/>
              </a:rPr>
              <a:t>, </a:t>
            </a:r>
            <a:r>
              <a:rPr lang="en-US" kern="0" dirty="0" err="1" smtClean="0">
                <a:solidFill>
                  <a:srgbClr val="000000"/>
                </a:solidFill>
                <a:latin typeface="Arial"/>
                <a:cs typeface="Arial"/>
              </a:rPr>
              <a:t>nhưng</a:t>
            </a:r>
            <a:r>
              <a:rPr lang="en-US" kern="0" dirty="0" smtClean="0">
                <a:solidFill>
                  <a:srgbClr val="000000"/>
                </a:solidFill>
                <a:latin typeface="Arial"/>
                <a:cs typeface="Arial"/>
              </a:rPr>
              <a:t> </a:t>
            </a:r>
            <a:r>
              <a:rPr lang="en-US" kern="0" dirty="0" err="1" smtClean="0">
                <a:solidFill>
                  <a:srgbClr val="000000"/>
                </a:solidFill>
                <a:latin typeface="Arial"/>
                <a:cs typeface="Arial"/>
              </a:rPr>
              <a:t>không</a:t>
            </a:r>
            <a:r>
              <a:rPr lang="en-US" kern="0" dirty="0" smtClean="0">
                <a:solidFill>
                  <a:srgbClr val="000000"/>
                </a:solidFill>
                <a:latin typeface="Arial"/>
                <a:cs typeface="Arial"/>
              </a:rPr>
              <a:t> </a:t>
            </a:r>
            <a:r>
              <a:rPr lang="en-US" kern="0" dirty="0" err="1" smtClean="0">
                <a:solidFill>
                  <a:srgbClr val="000000"/>
                </a:solidFill>
                <a:latin typeface="Arial"/>
                <a:cs typeface="Arial"/>
              </a:rPr>
              <a:t>có</a:t>
            </a:r>
            <a:r>
              <a:rPr lang="en-US" kern="0" dirty="0" smtClean="0">
                <a:solidFill>
                  <a:srgbClr val="000000"/>
                </a:solidFill>
                <a:latin typeface="Arial"/>
                <a:cs typeface="Arial"/>
              </a:rPr>
              <a:t> </a:t>
            </a:r>
            <a:r>
              <a:rPr lang="en-US" kern="0" dirty="0" err="1" smtClean="0">
                <a:solidFill>
                  <a:srgbClr val="000000"/>
                </a:solidFill>
                <a:latin typeface="Arial"/>
                <a:cs typeface="Arial"/>
              </a:rPr>
              <a:t>giải</a:t>
            </a:r>
            <a:r>
              <a:rPr lang="en-US" kern="0" dirty="0" smtClean="0">
                <a:solidFill>
                  <a:srgbClr val="000000"/>
                </a:solidFill>
                <a:latin typeface="Arial"/>
                <a:cs typeface="Arial"/>
              </a:rPr>
              <a:t> </a:t>
            </a:r>
            <a:r>
              <a:rPr lang="en-US" kern="0" dirty="0" err="1" smtClean="0">
                <a:solidFill>
                  <a:srgbClr val="000000"/>
                </a:solidFill>
                <a:latin typeface="Arial"/>
                <a:cs typeface="Arial"/>
              </a:rPr>
              <a:t>pháp</a:t>
            </a:r>
            <a:r>
              <a:rPr lang="en-US" kern="0" dirty="0" smtClean="0">
                <a:solidFill>
                  <a:srgbClr val="000000"/>
                </a:solidFill>
                <a:latin typeface="Arial"/>
                <a:cs typeface="Arial"/>
              </a:rPr>
              <a:t> </a:t>
            </a:r>
            <a:r>
              <a:rPr lang="en-US" kern="0" dirty="0" err="1" smtClean="0">
                <a:solidFill>
                  <a:srgbClr val="000000"/>
                </a:solidFill>
                <a:latin typeface="Arial"/>
                <a:cs typeface="Arial"/>
              </a:rPr>
              <a:t>giải</a:t>
            </a:r>
            <a:r>
              <a:rPr lang="en-US" kern="0" dirty="0" smtClean="0">
                <a:solidFill>
                  <a:srgbClr val="000000"/>
                </a:solidFill>
                <a:latin typeface="Arial"/>
                <a:cs typeface="Arial"/>
              </a:rPr>
              <a:t> </a:t>
            </a:r>
            <a:r>
              <a:rPr lang="en-US" kern="0" dirty="0" err="1" smtClean="0">
                <a:solidFill>
                  <a:srgbClr val="000000"/>
                </a:solidFill>
                <a:latin typeface="Arial"/>
                <a:cs typeface="Arial"/>
              </a:rPr>
              <a:t>quyết</a:t>
            </a:r>
            <a:r>
              <a:rPr lang="en-US" kern="0" dirty="0" smtClean="0">
                <a:solidFill>
                  <a:srgbClr val="000000"/>
                </a:solidFill>
                <a:latin typeface="Arial"/>
                <a:cs typeface="Arial"/>
              </a:rPr>
              <a:t> </a:t>
            </a:r>
            <a:r>
              <a:rPr lang="en-US" kern="0" dirty="0" err="1" smtClean="0">
                <a:solidFill>
                  <a:srgbClr val="000000"/>
                </a:solidFill>
                <a:latin typeface="Arial"/>
                <a:cs typeface="Arial"/>
              </a:rPr>
              <a:t>hiệu</a:t>
            </a:r>
            <a:r>
              <a:rPr lang="en-US" kern="0" dirty="0" smtClean="0">
                <a:solidFill>
                  <a:srgbClr val="000000"/>
                </a:solidFill>
                <a:latin typeface="Arial"/>
                <a:cs typeface="Arial"/>
              </a:rPr>
              <a:t> </a:t>
            </a:r>
            <a:r>
              <a:rPr lang="en-US" kern="0" dirty="0" err="1" smtClean="0">
                <a:solidFill>
                  <a:srgbClr val="000000"/>
                </a:solidFill>
                <a:latin typeface="Arial"/>
                <a:cs typeface="Arial"/>
              </a:rPr>
              <a:t>quả</a:t>
            </a:r>
            <a:r>
              <a:rPr lang="en-US" kern="0" dirty="0" smtClean="0">
                <a:solidFill>
                  <a:srgbClr val="000000"/>
                </a:solidFill>
                <a:latin typeface="Arial"/>
                <a:cs typeface="Arial"/>
              </a:rPr>
              <a:t> </a:t>
            </a:r>
            <a:r>
              <a:rPr lang="en-US" kern="0" dirty="0" err="1" smtClean="0">
                <a:solidFill>
                  <a:srgbClr val="000000"/>
                </a:solidFill>
                <a:latin typeface="Arial"/>
                <a:cs typeface="Arial"/>
              </a:rPr>
              <a:t>như</a:t>
            </a:r>
            <a:r>
              <a:rPr lang="en-US" kern="0" dirty="0" smtClean="0">
                <a:solidFill>
                  <a:srgbClr val="000000"/>
                </a:solidFill>
                <a:latin typeface="Arial"/>
                <a:cs typeface="Arial"/>
              </a:rPr>
              <a:t> </a:t>
            </a:r>
            <a:r>
              <a:rPr lang="en-US" kern="0" dirty="0" err="1" smtClean="0">
                <a:solidFill>
                  <a:srgbClr val="000000"/>
                </a:solidFill>
                <a:latin typeface="Arial"/>
                <a:cs typeface="Arial"/>
              </a:rPr>
              <a:t>chuyển</a:t>
            </a:r>
            <a:r>
              <a:rPr lang="en-US" kern="0" dirty="0" smtClean="0">
                <a:solidFill>
                  <a:srgbClr val="000000"/>
                </a:solidFill>
                <a:latin typeface="Arial"/>
                <a:cs typeface="Arial"/>
              </a:rPr>
              <a:t> </a:t>
            </a:r>
            <a:r>
              <a:rPr lang="en-US" kern="0" dirty="0" err="1" smtClean="0">
                <a:solidFill>
                  <a:srgbClr val="000000"/>
                </a:solidFill>
                <a:latin typeface="Arial"/>
                <a:cs typeface="Arial"/>
              </a:rPr>
              <a:t>tiếp</a:t>
            </a:r>
            <a:r>
              <a:rPr lang="en-US" kern="0" dirty="0" smtClean="0">
                <a:solidFill>
                  <a:srgbClr val="000000"/>
                </a:solidFill>
                <a:latin typeface="Arial"/>
                <a:cs typeface="Arial"/>
              </a:rPr>
              <a:t> </a:t>
            </a:r>
            <a:r>
              <a:rPr lang="en-US" kern="0" dirty="0" err="1" smtClean="0">
                <a:solidFill>
                  <a:srgbClr val="000000"/>
                </a:solidFill>
                <a:latin typeface="Arial"/>
                <a:cs typeface="Arial"/>
              </a:rPr>
              <a:t>đối</a:t>
            </a:r>
            <a:r>
              <a:rPr lang="en-US" kern="0" dirty="0" smtClean="0">
                <a:solidFill>
                  <a:srgbClr val="000000"/>
                </a:solidFill>
                <a:latin typeface="Arial"/>
                <a:cs typeface="Arial"/>
              </a:rPr>
              <a:t> </a:t>
            </a:r>
            <a:r>
              <a:rPr lang="en-US" kern="0" dirty="0" err="1" smtClean="0">
                <a:solidFill>
                  <a:srgbClr val="000000"/>
                </a:solidFill>
                <a:latin typeface="Arial"/>
                <a:cs typeface="Arial"/>
              </a:rPr>
              <a:t>với</a:t>
            </a:r>
            <a:r>
              <a:rPr lang="en-US" kern="0" dirty="0" smtClean="0">
                <a:solidFill>
                  <a:srgbClr val="000000"/>
                </a:solidFill>
                <a:latin typeface="Arial"/>
                <a:cs typeface="Arial"/>
              </a:rPr>
              <a:t> </a:t>
            </a:r>
            <a:r>
              <a:rPr lang="en-US" kern="0" dirty="0" err="1" smtClean="0">
                <a:solidFill>
                  <a:srgbClr val="000000"/>
                </a:solidFill>
                <a:latin typeface="Arial"/>
                <a:cs typeface="Arial"/>
              </a:rPr>
              <a:t>xung</a:t>
            </a:r>
            <a:r>
              <a:rPr lang="en-US" kern="0" dirty="0" smtClean="0">
                <a:solidFill>
                  <a:srgbClr val="000000"/>
                </a:solidFill>
                <a:latin typeface="Arial"/>
                <a:cs typeface="Arial"/>
              </a:rPr>
              <a:t> </a:t>
            </a:r>
            <a:r>
              <a:rPr lang="en-US" kern="0" dirty="0" err="1" smtClean="0">
                <a:solidFill>
                  <a:srgbClr val="000000"/>
                </a:solidFill>
                <a:latin typeface="Arial"/>
                <a:cs typeface="Arial"/>
              </a:rPr>
              <a:t>đột</a:t>
            </a:r>
            <a:r>
              <a:rPr lang="en-US" kern="0" dirty="0" smtClean="0">
                <a:solidFill>
                  <a:srgbClr val="000000"/>
                </a:solidFill>
                <a:latin typeface="Arial"/>
                <a:cs typeface="Arial"/>
              </a:rPr>
              <a:t> </a:t>
            </a:r>
            <a:r>
              <a:rPr lang="en-US" kern="0" dirty="0" err="1" smtClean="0">
                <a:solidFill>
                  <a:srgbClr val="000000"/>
                </a:solidFill>
                <a:latin typeface="Arial"/>
                <a:cs typeface="Arial"/>
              </a:rPr>
              <a:t>dữ</a:t>
            </a:r>
            <a:r>
              <a:rPr lang="en-US" kern="0" dirty="0" smtClean="0">
                <a:solidFill>
                  <a:srgbClr val="000000"/>
                </a:solidFill>
                <a:latin typeface="Arial"/>
                <a:cs typeface="Arial"/>
              </a:rPr>
              <a:t> </a:t>
            </a:r>
            <a:r>
              <a:rPr lang="en-US" kern="0" dirty="0" err="1" smtClean="0">
                <a:solidFill>
                  <a:srgbClr val="000000"/>
                </a:solidFill>
                <a:latin typeface="Arial"/>
                <a:cs typeface="Arial"/>
              </a:rPr>
              <a:t>liệu</a:t>
            </a:r>
            <a:endParaRPr kumimoji="0" lang="en-US" b="0" i="0" u="none" strike="noStrike" kern="0" cap="none" spc="0" normalizeH="0" baseline="0" noProof="0" dirty="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1776316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Lệnh</a:t>
            </a:r>
            <a:r>
              <a:rPr lang="en-US" b="1" dirty="0" smtClean="0">
                <a:latin typeface="Arial"/>
                <a:cs typeface="Arial"/>
              </a:rPr>
              <a:t> </a:t>
            </a:r>
            <a:r>
              <a:rPr lang="en-US" b="1" dirty="0" err="1" smtClean="0">
                <a:latin typeface="Arial"/>
                <a:cs typeface="Arial"/>
              </a:rPr>
              <a:t>nhảy</a:t>
            </a:r>
            <a:r>
              <a:rPr lang="en-US" b="1" dirty="0" smtClean="0">
                <a:latin typeface="Arial"/>
                <a:cs typeface="Arial"/>
              </a:rPr>
              <a:t>: </a:t>
            </a:r>
            <a:r>
              <a:rPr lang="en-US" b="1" dirty="0" err="1" smtClean="0">
                <a:latin typeface="Arial"/>
                <a:cs typeface="Arial"/>
              </a:rPr>
              <a:t>Cần</a:t>
            </a:r>
            <a:r>
              <a:rPr lang="en-US" b="1" dirty="0" smtClean="0">
                <a:latin typeface="Arial"/>
                <a:cs typeface="Arial"/>
              </a:rPr>
              <a:t> </a:t>
            </a:r>
            <a:r>
              <a:rPr lang="en-US" b="1" dirty="0" err="1" smtClean="0">
                <a:latin typeface="Arial"/>
                <a:cs typeface="Arial"/>
              </a:rPr>
              <a:t>một</a:t>
            </a:r>
            <a:r>
              <a:rPr lang="en-US" b="1" dirty="0" smtClean="0">
                <a:latin typeface="Arial"/>
                <a:cs typeface="Arial"/>
              </a:rPr>
              <a:t> </a:t>
            </a:r>
            <a:r>
              <a:rPr lang="en-US" b="1" dirty="0" err="1" smtClean="0">
                <a:latin typeface="Arial"/>
                <a:cs typeface="Arial"/>
              </a:rPr>
              <a:t>chu</a:t>
            </a:r>
            <a:r>
              <a:rPr lang="en-US" b="1" dirty="0" smtClean="0">
                <a:latin typeface="Arial"/>
                <a:cs typeface="Arial"/>
              </a:rPr>
              <a:t> </a:t>
            </a:r>
            <a:r>
              <a:rPr lang="en-US" b="1" dirty="0" err="1" smtClean="0">
                <a:latin typeface="Arial"/>
                <a:cs typeface="Arial"/>
              </a:rPr>
              <a:t>kỳ</a:t>
            </a:r>
            <a:r>
              <a:rPr lang="en-US" b="1" dirty="0" smtClean="0">
                <a:latin typeface="Arial"/>
                <a:cs typeface="Arial"/>
              </a:rPr>
              <a:t> </a:t>
            </a:r>
            <a:r>
              <a:rPr lang="en-US" b="1" dirty="0" err="1" smtClean="0">
                <a:latin typeface="Arial"/>
                <a:cs typeface="Arial"/>
              </a:rPr>
              <a:t>dừng</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58</a:t>
            </a:fld>
            <a:endParaRPr lang="en-US" dirty="0"/>
          </a:p>
        </p:txBody>
      </p:sp>
      <p:grpSp>
        <p:nvGrpSpPr>
          <p:cNvPr id="134" name="Group 2"/>
          <p:cNvGrpSpPr>
            <a:grpSpLocks/>
          </p:cNvGrpSpPr>
          <p:nvPr/>
        </p:nvGrpSpPr>
        <p:grpSpPr bwMode="auto">
          <a:xfrm>
            <a:off x="762000" y="3352800"/>
            <a:ext cx="6019800" cy="609600"/>
            <a:chOff x="480" y="1824"/>
            <a:chExt cx="3792" cy="384"/>
          </a:xfrm>
        </p:grpSpPr>
        <p:sp>
          <p:nvSpPr>
            <p:cNvPr id="135" name="Rectangle 3"/>
            <p:cNvSpPr>
              <a:spLocks noChangeArrowheads="1"/>
            </p:cNvSpPr>
            <p:nvPr/>
          </p:nvSpPr>
          <p:spPr bwMode="auto">
            <a:xfrm>
              <a:off x="480" y="1824"/>
              <a:ext cx="520"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flush</a:t>
              </a:r>
            </a:p>
          </p:txBody>
        </p:sp>
        <p:sp>
          <p:nvSpPr>
            <p:cNvPr id="136" name="AutoShape 5" descr="Shingle"/>
            <p:cNvSpPr>
              <a:spLocks noChangeArrowheads="1"/>
            </p:cNvSpPr>
            <p:nvPr/>
          </p:nvSpPr>
          <p:spPr bwMode="auto">
            <a:xfrm>
              <a:off x="2544"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AutoShape 6" descr="Shingle"/>
            <p:cNvSpPr>
              <a:spLocks noChangeArrowheads="1"/>
            </p:cNvSpPr>
            <p:nvPr/>
          </p:nvSpPr>
          <p:spPr bwMode="auto">
            <a:xfrm>
              <a:off x="2976"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AutoShape 7" descr="Shingle"/>
            <p:cNvSpPr>
              <a:spLocks noChangeArrowheads="1"/>
            </p:cNvSpPr>
            <p:nvPr/>
          </p:nvSpPr>
          <p:spPr bwMode="auto">
            <a:xfrm>
              <a:off x="3408"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AutoShape 8" descr="Shingle"/>
            <p:cNvSpPr>
              <a:spLocks noChangeArrowheads="1"/>
            </p:cNvSpPr>
            <p:nvPr/>
          </p:nvSpPr>
          <p:spPr bwMode="auto">
            <a:xfrm>
              <a:off x="3840"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0" name="Rectangle 10"/>
          <p:cNvSpPr>
            <a:spLocks noChangeArrowheads="1"/>
          </p:cNvSpPr>
          <p:nvPr/>
        </p:nvSpPr>
        <p:spPr bwMode="auto">
          <a:xfrm>
            <a:off x="328613" y="24399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41" name="Line 11"/>
          <p:cNvSpPr>
            <a:spLocks noChangeShapeType="1"/>
          </p:cNvSpPr>
          <p:nvPr/>
        </p:nvSpPr>
        <p:spPr bwMode="auto">
          <a:xfrm flipV="1">
            <a:off x="1447800" y="2209800"/>
            <a:ext cx="7010400" cy="4763"/>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2"/>
          <p:cNvSpPr>
            <a:spLocks noChangeArrowheads="1"/>
          </p:cNvSpPr>
          <p:nvPr/>
        </p:nvSpPr>
        <p:spPr bwMode="auto">
          <a:xfrm>
            <a:off x="762000" y="2362200"/>
            <a:ext cx="363538"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j</a:t>
            </a:r>
          </a:p>
        </p:txBody>
      </p:sp>
      <p:sp>
        <p:nvSpPr>
          <p:cNvPr id="143" name="Line 13"/>
          <p:cNvSpPr>
            <a:spLocks noChangeShapeType="1"/>
          </p:cNvSpPr>
          <p:nvPr/>
        </p:nvSpPr>
        <p:spPr bwMode="auto">
          <a:xfrm>
            <a:off x="685800" y="2514600"/>
            <a:ext cx="0" cy="32004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4"/>
          <p:cNvSpPr>
            <a:spLocks noChangeArrowheads="1"/>
          </p:cNvSpPr>
          <p:nvPr/>
        </p:nvSpPr>
        <p:spPr bwMode="auto">
          <a:xfrm>
            <a:off x="723900" y="4194175"/>
            <a:ext cx="1227138"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j</a:t>
            </a:r>
            <a:r>
              <a:rPr kumimoji="0" lang="en-US" sz="2400" b="0" i="0" u="none" strike="noStrike" kern="0" cap="none" spc="0" normalizeH="0" baseline="0" noProof="0">
                <a:ln>
                  <a:noFill/>
                </a:ln>
                <a:solidFill>
                  <a:srgbClr val="000000"/>
                </a:solidFill>
                <a:effectLst/>
                <a:uLnTx/>
                <a:uFillTx/>
              </a:rPr>
              <a:t> target</a:t>
            </a:r>
          </a:p>
        </p:txBody>
      </p:sp>
      <p:grpSp>
        <p:nvGrpSpPr>
          <p:cNvPr id="145" name="Group 15"/>
          <p:cNvGrpSpPr>
            <a:grpSpLocks/>
          </p:cNvGrpSpPr>
          <p:nvPr/>
        </p:nvGrpSpPr>
        <p:grpSpPr bwMode="auto">
          <a:xfrm>
            <a:off x="2667000" y="2286000"/>
            <a:ext cx="5486400" cy="3124200"/>
            <a:chOff x="1680" y="672"/>
            <a:chExt cx="3456" cy="3408"/>
          </a:xfrm>
        </p:grpSpPr>
        <p:sp>
          <p:nvSpPr>
            <p:cNvPr id="146" name="Line 16"/>
            <p:cNvSpPr>
              <a:spLocks noChangeShapeType="1"/>
            </p:cNvSpPr>
            <p:nvPr/>
          </p:nvSpPr>
          <p:spPr bwMode="auto">
            <a:xfrm>
              <a:off x="5136"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Line 17"/>
            <p:cNvSpPr>
              <a:spLocks noChangeShapeType="1"/>
            </p:cNvSpPr>
            <p:nvPr/>
          </p:nvSpPr>
          <p:spPr bwMode="auto">
            <a:xfrm>
              <a:off x="4704"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Line 18"/>
            <p:cNvSpPr>
              <a:spLocks noChangeShapeType="1"/>
            </p:cNvSpPr>
            <p:nvPr/>
          </p:nvSpPr>
          <p:spPr bwMode="auto">
            <a:xfrm>
              <a:off x="4272"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Line 19"/>
            <p:cNvSpPr>
              <a:spLocks noChangeShapeType="1"/>
            </p:cNvSpPr>
            <p:nvPr/>
          </p:nvSpPr>
          <p:spPr bwMode="auto">
            <a:xfrm>
              <a:off x="3840"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Line 20"/>
            <p:cNvSpPr>
              <a:spLocks noChangeShapeType="1"/>
            </p:cNvSpPr>
            <p:nvPr/>
          </p:nvSpPr>
          <p:spPr bwMode="auto">
            <a:xfrm>
              <a:off x="3408"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Line 21"/>
            <p:cNvSpPr>
              <a:spLocks noChangeShapeType="1"/>
            </p:cNvSpPr>
            <p:nvPr/>
          </p:nvSpPr>
          <p:spPr bwMode="auto">
            <a:xfrm>
              <a:off x="2976"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Line 22"/>
            <p:cNvSpPr>
              <a:spLocks noChangeShapeType="1"/>
            </p:cNvSpPr>
            <p:nvPr/>
          </p:nvSpPr>
          <p:spPr bwMode="auto">
            <a:xfrm>
              <a:off x="2544"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Line 23"/>
            <p:cNvSpPr>
              <a:spLocks noChangeShapeType="1"/>
            </p:cNvSpPr>
            <p:nvPr/>
          </p:nvSpPr>
          <p:spPr bwMode="auto">
            <a:xfrm>
              <a:off x="2112"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Line 24"/>
            <p:cNvSpPr>
              <a:spLocks noChangeShapeType="1"/>
            </p:cNvSpPr>
            <p:nvPr/>
          </p:nvSpPr>
          <p:spPr bwMode="auto">
            <a:xfrm>
              <a:off x="1680"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5" name="Group 25"/>
          <p:cNvGrpSpPr>
            <a:grpSpLocks/>
          </p:cNvGrpSpPr>
          <p:nvPr/>
        </p:nvGrpSpPr>
        <p:grpSpPr bwMode="auto">
          <a:xfrm>
            <a:off x="3810000" y="2514600"/>
            <a:ext cx="838200" cy="2133600"/>
            <a:chOff x="2400" y="1200"/>
            <a:chExt cx="528" cy="1344"/>
          </a:xfrm>
        </p:grpSpPr>
        <p:sp>
          <p:nvSpPr>
            <p:cNvPr id="156" name="Rectangle 26"/>
            <p:cNvSpPr>
              <a:spLocks noChangeArrowheads="1"/>
            </p:cNvSpPr>
            <p:nvPr/>
          </p:nvSpPr>
          <p:spPr bwMode="auto">
            <a:xfrm>
              <a:off x="2592" y="2256"/>
              <a:ext cx="336"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Rectangle 27"/>
            <p:cNvSpPr>
              <a:spLocks noChangeArrowheads="1"/>
            </p:cNvSpPr>
            <p:nvPr/>
          </p:nvSpPr>
          <p:spPr bwMode="auto">
            <a:xfrm>
              <a:off x="2400" y="1200"/>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Line 28"/>
            <p:cNvSpPr>
              <a:spLocks noChangeShapeType="1"/>
            </p:cNvSpPr>
            <p:nvPr/>
          </p:nvSpPr>
          <p:spPr bwMode="auto">
            <a:xfrm>
              <a:off x="2448" y="1488"/>
              <a:ext cx="192" cy="768"/>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9" name="Group 29"/>
          <p:cNvGrpSpPr>
            <a:grpSpLocks/>
          </p:cNvGrpSpPr>
          <p:nvPr/>
        </p:nvGrpSpPr>
        <p:grpSpPr bwMode="auto">
          <a:xfrm>
            <a:off x="2743200" y="2362200"/>
            <a:ext cx="3355975" cy="838200"/>
            <a:chOff x="1562" y="1152"/>
            <a:chExt cx="2114" cy="528"/>
          </a:xfrm>
        </p:grpSpPr>
        <p:grpSp>
          <p:nvGrpSpPr>
            <p:cNvPr id="160" name="Group 30"/>
            <p:cNvGrpSpPr>
              <a:grpSpLocks/>
            </p:cNvGrpSpPr>
            <p:nvPr/>
          </p:nvGrpSpPr>
          <p:grpSpPr bwMode="auto">
            <a:xfrm>
              <a:off x="2487" y="1152"/>
              <a:ext cx="223" cy="481"/>
              <a:chOff x="2207" y="1413"/>
              <a:chExt cx="223" cy="481"/>
            </a:xfrm>
          </p:grpSpPr>
          <p:sp>
            <p:nvSpPr>
              <p:cNvPr id="190" name="Freeform 3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Rectangle 3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61" name="Group 33"/>
            <p:cNvGrpSpPr>
              <a:grpSpLocks/>
            </p:cNvGrpSpPr>
            <p:nvPr/>
          </p:nvGrpSpPr>
          <p:grpSpPr bwMode="auto">
            <a:xfrm>
              <a:off x="1562" y="1248"/>
              <a:ext cx="349" cy="289"/>
              <a:chOff x="1282" y="1509"/>
              <a:chExt cx="349" cy="289"/>
            </a:xfrm>
          </p:grpSpPr>
          <p:sp>
            <p:nvSpPr>
              <p:cNvPr id="186" name="Rectangle 3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187" name="Group 35"/>
              <p:cNvGrpSpPr>
                <a:grpSpLocks/>
              </p:cNvGrpSpPr>
              <p:nvPr/>
            </p:nvGrpSpPr>
            <p:grpSpPr bwMode="auto">
              <a:xfrm>
                <a:off x="1291" y="1509"/>
                <a:ext cx="340" cy="289"/>
                <a:chOff x="1291" y="1509"/>
                <a:chExt cx="340" cy="289"/>
              </a:xfrm>
            </p:grpSpPr>
            <p:sp>
              <p:nvSpPr>
                <p:cNvPr id="188" name="Freeform 3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3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62" name="Rectangle 3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63" name="Group 39"/>
            <p:cNvGrpSpPr>
              <a:grpSpLocks/>
            </p:cNvGrpSpPr>
            <p:nvPr/>
          </p:nvGrpSpPr>
          <p:grpSpPr bwMode="auto">
            <a:xfrm>
              <a:off x="2031" y="1248"/>
              <a:ext cx="296" cy="289"/>
              <a:chOff x="1751" y="1509"/>
              <a:chExt cx="296" cy="289"/>
            </a:xfrm>
          </p:grpSpPr>
          <p:sp>
            <p:nvSpPr>
              <p:cNvPr id="184" name="Freeform 4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Freeform 4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4" name="Line 4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4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Line 4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Rectangle 4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68" name="Group 46"/>
            <p:cNvGrpSpPr>
              <a:grpSpLocks/>
            </p:cNvGrpSpPr>
            <p:nvPr/>
          </p:nvGrpSpPr>
          <p:grpSpPr bwMode="auto">
            <a:xfrm>
              <a:off x="2880" y="1248"/>
              <a:ext cx="325" cy="289"/>
              <a:chOff x="2600" y="1509"/>
              <a:chExt cx="325" cy="289"/>
            </a:xfrm>
          </p:grpSpPr>
          <p:sp>
            <p:nvSpPr>
              <p:cNvPr id="182" name="Freeform 4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4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9" name="Rectangle 4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70" name="Group 50"/>
            <p:cNvGrpSpPr>
              <a:grpSpLocks/>
            </p:cNvGrpSpPr>
            <p:nvPr/>
          </p:nvGrpSpPr>
          <p:grpSpPr bwMode="auto">
            <a:xfrm>
              <a:off x="3348" y="1248"/>
              <a:ext cx="284" cy="289"/>
              <a:chOff x="3068" y="1509"/>
              <a:chExt cx="284" cy="289"/>
            </a:xfrm>
          </p:grpSpPr>
          <p:sp>
            <p:nvSpPr>
              <p:cNvPr id="180" name="Freeform 5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5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1" name="Line 5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Line 5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5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Line 5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Line 5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Line 5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Line 5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Line 6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Line 6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2" name="Group 62"/>
          <p:cNvGrpSpPr>
            <a:grpSpLocks/>
          </p:cNvGrpSpPr>
          <p:nvPr/>
        </p:nvGrpSpPr>
        <p:grpSpPr bwMode="auto">
          <a:xfrm>
            <a:off x="4114800" y="4038600"/>
            <a:ext cx="3355975" cy="838200"/>
            <a:chOff x="1562" y="1152"/>
            <a:chExt cx="2114" cy="528"/>
          </a:xfrm>
        </p:grpSpPr>
        <p:grpSp>
          <p:nvGrpSpPr>
            <p:cNvPr id="193" name="Group 63"/>
            <p:cNvGrpSpPr>
              <a:grpSpLocks/>
            </p:cNvGrpSpPr>
            <p:nvPr/>
          </p:nvGrpSpPr>
          <p:grpSpPr bwMode="auto">
            <a:xfrm>
              <a:off x="2487" y="1152"/>
              <a:ext cx="223" cy="481"/>
              <a:chOff x="2207" y="1413"/>
              <a:chExt cx="223" cy="481"/>
            </a:xfrm>
          </p:grpSpPr>
          <p:sp>
            <p:nvSpPr>
              <p:cNvPr id="223" name="Freeform 6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Rectangle 6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94" name="Group 66"/>
            <p:cNvGrpSpPr>
              <a:grpSpLocks/>
            </p:cNvGrpSpPr>
            <p:nvPr/>
          </p:nvGrpSpPr>
          <p:grpSpPr bwMode="auto">
            <a:xfrm>
              <a:off x="1562" y="1248"/>
              <a:ext cx="349" cy="289"/>
              <a:chOff x="1282" y="1509"/>
              <a:chExt cx="349" cy="289"/>
            </a:xfrm>
          </p:grpSpPr>
          <p:sp>
            <p:nvSpPr>
              <p:cNvPr id="219" name="Rectangle 6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20" name="Group 68"/>
              <p:cNvGrpSpPr>
                <a:grpSpLocks/>
              </p:cNvGrpSpPr>
              <p:nvPr/>
            </p:nvGrpSpPr>
            <p:grpSpPr bwMode="auto">
              <a:xfrm>
                <a:off x="1291" y="1509"/>
                <a:ext cx="340" cy="289"/>
                <a:chOff x="1291" y="1509"/>
                <a:chExt cx="340" cy="289"/>
              </a:xfrm>
            </p:grpSpPr>
            <p:sp>
              <p:nvSpPr>
                <p:cNvPr id="221" name="Freeform 6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7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95" name="Rectangle 7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96" name="Group 72"/>
            <p:cNvGrpSpPr>
              <a:grpSpLocks/>
            </p:cNvGrpSpPr>
            <p:nvPr/>
          </p:nvGrpSpPr>
          <p:grpSpPr bwMode="auto">
            <a:xfrm>
              <a:off x="2031" y="1248"/>
              <a:ext cx="296" cy="289"/>
              <a:chOff x="1751" y="1509"/>
              <a:chExt cx="296" cy="289"/>
            </a:xfrm>
          </p:grpSpPr>
          <p:sp>
            <p:nvSpPr>
              <p:cNvPr id="217" name="Freeform 7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Freeform 7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7" name="Line 7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7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7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Rectangle 7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01" name="Group 79"/>
            <p:cNvGrpSpPr>
              <a:grpSpLocks/>
            </p:cNvGrpSpPr>
            <p:nvPr/>
          </p:nvGrpSpPr>
          <p:grpSpPr bwMode="auto">
            <a:xfrm>
              <a:off x="2880" y="1248"/>
              <a:ext cx="325" cy="289"/>
              <a:chOff x="2600" y="1509"/>
              <a:chExt cx="325" cy="289"/>
            </a:xfrm>
          </p:grpSpPr>
          <p:sp>
            <p:nvSpPr>
              <p:cNvPr id="215" name="Freeform 8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8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2" name="Rectangle 8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03" name="Group 83"/>
            <p:cNvGrpSpPr>
              <a:grpSpLocks/>
            </p:cNvGrpSpPr>
            <p:nvPr/>
          </p:nvGrpSpPr>
          <p:grpSpPr bwMode="auto">
            <a:xfrm>
              <a:off x="3348" y="1248"/>
              <a:ext cx="284" cy="289"/>
              <a:chOff x="3068" y="1509"/>
              <a:chExt cx="284" cy="289"/>
            </a:xfrm>
          </p:grpSpPr>
          <p:sp>
            <p:nvSpPr>
              <p:cNvPr id="213" name="Freeform 8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8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04" name="Line 8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Line 8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Line 8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Line 8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Line 9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Line 9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Line 9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Line 9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Line 9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5" name="Rectangle 95"/>
          <p:cNvSpPr txBox="1">
            <a:spLocks noChangeArrowheads="1"/>
          </p:cNvSpPr>
          <p:nvPr/>
        </p:nvSpPr>
        <p:spPr bwMode="auto">
          <a:xfrm>
            <a:off x="533400" y="6400800"/>
            <a:ext cx="8382000" cy="287258"/>
          </a:xfrm>
          <a:prstGeom prst="rect">
            <a:avLst/>
          </a:prstGeom>
          <a:noFill/>
          <a:ln w="12700">
            <a:noFill/>
            <a:miter lim="800000"/>
            <a:headEnd/>
            <a:tailEnd/>
          </a:ln>
          <a:effectLst/>
        </p:spPr>
        <p:txBody>
          <a:bodyPr wrap="square" lIns="63500" tIns="25400" rIns="63500" bIns="25400">
            <a:spAutoFit/>
          </a:bodyPr>
          <a:lstStyle>
            <a:defPPr>
              <a:defRPr lang="en-US"/>
            </a:defPPr>
            <a:lvl1pPr marL="287338" marR="0" lvl="0" indent="-287338" fontAlgn="auto">
              <a:lnSpc>
                <a:spcPct val="95000"/>
              </a:lnSpc>
              <a:spcBef>
                <a:spcPct val="25000"/>
              </a:spcBef>
              <a:spcAft>
                <a:spcPts val="0"/>
              </a:spcAft>
              <a:buClr>
                <a:srgbClr val="FC0128"/>
              </a:buClr>
              <a:buSzPct val="75000"/>
              <a:buFont typeface="Wingdings" pitchFamily="2" charset="2"/>
              <a:buChar char="q"/>
              <a:tabLst/>
              <a:defRPr kumimoji="0" sz="1600" b="0" i="0" u="none" strike="noStrike" kern="0" cap="none" spc="0" normalizeH="0" baseline="0">
                <a:ln>
                  <a:noFill/>
                </a:ln>
                <a:solidFill>
                  <a:srgbClr val="000000"/>
                </a:solidFill>
                <a:effectLst/>
                <a:uLnTx/>
                <a:uFillTx/>
                <a:latin typeface="Arial"/>
                <a:cs typeface="Arial"/>
              </a:defRPr>
            </a:lvl1pPr>
            <a:lvl2pPr marL="741363" marR="0" lvl="1" indent="-246063" fontAlgn="auto">
              <a:lnSpc>
                <a:spcPct val="95000"/>
              </a:lnSpc>
              <a:spcBef>
                <a:spcPct val="25000"/>
              </a:spcBef>
              <a:spcAft>
                <a:spcPts val="0"/>
              </a:spcAft>
              <a:buClr>
                <a:srgbClr val="FC0128"/>
              </a:buClr>
              <a:buSzPct val="75000"/>
              <a:buFont typeface="Monotype Sorts" pitchFamily="2" charset="2"/>
              <a:buChar char="l"/>
              <a:tabLst/>
              <a:defRPr sz="1600" kern="0">
                <a:solidFill>
                  <a:srgbClr val="000000"/>
                </a:solidFill>
                <a:latin typeface="Arial"/>
                <a:cs typeface="Arial"/>
              </a:defRPr>
            </a:lvl2pPr>
          </a:lstStyle>
          <a:p>
            <a:r>
              <a:rPr lang="en-US" dirty="0" err="1"/>
              <a:t>Lệnh</a:t>
            </a:r>
            <a:r>
              <a:rPr lang="en-US" dirty="0"/>
              <a:t> </a:t>
            </a:r>
            <a:r>
              <a:rPr lang="en-US" dirty="0" err="1"/>
              <a:t>nhảy</a:t>
            </a:r>
            <a:r>
              <a:rPr lang="en-US" dirty="0"/>
              <a:t> </a:t>
            </a:r>
            <a:r>
              <a:rPr lang="en-US" dirty="0" err="1"/>
              <a:t>rất</a:t>
            </a:r>
            <a:r>
              <a:rPr lang="en-US" dirty="0"/>
              <a:t> </a:t>
            </a:r>
            <a:r>
              <a:rPr lang="en-US" dirty="0" err="1"/>
              <a:t>ít</a:t>
            </a:r>
            <a:r>
              <a:rPr lang="en-US" dirty="0"/>
              <a:t> </a:t>
            </a:r>
            <a:r>
              <a:rPr lang="en-US" dirty="0" err="1"/>
              <a:t>xuất</a:t>
            </a:r>
            <a:r>
              <a:rPr lang="en-US" dirty="0"/>
              <a:t> </a:t>
            </a:r>
            <a:r>
              <a:rPr lang="en-US" dirty="0" err="1"/>
              <a:t>hiện</a:t>
            </a:r>
            <a:r>
              <a:rPr lang="en-US" dirty="0"/>
              <a:t> – </a:t>
            </a:r>
            <a:r>
              <a:rPr lang="en-US" dirty="0" err="1"/>
              <a:t>chỉ</a:t>
            </a:r>
            <a:r>
              <a:rPr lang="en-US" dirty="0"/>
              <a:t> </a:t>
            </a:r>
            <a:r>
              <a:rPr lang="en-US" dirty="0" err="1"/>
              <a:t>chiếm</a:t>
            </a:r>
            <a:r>
              <a:rPr lang="en-US" dirty="0"/>
              <a:t> 3% </a:t>
            </a:r>
            <a:r>
              <a:rPr lang="en-US" dirty="0" err="1"/>
              <a:t>số</a:t>
            </a:r>
            <a:r>
              <a:rPr lang="en-US" dirty="0"/>
              <a:t> </a:t>
            </a:r>
            <a:r>
              <a:rPr lang="en-US" dirty="0" err="1"/>
              <a:t>lệnh</a:t>
            </a:r>
            <a:r>
              <a:rPr lang="en-US" dirty="0"/>
              <a:t> trong </a:t>
            </a:r>
            <a:r>
              <a:rPr lang="en-US" dirty="0" err="1"/>
              <a:t>SPECint</a:t>
            </a:r>
            <a:endParaRPr lang="en-US" dirty="0"/>
          </a:p>
        </p:txBody>
      </p:sp>
      <p:sp>
        <p:nvSpPr>
          <p:cNvPr id="226" name="Rectangle 96"/>
          <p:cNvSpPr>
            <a:spLocks noChangeArrowheads="1"/>
          </p:cNvSpPr>
          <p:nvPr/>
        </p:nvSpPr>
        <p:spPr bwMode="auto">
          <a:xfrm>
            <a:off x="533400" y="5715000"/>
            <a:ext cx="8382000" cy="816634"/>
          </a:xfrm>
          <a:prstGeom prst="rect">
            <a:avLst/>
          </a:prstGeom>
          <a:noFill/>
          <a:ln w="12700">
            <a:noFill/>
            <a:miter lim="800000"/>
            <a:headEnd/>
            <a:tailEnd/>
          </a:ln>
          <a:effectLst/>
        </p:spPr>
        <p:txBody>
          <a:bodyPr wrap="square" lIns="63500" tIns="25400" rIns="63500" bIns="25400">
            <a:spAutoFit/>
          </a:bodyPr>
          <a:lstStyle/>
          <a:p>
            <a:pPr marL="287338" marR="0" lvl="0" indent="-287338" defTabSz="914400" eaLnBrk="1" fontAlgn="auto" latinLnBrk="0" hangingPunct="1">
              <a:lnSpc>
                <a:spcPct val="95000"/>
              </a:lnSpc>
              <a:spcBef>
                <a:spcPct val="25000"/>
              </a:spcBef>
              <a:spcAft>
                <a:spcPts val="0"/>
              </a:spcAft>
              <a:buClr>
                <a:srgbClr val="FC0128"/>
              </a:buClr>
              <a:buSzPct val="75000"/>
              <a:buFont typeface="Wingdings" pitchFamily="2" charset="2"/>
              <a:buChar char="q"/>
              <a:tabLst/>
              <a:defRPr/>
            </a:pPr>
            <a:r>
              <a:rPr kumimoji="0" lang="en-US" sz="1600" b="0" i="0" u="none" strike="noStrike" kern="0" cap="none" spc="0" normalizeH="0" baseline="0" noProof="0" dirty="0" err="1" smtClean="0">
                <a:ln>
                  <a:noFill/>
                </a:ln>
                <a:solidFill>
                  <a:srgbClr val="000000"/>
                </a:solidFill>
                <a:effectLst/>
                <a:uLnTx/>
                <a:uFillTx/>
                <a:latin typeface="Arial"/>
                <a:cs typeface="Arial"/>
              </a:rPr>
              <a:t>Lệnh</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nhảy</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không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được</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giải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mã</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cho</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đến</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giai</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đoạn</a:t>
            </a:r>
            <a:r>
              <a:rPr kumimoji="0" lang="en-US" sz="1600" b="0" i="0" u="none" strike="noStrike" kern="0" cap="none" spc="0" normalizeH="0" noProof="0" dirty="0" smtClean="0">
                <a:ln>
                  <a:noFill/>
                </a:ln>
                <a:solidFill>
                  <a:srgbClr val="000000"/>
                </a:solidFill>
                <a:effectLst/>
                <a:uLnTx/>
                <a:uFillTx/>
                <a:latin typeface="Arial"/>
                <a:cs typeface="Arial"/>
              </a:rPr>
              <a:t> ID, </a:t>
            </a:r>
            <a:r>
              <a:rPr kumimoji="0" lang="en-US" sz="1600" b="0" i="0" u="none" strike="noStrike" kern="0" cap="none" spc="0" normalizeH="0" noProof="0" dirty="0" err="1" smtClean="0">
                <a:ln>
                  <a:noFill/>
                </a:ln>
                <a:solidFill>
                  <a:srgbClr val="000000"/>
                </a:solidFill>
                <a:effectLst/>
                <a:uLnTx/>
                <a:uFillTx/>
                <a:latin typeface="Arial"/>
                <a:cs typeface="Arial"/>
              </a:rPr>
              <a:t>cần</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một</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lệnh</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xóa</a:t>
            </a:r>
            <a:r>
              <a:rPr kumimoji="0" lang="en-US" sz="1600" b="0" i="0" u="none" strike="noStrike" kern="0" cap="none" spc="0" normalizeH="0" noProof="0" dirty="0" smtClean="0">
                <a:ln>
                  <a:noFill/>
                </a:ln>
                <a:solidFill>
                  <a:srgbClr val="000000"/>
                </a:solidFill>
                <a:effectLst/>
                <a:uLnTx/>
                <a:uFillTx/>
                <a:latin typeface="Arial"/>
                <a:cs typeface="Arial"/>
              </a:rPr>
              <a:t> (flush)</a:t>
            </a:r>
            <a:endParaRPr kumimoji="0" lang="en-US" sz="1600" b="0" i="0" u="none" strike="noStrike" kern="0" cap="none" spc="0" normalizeH="0" baseline="0" noProof="0" dirty="0">
              <a:ln>
                <a:noFill/>
              </a:ln>
              <a:solidFill>
                <a:srgbClr val="000000"/>
              </a:solidFill>
              <a:effectLst/>
              <a:uLnTx/>
              <a:uFillTx/>
              <a:latin typeface="Arial"/>
              <a:cs typeface="Arial"/>
            </a:endParaRPr>
          </a:p>
          <a:p>
            <a:pPr marL="741363" marR="0" lvl="1" indent="-246063" defTabSz="914400" eaLnBrk="1" fontAlgn="auto" latinLnBrk="0" hangingPunct="1">
              <a:lnSpc>
                <a:spcPct val="95000"/>
              </a:lnSpc>
              <a:spcBef>
                <a:spcPct val="25000"/>
              </a:spcBef>
              <a:spcAft>
                <a:spcPts val="0"/>
              </a:spcAft>
              <a:buClr>
                <a:srgbClr val="FC0128"/>
              </a:buClr>
              <a:buSzPct val="75000"/>
              <a:buFont typeface="Monotype Sorts" pitchFamily="2" charset="2"/>
              <a:buChar char="l"/>
              <a:tabLst/>
              <a:defRPr/>
            </a:pPr>
            <a:r>
              <a:rPr lang="en-US" sz="1600" kern="0" dirty="0" err="1" smtClean="0">
                <a:solidFill>
                  <a:srgbClr val="000000"/>
                </a:solidFill>
                <a:latin typeface="Arial"/>
                <a:cs typeface="Arial"/>
              </a:rPr>
              <a:t>Để</a:t>
            </a:r>
            <a:r>
              <a:rPr lang="en-US" sz="1600" kern="0" dirty="0" smtClean="0">
                <a:solidFill>
                  <a:srgbClr val="000000"/>
                </a:solidFill>
                <a:latin typeface="Arial"/>
                <a:cs typeface="Arial"/>
              </a:rPr>
              <a:t> </a:t>
            </a:r>
            <a:r>
              <a:rPr lang="en-US" sz="1600" kern="0" dirty="0" err="1" smtClean="0">
                <a:solidFill>
                  <a:srgbClr val="000000"/>
                </a:solidFill>
                <a:latin typeface="Arial"/>
                <a:cs typeface="Arial"/>
              </a:rPr>
              <a:t>xóa</a:t>
            </a:r>
            <a:r>
              <a:rPr kumimoji="0" lang="en-US" sz="1600" b="0" i="0" u="none" strike="noStrike" kern="0" cap="none" spc="0" normalizeH="0" baseline="0" noProof="0" dirty="0" smtClean="0">
                <a:ln>
                  <a:noFill/>
                </a:ln>
                <a:solidFill>
                  <a:srgbClr val="000000"/>
                </a:solidFill>
                <a:effectLst/>
                <a:uLnTx/>
                <a:uFillTx/>
                <a:latin typeface="Arial"/>
                <a:cs typeface="Arial"/>
              </a:rPr>
              <a:t>, </a:t>
            </a:r>
            <a:r>
              <a:rPr kumimoji="0" lang="en-US" sz="1600" b="0" i="0" u="none" strike="noStrike" kern="0" cap="none" spc="0" normalizeH="0" baseline="0" noProof="0" dirty="0" err="1" smtClean="0">
                <a:ln>
                  <a:noFill/>
                </a:ln>
                <a:solidFill>
                  <a:srgbClr val="000000"/>
                </a:solidFill>
                <a:effectLst/>
                <a:uLnTx/>
                <a:uFillTx/>
                <a:latin typeface="Arial"/>
                <a:cs typeface="Arial"/>
              </a:rPr>
              <a:t>đặt</a:t>
            </a:r>
            <a:r>
              <a:rPr kumimoji="0" lang="en-US" sz="1600" b="0" i="0" u="none" strike="noStrike" kern="0" cap="none" spc="0" normalizeH="0" baseline="0" noProof="0" dirty="0" smtClean="0">
                <a:ln>
                  <a:noFill/>
                </a:ln>
                <a:solidFill>
                  <a:srgbClr val="000000"/>
                </a:solidFill>
                <a:effectLst/>
                <a:uLnTx/>
                <a:uFillTx/>
                <a:latin typeface="Arial"/>
                <a:cs typeface="Arial"/>
              </a:rPr>
              <a:t> </a:t>
            </a:r>
            <a:r>
              <a:rPr kumimoji="0" lang="en-US" sz="1600" b="0" i="0" u="none" strike="noStrike" kern="0" cap="none" spc="0" normalizeH="0" baseline="0" noProof="0" dirty="0" err="1" smtClean="0">
                <a:ln>
                  <a:noFill/>
                </a:ln>
                <a:solidFill>
                  <a:srgbClr val="000000"/>
                </a:solidFill>
                <a:effectLst/>
                <a:uLnTx/>
                <a:uFillTx/>
                <a:latin typeface="Arial"/>
                <a:cs typeface="Arial"/>
              </a:rPr>
              <a:t>trường</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mã</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lệnh</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của</a:t>
            </a:r>
            <a:r>
              <a:rPr kumimoji="0" lang="en-US" sz="1600" b="0" i="0" u="none" strike="noStrike" kern="0" cap="none" spc="0" normalizeH="0" noProof="0" dirty="0" smtClean="0">
                <a:ln>
                  <a:noFill/>
                </a:ln>
                <a:solidFill>
                  <a:srgbClr val="000000"/>
                </a:solidFill>
                <a:effectLst/>
                <a:uLnTx/>
                <a:uFillTx/>
                <a:latin typeface="Arial"/>
                <a:cs typeface="Arial"/>
              </a:rPr>
              <a:t> thanh </a:t>
            </a:r>
            <a:r>
              <a:rPr kumimoji="0" lang="en-US" sz="1600" b="0" i="0" u="none" strike="noStrike" kern="0" cap="none" spc="0" normalizeH="0" noProof="0" dirty="0" err="1" smtClean="0">
                <a:ln>
                  <a:noFill/>
                </a:ln>
                <a:solidFill>
                  <a:srgbClr val="000000"/>
                </a:solidFill>
                <a:effectLst/>
                <a:uLnTx/>
                <a:uFillTx/>
                <a:latin typeface="Arial"/>
                <a:cs typeface="Arial"/>
              </a:rPr>
              <a:t>ghi</a:t>
            </a:r>
            <a:r>
              <a:rPr kumimoji="0" lang="en-US" sz="1600" b="0" i="0" u="none" strike="noStrike" kern="0" cap="none" spc="0" normalizeH="0" noProof="0" dirty="0" smtClean="0">
                <a:ln>
                  <a:noFill/>
                </a:ln>
                <a:solidFill>
                  <a:srgbClr val="000000"/>
                </a:solidFill>
                <a:effectLst/>
                <a:uLnTx/>
                <a:uFillTx/>
                <a:latin typeface="Arial"/>
                <a:cs typeface="Arial"/>
              </a:rPr>
              <a:t> pipeline </a:t>
            </a:r>
            <a:r>
              <a:rPr kumimoji="0" lang="en-US" sz="1600" b="0" i="0" u="none" strike="noStrike" kern="0" cap="none" spc="0" normalizeH="0" baseline="0" noProof="0" dirty="0" smtClean="0">
                <a:ln>
                  <a:noFill/>
                </a:ln>
                <a:solidFill>
                  <a:srgbClr val="000000"/>
                </a:solidFill>
                <a:effectLst/>
                <a:uLnTx/>
                <a:uFillTx/>
                <a:latin typeface="Arial"/>
                <a:cs typeface="Arial"/>
              </a:rPr>
              <a:t>IF/ID </a:t>
            </a:r>
            <a:r>
              <a:rPr kumimoji="0" lang="en-US" sz="1600" b="0" i="0" u="none" strike="noStrike" kern="0" cap="none" spc="0" normalizeH="0" baseline="0" noProof="0" dirty="0" err="1" smtClean="0">
                <a:ln>
                  <a:noFill/>
                </a:ln>
                <a:solidFill>
                  <a:srgbClr val="000000"/>
                </a:solidFill>
                <a:effectLst/>
                <a:uLnTx/>
                <a:uFillTx/>
                <a:latin typeface="Arial"/>
                <a:cs typeface="Arial"/>
              </a:rPr>
              <a:t>bằng</a:t>
            </a:r>
            <a:r>
              <a:rPr kumimoji="0" lang="en-US" sz="1600" b="0" i="0" u="none" strike="noStrike" kern="0" cap="none" spc="0" normalizeH="0" noProof="0" dirty="0" smtClean="0">
                <a:ln>
                  <a:noFill/>
                </a:ln>
                <a:solidFill>
                  <a:srgbClr val="000000"/>
                </a:solidFill>
                <a:effectLst/>
                <a:uLnTx/>
                <a:uFillTx/>
                <a:latin typeface="Arial"/>
                <a:cs typeface="Arial"/>
              </a:rPr>
              <a:t> 0</a:t>
            </a:r>
            <a:r>
              <a:rPr kumimoji="0" lang="en-US" sz="1600" b="0" i="0" u="none" strike="noStrike" kern="0" cap="none" spc="0" normalizeH="0" baseline="0" noProof="0" dirty="0" smtClean="0">
                <a:ln>
                  <a:noFill/>
                </a:ln>
                <a:solidFill>
                  <a:srgbClr val="000000"/>
                </a:solidFill>
                <a:effectLst/>
                <a:uLnTx/>
                <a:uFillTx/>
                <a:latin typeface="Arial"/>
                <a:cs typeface="Arial"/>
              </a:rPr>
              <a:t> (</a:t>
            </a:r>
            <a:r>
              <a:rPr kumimoji="0" lang="en-US" sz="1600" b="0" i="0" u="none" strike="noStrike" kern="0" cap="none" spc="0" normalizeH="0" baseline="0" noProof="0" dirty="0" err="1" smtClean="0">
                <a:ln>
                  <a:noFill/>
                </a:ln>
                <a:solidFill>
                  <a:srgbClr val="000000"/>
                </a:solidFill>
                <a:effectLst/>
                <a:uLnTx/>
                <a:uFillTx/>
                <a:latin typeface="Arial"/>
                <a:cs typeface="Arial"/>
              </a:rPr>
              <a:t>làm</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nó</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trở</a:t>
            </a:r>
            <a:r>
              <a:rPr kumimoji="0" lang="en-US" sz="1600" b="0" i="0" u="none" strike="noStrike" kern="0" cap="none" spc="0" normalizeH="0" noProof="0" dirty="0" smtClean="0">
                <a:ln>
                  <a:noFill/>
                </a:ln>
                <a:solidFill>
                  <a:srgbClr val="000000"/>
                </a:solidFill>
                <a:effectLst/>
                <a:uLnTx/>
                <a:uFillTx/>
                <a:latin typeface="Arial"/>
                <a:cs typeface="Arial"/>
              </a:rPr>
              <a:t> </a:t>
            </a:r>
            <a:r>
              <a:rPr kumimoji="0" lang="en-US" sz="1600" b="0" i="0" u="none" strike="noStrike" kern="0" cap="none" spc="0" normalizeH="0" noProof="0" dirty="0" err="1" smtClean="0">
                <a:ln>
                  <a:noFill/>
                </a:ln>
                <a:solidFill>
                  <a:srgbClr val="000000"/>
                </a:solidFill>
                <a:effectLst/>
                <a:uLnTx/>
                <a:uFillTx/>
                <a:latin typeface="Arial"/>
                <a:cs typeface="Arial"/>
              </a:rPr>
              <a:t>thành</a:t>
            </a:r>
            <a:r>
              <a:rPr kumimoji="0" lang="en-US" sz="1600" b="0" i="0" u="none" strike="noStrike" kern="0" cap="none" spc="0" normalizeH="0" noProof="0" dirty="0" smtClean="0">
                <a:ln>
                  <a:noFill/>
                </a:ln>
                <a:solidFill>
                  <a:srgbClr val="000000"/>
                </a:solidFill>
                <a:effectLst/>
                <a:uLnTx/>
                <a:uFillTx/>
                <a:latin typeface="Arial"/>
                <a:cs typeface="Arial"/>
              </a:rPr>
              <a:t> 1 </a:t>
            </a:r>
            <a:r>
              <a:rPr kumimoji="0" lang="en-US" sz="1600" b="0" i="0" u="none" strike="noStrike" kern="0" cap="none" spc="0" normalizeH="0" noProof="0" dirty="0" err="1" smtClean="0">
                <a:ln>
                  <a:noFill/>
                </a:ln>
                <a:solidFill>
                  <a:srgbClr val="000000"/>
                </a:solidFill>
                <a:effectLst/>
                <a:uLnTx/>
                <a:uFillTx/>
                <a:latin typeface="Arial"/>
                <a:cs typeface="Arial"/>
              </a:rPr>
              <a:t>lệnh</a:t>
            </a:r>
            <a:r>
              <a:rPr kumimoji="0" lang="en-US" sz="1600" b="0" i="0" u="none" strike="noStrike" kern="0" cap="none" spc="0" normalizeH="0" baseline="0" noProof="0" dirty="0" smtClean="0">
                <a:ln>
                  <a:noFill/>
                </a:ln>
                <a:solidFill>
                  <a:srgbClr val="000000"/>
                </a:solidFill>
                <a:effectLst/>
                <a:uLnTx/>
                <a:uFillTx/>
                <a:latin typeface="Arial"/>
                <a:cs typeface="Arial"/>
              </a:rPr>
              <a:t> </a:t>
            </a:r>
            <a:r>
              <a:rPr kumimoji="0" lang="en-US" sz="1600" b="0" i="0" u="none" strike="noStrike" kern="0" cap="none" spc="0" normalizeH="0" baseline="0" noProof="0" dirty="0" err="1">
                <a:ln>
                  <a:noFill/>
                </a:ln>
                <a:solidFill>
                  <a:srgbClr val="000000"/>
                </a:solidFill>
                <a:effectLst/>
                <a:uLnTx/>
                <a:uFillTx/>
                <a:latin typeface="Arial"/>
                <a:cs typeface="Arial"/>
              </a:rPr>
              <a:t>noop</a:t>
            </a:r>
            <a:r>
              <a:rPr kumimoji="0" lang="en-US" sz="1600" b="0" i="0" u="none" strike="noStrike" kern="0" cap="none" spc="0" normalizeH="0" baseline="0" noProof="0" dirty="0">
                <a:ln>
                  <a:noFill/>
                </a:ln>
                <a:solidFill>
                  <a:srgbClr val="000000"/>
                </a:solidFill>
                <a:effectLst/>
                <a:uLnTx/>
                <a:uFillTx/>
                <a:latin typeface="Arial"/>
                <a:cs typeface="Arial"/>
              </a:rPr>
              <a:t>)</a:t>
            </a:r>
          </a:p>
        </p:txBody>
      </p:sp>
      <p:sp>
        <p:nvSpPr>
          <p:cNvPr id="227" name="Rectangle 97"/>
          <p:cNvSpPr>
            <a:spLocks noChangeArrowheads="1"/>
          </p:cNvSpPr>
          <p:nvPr/>
        </p:nvSpPr>
        <p:spPr bwMode="auto">
          <a:xfrm>
            <a:off x="7239000" y="2362200"/>
            <a:ext cx="1676400" cy="1628651"/>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ysClr val="windowText" lastClr="000000"/>
                </a:solidFill>
                <a:effectLst/>
                <a:uLnTx/>
                <a:uFillTx/>
                <a:latin typeface="Arial"/>
                <a:cs typeface="Arial"/>
              </a:rPr>
              <a:t>Giải</a:t>
            </a:r>
            <a:r>
              <a:rPr kumimoji="0" lang="en-US" sz="2000" b="1" i="0" u="none" strike="noStrike" kern="0" cap="none" spc="0" normalizeH="0" noProof="0" dirty="0" smtClean="0">
                <a:ln>
                  <a:noFill/>
                </a:ln>
                <a:solidFill>
                  <a:sysClr val="windowText" lastClr="000000"/>
                </a:solidFill>
                <a:effectLst/>
                <a:uLnTx/>
                <a:uFillTx/>
                <a:latin typeface="Arial"/>
                <a:cs typeface="Arial"/>
              </a:rPr>
              <a:t> </a:t>
            </a:r>
            <a:r>
              <a:rPr kumimoji="0" lang="en-US" sz="2000" b="1" i="0" u="none" strike="noStrike" kern="0" cap="none" spc="0" normalizeH="0" noProof="0" dirty="0" err="1" smtClean="0">
                <a:ln>
                  <a:noFill/>
                </a:ln>
                <a:solidFill>
                  <a:sysClr val="windowText" lastClr="000000"/>
                </a:solidFill>
                <a:effectLst/>
                <a:uLnTx/>
                <a:uFillTx/>
                <a:latin typeface="Arial"/>
                <a:cs typeface="Arial"/>
              </a:rPr>
              <a:t>quyết</a:t>
            </a:r>
            <a:r>
              <a:rPr kumimoji="0" lang="en-US" sz="2000" b="1" i="0" u="none" strike="noStrike" kern="0" cap="none" spc="0" normalizeH="0" noProof="0" dirty="0" smtClean="0">
                <a:ln>
                  <a:noFill/>
                </a:ln>
                <a:solidFill>
                  <a:sysClr val="windowText" lastClr="000000"/>
                </a:solidFill>
                <a:effectLst/>
                <a:uLnTx/>
                <a:uFillTx/>
                <a:latin typeface="Arial"/>
                <a:cs typeface="Arial"/>
              </a:rPr>
              <a:t> </a:t>
            </a:r>
            <a:r>
              <a:rPr kumimoji="0" lang="en-US" sz="2000" b="1" i="0" u="none" strike="noStrike" kern="0" cap="none" spc="0" normalizeH="0" noProof="0" dirty="0" err="1" smtClean="0">
                <a:ln>
                  <a:noFill/>
                </a:ln>
                <a:solidFill>
                  <a:sysClr val="windowText" lastClr="000000"/>
                </a:solidFill>
                <a:effectLst/>
                <a:uLnTx/>
                <a:uFillTx/>
                <a:latin typeface="Arial"/>
                <a:cs typeface="Arial"/>
              </a:rPr>
              <a:t>xung</a:t>
            </a:r>
            <a:r>
              <a:rPr kumimoji="0" lang="en-US" sz="2000" b="1" i="0" u="none" strike="noStrike" kern="0" cap="none" spc="0" normalizeH="0" noProof="0" dirty="0" smtClean="0">
                <a:ln>
                  <a:noFill/>
                </a:ln>
                <a:solidFill>
                  <a:sysClr val="windowText" lastClr="000000"/>
                </a:solidFill>
                <a:effectLst/>
                <a:uLnTx/>
                <a:uFillTx/>
                <a:latin typeface="Arial"/>
                <a:cs typeface="Arial"/>
              </a:rPr>
              <a:t> </a:t>
            </a:r>
            <a:r>
              <a:rPr kumimoji="0" lang="en-US" sz="2000" b="1" i="0" u="none" strike="noStrike" kern="0" cap="none" spc="0" normalizeH="0" noProof="0" dirty="0" err="1" smtClean="0">
                <a:ln>
                  <a:noFill/>
                </a:ln>
                <a:solidFill>
                  <a:sysClr val="windowText" lastClr="000000"/>
                </a:solidFill>
                <a:effectLst/>
                <a:uLnTx/>
                <a:uFillTx/>
                <a:latin typeface="Arial"/>
                <a:cs typeface="Arial"/>
              </a:rPr>
              <a:t>đột</a:t>
            </a:r>
            <a:r>
              <a:rPr lang="en-US" sz="2000" b="1" kern="0" dirty="0" smtClean="0">
                <a:solidFill>
                  <a:sysClr val="windowText" lastClr="000000"/>
                </a:solidFill>
                <a:latin typeface="Arial"/>
                <a:cs typeface="Arial"/>
              </a:rPr>
              <a:t> </a:t>
            </a:r>
            <a:r>
              <a:rPr lang="en-US" sz="2000" b="1" kern="0" dirty="0" err="1" smtClean="0">
                <a:solidFill>
                  <a:sysClr val="windowText" lastClr="000000"/>
                </a:solidFill>
                <a:latin typeface="Arial"/>
                <a:cs typeface="Arial"/>
              </a:rPr>
              <a:t>lệnh</a:t>
            </a:r>
            <a:r>
              <a:rPr lang="en-US" sz="2000" b="1" kern="0" dirty="0" smtClean="0">
                <a:solidFill>
                  <a:sysClr val="windowText" lastClr="000000"/>
                </a:solidFill>
                <a:latin typeface="Arial"/>
                <a:cs typeface="Arial"/>
              </a:rPr>
              <a:t> </a:t>
            </a:r>
            <a:r>
              <a:rPr lang="en-US" sz="2000" b="1" kern="0" dirty="0" err="1" smtClean="0">
                <a:solidFill>
                  <a:sysClr val="windowText" lastClr="000000"/>
                </a:solidFill>
                <a:latin typeface="Arial"/>
                <a:cs typeface="Arial"/>
              </a:rPr>
              <a:t>nhảy</a:t>
            </a:r>
            <a:r>
              <a:rPr lang="en-US" sz="2000" b="1" kern="0" dirty="0" smtClean="0">
                <a:solidFill>
                  <a:sysClr val="windowText" lastClr="000000"/>
                </a:solidFill>
                <a:latin typeface="Arial"/>
                <a:cs typeface="Arial"/>
              </a:rPr>
              <a:t> </a:t>
            </a:r>
            <a:r>
              <a:rPr lang="en-US" sz="2000" b="1" kern="0" dirty="0" err="1" smtClean="0">
                <a:solidFill>
                  <a:sysClr val="windowText" lastClr="000000"/>
                </a:solidFill>
                <a:latin typeface="Arial"/>
                <a:cs typeface="Arial"/>
              </a:rPr>
              <a:t>bằng</a:t>
            </a:r>
            <a:r>
              <a:rPr lang="en-US" sz="2000" b="1" kern="0" dirty="0" smtClean="0">
                <a:solidFill>
                  <a:sysClr val="windowText" lastClr="000000"/>
                </a:solidFill>
                <a:latin typeface="Arial"/>
                <a:cs typeface="Arial"/>
              </a:rPr>
              <a:t> </a:t>
            </a:r>
            <a:r>
              <a:rPr lang="en-US" sz="2000" b="1" kern="0" dirty="0" err="1" smtClean="0">
                <a:solidFill>
                  <a:sysClr val="windowText" lastClr="000000"/>
                </a:solidFill>
                <a:latin typeface="Arial"/>
                <a:cs typeface="Arial"/>
              </a:rPr>
              <a:t>cách</a:t>
            </a:r>
            <a:r>
              <a:rPr lang="en-US" sz="2000" b="1" kern="0" dirty="0" smtClean="0">
                <a:solidFill>
                  <a:sysClr val="windowText" lastClr="000000"/>
                </a:solidFill>
                <a:latin typeface="Arial"/>
                <a:cs typeface="Arial"/>
              </a:rPr>
              <a:t> </a:t>
            </a:r>
            <a:r>
              <a:rPr lang="en-US" sz="2000" b="1" kern="0" dirty="0" err="1" smtClean="0">
                <a:solidFill>
                  <a:sysClr val="windowText" lastClr="000000"/>
                </a:solidFill>
                <a:latin typeface="Arial"/>
                <a:cs typeface="Arial"/>
              </a:rPr>
              <a:t>chờ</a:t>
            </a:r>
            <a:r>
              <a:rPr lang="en-US" sz="2000" b="1" kern="0" dirty="0" smtClean="0">
                <a:solidFill>
                  <a:sysClr val="windowText" lastClr="000000"/>
                </a:solidFill>
                <a:latin typeface="Arial"/>
                <a:cs typeface="Arial"/>
              </a:rPr>
              <a:t> </a:t>
            </a:r>
            <a:r>
              <a:rPr kumimoji="0" lang="en-US" sz="2000" b="0" i="0" u="none" strike="noStrike" kern="0" cap="none" spc="0" normalizeH="0" baseline="0" noProof="0" dirty="0" smtClean="0">
                <a:ln>
                  <a:noFill/>
                </a:ln>
                <a:solidFill>
                  <a:sysClr val="windowText" lastClr="000000"/>
                </a:solidFill>
                <a:effectLst/>
                <a:uLnTx/>
                <a:uFillTx/>
                <a:latin typeface="Arial"/>
                <a:cs typeface="Arial"/>
              </a:rPr>
              <a:t>– </a:t>
            </a:r>
            <a:r>
              <a:rPr kumimoji="0" lang="en-US" sz="2000" b="0" i="0" u="none" strike="noStrike" kern="0" cap="none" spc="0" normalizeH="0" baseline="0" noProof="0" dirty="0">
                <a:ln>
                  <a:noFill/>
                </a:ln>
                <a:solidFill>
                  <a:srgbClr val="063DE8"/>
                </a:solidFill>
                <a:effectLst/>
                <a:uLnTx/>
                <a:uFillTx/>
                <a:latin typeface="Arial"/>
                <a:cs typeface="Arial"/>
              </a:rPr>
              <a:t>flush</a:t>
            </a:r>
            <a:endParaRPr kumimoji="0" lang="en-US" sz="20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228" name="Group 98"/>
          <p:cNvGrpSpPr>
            <a:grpSpLocks/>
          </p:cNvGrpSpPr>
          <p:nvPr/>
        </p:nvGrpSpPr>
        <p:grpSpPr bwMode="auto">
          <a:xfrm>
            <a:off x="3429000" y="3276600"/>
            <a:ext cx="3355975" cy="838200"/>
            <a:chOff x="1562" y="1152"/>
            <a:chExt cx="2114" cy="528"/>
          </a:xfrm>
        </p:grpSpPr>
        <p:grpSp>
          <p:nvGrpSpPr>
            <p:cNvPr id="229" name="Group 99"/>
            <p:cNvGrpSpPr>
              <a:grpSpLocks/>
            </p:cNvGrpSpPr>
            <p:nvPr/>
          </p:nvGrpSpPr>
          <p:grpSpPr bwMode="auto">
            <a:xfrm>
              <a:off x="2487" y="1152"/>
              <a:ext cx="223" cy="481"/>
              <a:chOff x="2207" y="1413"/>
              <a:chExt cx="223" cy="481"/>
            </a:xfrm>
          </p:grpSpPr>
          <p:sp>
            <p:nvSpPr>
              <p:cNvPr id="259" name="Freeform 10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Rectangle 10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30" name="Group 102"/>
            <p:cNvGrpSpPr>
              <a:grpSpLocks/>
            </p:cNvGrpSpPr>
            <p:nvPr/>
          </p:nvGrpSpPr>
          <p:grpSpPr bwMode="auto">
            <a:xfrm>
              <a:off x="1562" y="1248"/>
              <a:ext cx="349" cy="289"/>
              <a:chOff x="1282" y="1509"/>
              <a:chExt cx="349" cy="289"/>
            </a:xfrm>
          </p:grpSpPr>
          <p:sp>
            <p:nvSpPr>
              <p:cNvPr id="255" name="Rectangle 10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56" name="Group 104"/>
              <p:cNvGrpSpPr>
                <a:grpSpLocks/>
              </p:cNvGrpSpPr>
              <p:nvPr/>
            </p:nvGrpSpPr>
            <p:grpSpPr bwMode="auto">
              <a:xfrm>
                <a:off x="1291" y="1509"/>
                <a:ext cx="340" cy="289"/>
                <a:chOff x="1291" y="1509"/>
                <a:chExt cx="340" cy="289"/>
              </a:xfrm>
            </p:grpSpPr>
            <p:sp>
              <p:nvSpPr>
                <p:cNvPr id="257" name="Freeform 10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10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31" name="Rectangle 10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2" name="Group 108"/>
            <p:cNvGrpSpPr>
              <a:grpSpLocks/>
            </p:cNvGrpSpPr>
            <p:nvPr/>
          </p:nvGrpSpPr>
          <p:grpSpPr bwMode="auto">
            <a:xfrm>
              <a:off x="2031" y="1248"/>
              <a:ext cx="296" cy="289"/>
              <a:chOff x="1751" y="1509"/>
              <a:chExt cx="296" cy="289"/>
            </a:xfrm>
          </p:grpSpPr>
          <p:sp>
            <p:nvSpPr>
              <p:cNvPr id="253" name="Freeform 10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11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3" name="Line 11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1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Line 11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Rectangle 11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37" name="Group 115"/>
            <p:cNvGrpSpPr>
              <a:grpSpLocks/>
            </p:cNvGrpSpPr>
            <p:nvPr/>
          </p:nvGrpSpPr>
          <p:grpSpPr bwMode="auto">
            <a:xfrm>
              <a:off x="2880" y="1248"/>
              <a:ext cx="325" cy="289"/>
              <a:chOff x="2600" y="1509"/>
              <a:chExt cx="325" cy="289"/>
            </a:xfrm>
          </p:grpSpPr>
          <p:sp>
            <p:nvSpPr>
              <p:cNvPr id="251" name="Freeform 11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11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8" name="Rectangle 11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39" name="Group 119"/>
            <p:cNvGrpSpPr>
              <a:grpSpLocks/>
            </p:cNvGrpSpPr>
            <p:nvPr/>
          </p:nvGrpSpPr>
          <p:grpSpPr bwMode="auto">
            <a:xfrm>
              <a:off x="3348" y="1248"/>
              <a:ext cx="284" cy="289"/>
              <a:chOff x="3068" y="1509"/>
              <a:chExt cx="284" cy="289"/>
            </a:xfrm>
          </p:grpSpPr>
          <p:sp>
            <p:nvSpPr>
              <p:cNvPr id="249" name="Freeform 12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2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0" name="Line 12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Line 12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Line 12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Line 12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Line 12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Line 12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Line 12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Line 12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Line 13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975349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up)">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077201" cy="1143000"/>
          </a:xfrm>
        </p:spPr>
        <p:txBody>
          <a:bodyPr>
            <a:normAutofit fontScale="90000"/>
          </a:bodyPr>
          <a:lstStyle/>
          <a:p>
            <a:r>
              <a:rPr lang="en-US" b="1" dirty="0" err="1" smtClean="0">
                <a:latin typeface="Arial"/>
                <a:cs typeface="Arial"/>
              </a:rPr>
              <a:t>Xung</a:t>
            </a:r>
            <a:r>
              <a:rPr lang="en-US" b="1" dirty="0" smtClean="0">
                <a:latin typeface="Arial"/>
                <a:cs typeface="Arial"/>
              </a:rPr>
              <a:t> </a:t>
            </a:r>
            <a:r>
              <a:rPr lang="en-US" b="1" dirty="0" err="1" smtClean="0">
                <a:latin typeface="Arial"/>
                <a:cs typeface="Arial"/>
              </a:rPr>
              <a:t>đột</a:t>
            </a:r>
            <a:r>
              <a:rPr lang="en-US" b="1" dirty="0" smtClean="0">
                <a:latin typeface="Arial"/>
                <a:cs typeface="Arial"/>
              </a:rPr>
              <a:t> </a:t>
            </a:r>
            <a:r>
              <a:rPr lang="en-US" b="1" dirty="0" err="1" smtClean="0">
                <a:latin typeface="Arial"/>
                <a:cs typeface="Arial"/>
              </a:rPr>
              <a:t>điều</a:t>
            </a:r>
            <a:r>
              <a:rPr lang="en-US" b="1" dirty="0" smtClean="0">
                <a:latin typeface="Arial"/>
                <a:cs typeface="Arial"/>
              </a:rPr>
              <a:t> </a:t>
            </a:r>
            <a:r>
              <a:rPr lang="en-US" b="1" dirty="0" err="1" smtClean="0">
                <a:latin typeface="Arial"/>
                <a:cs typeface="Arial"/>
              </a:rPr>
              <a:t>khiển</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a:t>
            </a:r>
            <a:r>
              <a:rPr lang="en-US" b="1" dirty="0" err="1" smtClean="0">
                <a:latin typeface="Arial"/>
                <a:cs typeface="Arial"/>
              </a:rPr>
              <a:t>rẽ</a:t>
            </a:r>
            <a:r>
              <a:rPr lang="en-US" b="1" dirty="0" smtClean="0">
                <a:latin typeface="Arial"/>
                <a:cs typeface="Arial"/>
              </a:rPr>
              <a:t> </a:t>
            </a:r>
            <a:r>
              <a:rPr lang="en-US" b="1" dirty="0" err="1" smtClean="0">
                <a:latin typeface="Arial"/>
                <a:cs typeface="Arial"/>
              </a:rPr>
              <a:t>nhánh</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59</a:t>
            </a:fld>
            <a:endParaRPr lang="en-US" dirty="0"/>
          </a:p>
        </p:txBody>
      </p:sp>
      <p:grpSp>
        <p:nvGrpSpPr>
          <p:cNvPr id="158" name="Group 190"/>
          <p:cNvGrpSpPr>
            <a:grpSpLocks/>
          </p:cNvGrpSpPr>
          <p:nvPr/>
        </p:nvGrpSpPr>
        <p:grpSpPr bwMode="auto">
          <a:xfrm>
            <a:off x="3429000" y="1828800"/>
            <a:ext cx="1524000" cy="1295400"/>
            <a:chOff x="2160" y="1680"/>
            <a:chExt cx="960" cy="816"/>
          </a:xfrm>
        </p:grpSpPr>
        <p:sp>
          <p:nvSpPr>
            <p:cNvPr id="159" name="Rectangle 3"/>
            <p:cNvSpPr>
              <a:spLocks noChangeArrowheads="1"/>
            </p:cNvSpPr>
            <p:nvPr/>
          </p:nvSpPr>
          <p:spPr bwMode="auto">
            <a:xfrm>
              <a:off x="2160" y="2208"/>
              <a:ext cx="33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Rectangle 4"/>
            <p:cNvSpPr>
              <a:spLocks noChangeArrowheads="1"/>
            </p:cNvSpPr>
            <p:nvPr/>
          </p:nvSpPr>
          <p:spPr bwMode="auto">
            <a:xfrm>
              <a:off x="3024" y="1680"/>
              <a:ext cx="96" cy="288"/>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Line 5"/>
            <p:cNvSpPr>
              <a:spLocks noChangeShapeType="1"/>
            </p:cNvSpPr>
            <p:nvPr/>
          </p:nvSpPr>
          <p:spPr bwMode="auto">
            <a:xfrm flipH="1">
              <a:off x="2160" y="1968"/>
              <a:ext cx="864" cy="240"/>
            </a:xfrm>
            <a:prstGeom prst="line">
              <a:avLst/>
            </a:prstGeom>
            <a:noFill/>
            <a:ln w="28575">
              <a:solidFill>
                <a:srgbClr val="FC0128"/>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2" name="Rectangle 7"/>
          <p:cNvSpPr>
            <a:spLocks noChangeArrowheads="1"/>
          </p:cNvSpPr>
          <p:nvPr/>
        </p:nvSpPr>
        <p:spPr bwMode="auto">
          <a:xfrm>
            <a:off x="328613" y="19065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63" name="Line 8"/>
          <p:cNvSpPr>
            <a:spLocks noChangeShapeType="1"/>
          </p:cNvSpPr>
          <p:nvPr/>
        </p:nvSpPr>
        <p:spPr bwMode="auto">
          <a:xfrm>
            <a:off x="1447800" y="1300163"/>
            <a:ext cx="6311900" cy="0"/>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Rectangle 11"/>
          <p:cNvSpPr>
            <a:spLocks noChangeArrowheads="1"/>
          </p:cNvSpPr>
          <p:nvPr/>
        </p:nvSpPr>
        <p:spPr bwMode="auto">
          <a:xfrm>
            <a:off x="762000" y="2633663"/>
            <a:ext cx="546100"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lw</a:t>
            </a:r>
          </a:p>
        </p:txBody>
      </p:sp>
      <p:sp>
        <p:nvSpPr>
          <p:cNvPr id="165" name="Rectangle 12"/>
          <p:cNvSpPr>
            <a:spLocks noChangeArrowheads="1"/>
          </p:cNvSpPr>
          <p:nvPr/>
        </p:nvSpPr>
        <p:spPr bwMode="auto">
          <a:xfrm>
            <a:off x="762000" y="4343400"/>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4</a:t>
            </a:r>
          </a:p>
        </p:txBody>
      </p:sp>
      <p:sp>
        <p:nvSpPr>
          <p:cNvPr id="166" name="Line 13"/>
          <p:cNvSpPr>
            <a:spLocks noChangeShapeType="1"/>
          </p:cNvSpPr>
          <p:nvPr/>
        </p:nvSpPr>
        <p:spPr bwMode="auto">
          <a:xfrm>
            <a:off x="26289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Line 14"/>
          <p:cNvSpPr>
            <a:spLocks noChangeShapeType="1"/>
          </p:cNvSpPr>
          <p:nvPr/>
        </p:nvSpPr>
        <p:spPr bwMode="auto">
          <a:xfrm>
            <a:off x="33147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Line 15"/>
          <p:cNvSpPr>
            <a:spLocks noChangeShapeType="1"/>
          </p:cNvSpPr>
          <p:nvPr/>
        </p:nvSpPr>
        <p:spPr bwMode="auto">
          <a:xfrm>
            <a:off x="40005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Line 16"/>
          <p:cNvSpPr>
            <a:spLocks noChangeShapeType="1"/>
          </p:cNvSpPr>
          <p:nvPr/>
        </p:nvSpPr>
        <p:spPr bwMode="auto">
          <a:xfrm>
            <a:off x="46863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Line 17"/>
          <p:cNvSpPr>
            <a:spLocks noChangeShapeType="1"/>
          </p:cNvSpPr>
          <p:nvPr/>
        </p:nvSpPr>
        <p:spPr bwMode="auto">
          <a:xfrm>
            <a:off x="53721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Line 18"/>
          <p:cNvSpPr>
            <a:spLocks noChangeShapeType="1"/>
          </p:cNvSpPr>
          <p:nvPr/>
        </p:nvSpPr>
        <p:spPr bwMode="auto">
          <a:xfrm>
            <a:off x="60579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Line 19"/>
          <p:cNvSpPr>
            <a:spLocks noChangeShapeType="1"/>
          </p:cNvSpPr>
          <p:nvPr/>
        </p:nvSpPr>
        <p:spPr bwMode="auto">
          <a:xfrm>
            <a:off x="67437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Line 20"/>
          <p:cNvSpPr>
            <a:spLocks noChangeShapeType="1"/>
          </p:cNvSpPr>
          <p:nvPr/>
        </p:nvSpPr>
        <p:spPr bwMode="auto">
          <a:xfrm>
            <a:off x="7429500" y="1427163"/>
            <a:ext cx="0" cy="44704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Rectangle 21"/>
          <p:cNvSpPr>
            <a:spLocks noChangeArrowheads="1"/>
          </p:cNvSpPr>
          <p:nvPr/>
        </p:nvSpPr>
        <p:spPr bwMode="auto">
          <a:xfrm>
            <a:off x="762000" y="3471863"/>
            <a:ext cx="92551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Inst 3</a:t>
            </a:r>
          </a:p>
        </p:txBody>
      </p:sp>
      <p:sp>
        <p:nvSpPr>
          <p:cNvPr id="175" name="Line 22"/>
          <p:cNvSpPr>
            <a:spLocks noChangeShapeType="1"/>
          </p:cNvSpPr>
          <p:nvPr/>
        </p:nvSpPr>
        <p:spPr bwMode="auto">
          <a:xfrm>
            <a:off x="685800" y="1828800"/>
            <a:ext cx="0" cy="38862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6" name="Group 189"/>
          <p:cNvGrpSpPr>
            <a:grpSpLocks/>
          </p:cNvGrpSpPr>
          <p:nvPr/>
        </p:nvGrpSpPr>
        <p:grpSpPr bwMode="auto">
          <a:xfrm>
            <a:off x="762000" y="1676400"/>
            <a:ext cx="5337175" cy="838200"/>
            <a:chOff x="480" y="1584"/>
            <a:chExt cx="3362" cy="528"/>
          </a:xfrm>
        </p:grpSpPr>
        <p:sp>
          <p:nvSpPr>
            <p:cNvPr id="177" name="Rectangle 10"/>
            <p:cNvSpPr>
              <a:spLocks noChangeArrowheads="1"/>
            </p:cNvSpPr>
            <p:nvPr/>
          </p:nvSpPr>
          <p:spPr bwMode="auto">
            <a:xfrm>
              <a:off x="480" y="1632"/>
              <a:ext cx="459"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latin typeface="Courier New" pitchFamily="49" charset="0"/>
                </a:rPr>
                <a:t>beq</a:t>
              </a:r>
            </a:p>
          </p:txBody>
        </p:sp>
        <p:grpSp>
          <p:nvGrpSpPr>
            <p:cNvPr id="178" name="Group 57"/>
            <p:cNvGrpSpPr>
              <a:grpSpLocks/>
            </p:cNvGrpSpPr>
            <p:nvPr/>
          </p:nvGrpSpPr>
          <p:grpSpPr bwMode="auto">
            <a:xfrm>
              <a:off x="2640" y="1584"/>
              <a:ext cx="223" cy="481"/>
              <a:chOff x="2207" y="1413"/>
              <a:chExt cx="223" cy="481"/>
            </a:xfrm>
          </p:grpSpPr>
          <p:sp>
            <p:nvSpPr>
              <p:cNvPr id="208" name="Freeform 58"/>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Rectangle 59"/>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79" name="Group 60"/>
            <p:cNvGrpSpPr>
              <a:grpSpLocks/>
            </p:cNvGrpSpPr>
            <p:nvPr/>
          </p:nvGrpSpPr>
          <p:grpSpPr bwMode="auto">
            <a:xfrm>
              <a:off x="1728" y="1680"/>
              <a:ext cx="349" cy="289"/>
              <a:chOff x="1282" y="1509"/>
              <a:chExt cx="349" cy="289"/>
            </a:xfrm>
          </p:grpSpPr>
          <p:sp>
            <p:nvSpPr>
              <p:cNvPr id="204" name="Rectangle 61"/>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05" name="Group 62"/>
              <p:cNvGrpSpPr>
                <a:grpSpLocks/>
              </p:cNvGrpSpPr>
              <p:nvPr/>
            </p:nvGrpSpPr>
            <p:grpSpPr bwMode="auto">
              <a:xfrm>
                <a:off x="1291" y="1509"/>
                <a:ext cx="340" cy="289"/>
                <a:chOff x="1291" y="1509"/>
                <a:chExt cx="340" cy="289"/>
              </a:xfrm>
            </p:grpSpPr>
            <p:sp>
              <p:nvSpPr>
                <p:cNvPr id="206" name="Freeform 63"/>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64"/>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80" name="Rectangle 65"/>
            <p:cNvSpPr>
              <a:spLocks noChangeArrowheads="1"/>
            </p:cNvSpPr>
            <p:nvPr/>
          </p:nvSpPr>
          <p:spPr bwMode="auto">
            <a:xfrm>
              <a:off x="2178" y="1687"/>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1" name="Group 66"/>
            <p:cNvGrpSpPr>
              <a:grpSpLocks/>
            </p:cNvGrpSpPr>
            <p:nvPr/>
          </p:nvGrpSpPr>
          <p:grpSpPr bwMode="auto">
            <a:xfrm>
              <a:off x="2197" y="1680"/>
              <a:ext cx="296" cy="289"/>
              <a:chOff x="1751" y="1509"/>
              <a:chExt cx="296" cy="289"/>
            </a:xfrm>
          </p:grpSpPr>
          <p:sp>
            <p:nvSpPr>
              <p:cNvPr id="202" name="Freeform 67"/>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68"/>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2" name="Line 69"/>
            <p:cNvSpPr>
              <a:spLocks noChangeShapeType="1"/>
            </p:cNvSpPr>
            <p:nvPr/>
          </p:nvSpPr>
          <p:spPr bwMode="auto">
            <a:xfrm>
              <a:off x="2082" y="1824"/>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70"/>
            <p:cNvSpPr>
              <a:spLocks/>
            </p:cNvSpPr>
            <p:nvPr/>
          </p:nvSpPr>
          <p:spPr bwMode="auto">
            <a:xfrm>
              <a:off x="2150" y="172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Line 71"/>
            <p:cNvSpPr>
              <a:spLocks noChangeShapeType="1"/>
            </p:cNvSpPr>
            <p:nvPr/>
          </p:nvSpPr>
          <p:spPr bwMode="auto">
            <a:xfrm>
              <a:off x="2498" y="172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Rectangle 72"/>
            <p:cNvSpPr>
              <a:spLocks noChangeArrowheads="1"/>
            </p:cNvSpPr>
            <p:nvPr/>
          </p:nvSpPr>
          <p:spPr bwMode="auto">
            <a:xfrm>
              <a:off x="2995" y="1682"/>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86" name="Group 73"/>
            <p:cNvGrpSpPr>
              <a:grpSpLocks/>
            </p:cNvGrpSpPr>
            <p:nvPr/>
          </p:nvGrpSpPr>
          <p:grpSpPr bwMode="auto">
            <a:xfrm>
              <a:off x="3046" y="1680"/>
              <a:ext cx="325" cy="289"/>
              <a:chOff x="2600" y="1509"/>
              <a:chExt cx="325" cy="289"/>
            </a:xfrm>
          </p:grpSpPr>
          <p:sp>
            <p:nvSpPr>
              <p:cNvPr id="200" name="Freeform 74"/>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75"/>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7" name="Rectangle 76"/>
            <p:cNvSpPr>
              <a:spLocks noChangeArrowheads="1"/>
            </p:cNvSpPr>
            <p:nvPr/>
          </p:nvSpPr>
          <p:spPr bwMode="auto">
            <a:xfrm>
              <a:off x="3487" y="1682"/>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8" name="Group 77"/>
            <p:cNvGrpSpPr>
              <a:grpSpLocks/>
            </p:cNvGrpSpPr>
            <p:nvPr/>
          </p:nvGrpSpPr>
          <p:grpSpPr bwMode="auto">
            <a:xfrm>
              <a:off x="3514" y="1680"/>
              <a:ext cx="284" cy="289"/>
              <a:chOff x="3068" y="1509"/>
              <a:chExt cx="284" cy="289"/>
            </a:xfrm>
          </p:grpSpPr>
          <p:sp>
            <p:nvSpPr>
              <p:cNvPr id="198" name="Freeform 78"/>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Freeform 79"/>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9" name="Line 80"/>
            <p:cNvSpPr>
              <a:spLocks noChangeShapeType="1"/>
            </p:cNvSpPr>
            <p:nvPr/>
          </p:nvSpPr>
          <p:spPr bwMode="auto">
            <a:xfrm>
              <a:off x="3367" y="1824"/>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81"/>
            <p:cNvSpPr>
              <a:spLocks noChangeShapeType="1"/>
            </p:cNvSpPr>
            <p:nvPr/>
          </p:nvSpPr>
          <p:spPr bwMode="auto">
            <a:xfrm>
              <a:off x="2883" y="1824"/>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Line 82"/>
            <p:cNvSpPr>
              <a:spLocks noChangeShapeType="1"/>
            </p:cNvSpPr>
            <p:nvPr/>
          </p:nvSpPr>
          <p:spPr bwMode="auto">
            <a:xfrm>
              <a:off x="2498" y="1920"/>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Line 83"/>
            <p:cNvSpPr>
              <a:spLocks noChangeShapeType="1"/>
            </p:cNvSpPr>
            <p:nvPr/>
          </p:nvSpPr>
          <p:spPr bwMode="auto">
            <a:xfrm>
              <a:off x="2582" y="1920"/>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Line 84"/>
            <p:cNvSpPr>
              <a:spLocks noChangeShapeType="1"/>
            </p:cNvSpPr>
            <p:nvPr/>
          </p:nvSpPr>
          <p:spPr bwMode="auto">
            <a:xfrm>
              <a:off x="2582" y="2112"/>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85"/>
            <p:cNvSpPr>
              <a:spLocks noChangeShapeType="1"/>
            </p:cNvSpPr>
            <p:nvPr/>
          </p:nvSpPr>
          <p:spPr bwMode="auto">
            <a:xfrm>
              <a:off x="2918" y="1824"/>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86"/>
            <p:cNvSpPr>
              <a:spLocks noChangeShapeType="1"/>
            </p:cNvSpPr>
            <p:nvPr/>
          </p:nvSpPr>
          <p:spPr bwMode="auto">
            <a:xfrm flipH="1">
              <a:off x="2998" y="182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87"/>
            <p:cNvSpPr>
              <a:spLocks noChangeShapeType="1"/>
            </p:cNvSpPr>
            <p:nvPr/>
          </p:nvSpPr>
          <p:spPr bwMode="auto">
            <a:xfrm>
              <a:off x="2998" y="2064"/>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88"/>
            <p:cNvSpPr>
              <a:spLocks noChangeShapeType="1"/>
            </p:cNvSpPr>
            <p:nvPr/>
          </p:nvSpPr>
          <p:spPr bwMode="auto">
            <a:xfrm>
              <a:off x="3430" y="182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0" name="Group 89"/>
          <p:cNvGrpSpPr>
            <a:grpSpLocks/>
          </p:cNvGrpSpPr>
          <p:nvPr/>
        </p:nvGrpSpPr>
        <p:grpSpPr bwMode="auto">
          <a:xfrm>
            <a:off x="3429000" y="2514600"/>
            <a:ext cx="3355975" cy="838200"/>
            <a:chOff x="1562" y="1152"/>
            <a:chExt cx="2114" cy="528"/>
          </a:xfrm>
        </p:grpSpPr>
        <p:grpSp>
          <p:nvGrpSpPr>
            <p:cNvPr id="211" name="Group 90"/>
            <p:cNvGrpSpPr>
              <a:grpSpLocks/>
            </p:cNvGrpSpPr>
            <p:nvPr/>
          </p:nvGrpSpPr>
          <p:grpSpPr bwMode="auto">
            <a:xfrm>
              <a:off x="2487" y="1152"/>
              <a:ext cx="223" cy="481"/>
              <a:chOff x="2207" y="1413"/>
              <a:chExt cx="223" cy="481"/>
            </a:xfrm>
          </p:grpSpPr>
          <p:sp>
            <p:nvSpPr>
              <p:cNvPr id="241" name="Freeform 91"/>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Rectangle 92"/>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2" name="Group 93"/>
            <p:cNvGrpSpPr>
              <a:grpSpLocks/>
            </p:cNvGrpSpPr>
            <p:nvPr/>
          </p:nvGrpSpPr>
          <p:grpSpPr bwMode="auto">
            <a:xfrm>
              <a:off x="1562" y="1248"/>
              <a:ext cx="349" cy="289"/>
              <a:chOff x="1282" y="1509"/>
              <a:chExt cx="349" cy="289"/>
            </a:xfrm>
          </p:grpSpPr>
          <p:sp>
            <p:nvSpPr>
              <p:cNvPr id="237" name="Rectangle 94"/>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8" name="Group 95"/>
              <p:cNvGrpSpPr>
                <a:grpSpLocks/>
              </p:cNvGrpSpPr>
              <p:nvPr/>
            </p:nvGrpSpPr>
            <p:grpSpPr bwMode="auto">
              <a:xfrm>
                <a:off x="1291" y="1509"/>
                <a:ext cx="340" cy="289"/>
                <a:chOff x="1291" y="1509"/>
                <a:chExt cx="340" cy="289"/>
              </a:xfrm>
            </p:grpSpPr>
            <p:sp>
              <p:nvSpPr>
                <p:cNvPr id="239" name="Freeform 96"/>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97"/>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13" name="Rectangle 98"/>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4" name="Group 99"/>
            <p:cNvGrpSpPr>
              <a:grpSpLocks/>
            </p:cNvGrpSpPr>
            <p:nvPr/>
          </p:nvGrpSpPr>
          <p:grpSpPr bwMode="auto">
            <a:xfrm>
              <a:off x="2031" y="1248"/>
              <a:ext cx="296" cy="289"/>
              <a:chOff x="1751" y="1509"/>
              <a:chExt cx="296" cy="289"/>
            </a:xfrm>
          </p:grpSpPr>
          <p:sp>
            <p:nvSpPr>
              <p:cNvPr id="235" name="Freeform 100"/>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101"/>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5" name="Line 102"/>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103"/>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Line 104"/>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Rectangle 105"/>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19" name="Group 106"/>
            <p:cNvGrpSpPr>
              <a:grpSpLocks/>
            </p:cNvGrpSpPr>
            <p:nvPr/>
          </p:nvGrpSpPr>
          <p:grpSpPr bwMode="auto">
            <a:xfrm>
              <a:off x="2880" y="1248"/>
              <a:ext cx="325" cy="289"/>
              <a:chOff x="2600" y="1509"/>
              <a:chExt cx="325" cy="289"/>
            </a:xfrm>
          </p:grpSpPr>
          <p:sp>
            <p:nvSpPr>
              <p:cNvPr id="233" name="Freeform 107"/>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08"/>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0" name="Rectangle 109"/>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1" name="Group 110"/>
            <p:cNvGrpSpPr>
              <a:grpSpLocks/>
            </p:cNvGrpSpPr>
            <p:nvPr/>
          </p:nvGrpSpPr>
          <p:grpSpPr bwMode="auto">
            <a:xfrm>
              <a:off x="3348" y="1248"/>
              <a:ext cx="284" cy="289"/>
              <a:chOff x="3068" y="1509"/>
              <a:chExt cx="284" cy="289"/>
            </a:xfrm>
          </p:grpSpPr>
          <p:sp>
            <p:nvSpPr>
              <p:cNvPr id="231" name="Freeform 111"/>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112"/>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2" name="Line 113"/>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Line 114"/>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115"/>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116"/>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117"/>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118"/>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119"/>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120"/>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121"/>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3" name="Group 122"/>
          <p:cNvGrpSpPr>
            <a:grpSpLocks/>
          </p:cNvGrpSpPr>
          <p:nvPr/>
        </p:nvGrpSpPr>
        <p:grpSpPr bwMode="auto">
          <a:xfrm>
            <a:off x="4114800" y="3352800"/>
            <a:ext cx="3355975" cy="838200"/>
            <a:chOff x="1562" y="1152"/>
            <a:chExt cx="2114" cy="528"/>
          </a:xfrm>
        </p:grpSpPr>
        <p:grpSp>
          <p:nvGrpSpPr>
            <p:cNvPr id="244" name="Group 123"/>
            <p:cNvGrpSpPr>
              <a:grpSpLocks/>
            </p:cNvGrpSpPr>
            <p:nvPr/>
          </p:nvGrpSpPr>
          <p:grpSpPr bwMode="auto">
            <a:xfrm>
              <a:off x="2487" y="1152"/>
              <a:ext cx="223" cy="481"/>
              <a:chOff x="2207" y="1413"/>
              <a:chExt cx="223" cy="481"/>
            </a:xfrm>
          </p:grpSpPr>
          <p:sp>
            <p:nvSpPr>
              <p:cNvPr id="274" name="Freeform 12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Rectangle 12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45" name="Group 126"/>
            <p:cNvGrpSpPr>
              <a:grpSpLocks/>
            </p:cNvGrpSpPr>
            <p:nvPr/>
          </p:nvGrpSpPr>
          <p:grpSpPr bwMode="auto">
            <a:xfrm>
              <a:off x="1562" y="1248"/>
              <a:ext cx="349" cy="289"/>
              <a:chOff x="1282" y="1509"/>
              <a:chExt cx="349" cy="289"/>
            </a:xfrm>
          </p:grpSpPr>
          <p:sp>
            <p:nvSpPr>
              <p:cNvPr id="270" name="Rectangle 12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71" name="Group 128"/>
              <p:cNvGrpSpPr>
                <a:grpSpLocks/>
              </p:cNvGrpSpPr>
              <p:nvPr/>
            </p:nvGrpSpPr>
            <p:grpSpPr bwMode="auto">
              <a:xfrm>
                <a:off x="1291" y="1509"/>
                <a:ext cx="340" cy="289"/>
                <a:chOff x="1291" y="1509"/>
                <a:chExt cx="340" cy="289"/>
              </a:xfrm>
            </p:grpSpPr>
            <p:sp>
              <p:nvSpPr>
                <p:cNvPr id="272" name="Freeform 12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13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6" name="Rectangle 13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47" name="Group 132"/>
            <p:cNvGrpSpPr>
              <a:grpSpLocks/>
            </p:cNvGrpSpPr>
            <p:nvPr/>
          </p:nvGrpSpPr>
          <p:grpSpPr bwMode="auto">
            <a:xfrm>
              <a:off x="2031" y="1248"/>
              <a:ext cx="296" cy="289"/>
              <a:chOff x="1751" y="1509"/>
              <a:chExt cx="296" cy="289"/>
            </a:xfrm>
          </p:grpSpPr>
          <p:sp>
            <p:nvSpPr>
              <p:cNvPr id="268" name="Freeform 13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3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8" name="Line 13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13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13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Rectangle 13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52" name="Group 139"/>
            <p:cNvGrpSpPr>
              <a:grpSpLocks/>
            </p:cNvGrpSpPr>
            <p:nvPr/>
          </p:nvGrpSpPr>
          <p:grpSpPr bwMode="auto">
            <a:xfrm>
              <a:off x="2880" y="1248"/>
              <a:ext cx="325" cy="289"/>
              <a:chOff x="2600" y="1509"/>
              <a:chExt cx="325" cy="289"/>
            </a:xfrm>
          </p:grpSpPr>
          <p:sp>
            <p:nvSpPr>
              <p:cNvPr id="266" name="Freeform 14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4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3" name="Rectangle 14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54" name="Group 143"/>
            <p:cNvGrpSpPr>
              <a:grpSpLocks/>
            </p:cNvGrpSpPr>
            <p:nvPr/>
          </p:nvGrpSpPr>
          <p:grpSpPr bwMode="auto">
            <a:xfrm>
              <a:off x="3348" y="1248"/>
              <a:ext cx="284" cy="289"/>
              <a:chOff x="3068" y="1509"/>
              <a:chExt cx="284" cy="289"/>
            </a:xfrm>
          </p:grpSpPr>
          <p:sp>
            <p:nvSpPr>
              <p:cNvPr id="264" name="Freeform 14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14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5" name="Line 14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14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14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Line 14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Line 15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Line 15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Line 15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Line 15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15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76" name="Group 155"/>
          <p:cNvGrpSpPr>
            <a:grpSpLocks/>
          </p:cNvGrpSpPr>
          <p:nvPr/>
        </p:nvGrpSpPr>
        <p:grpSpPr bwMode="auto">
          <a:xfrm>
            <a:off x="4800600" y="4191000"/>
            <a:ext cx="3355975" cy="838200"/>
            <a:chOff x="1562" y="1152"/>
            <a:chExt cx="2114" cy="528"/>
          </a:xfrm>
        </p:grpSpPr>
        <p:grpSp>
          <p:nvGrpSpPr>
            <p:cNvPr id="277" name="Group 156"/>
            <p:cNvGrpSpPr>
              <a:grpSpLocks/>
            </p:cNvGrpSpPr>
            <p:nvPr/>
          </p:nvGrpSpPr>
          <p:grpSpPr bwMode="auto">
            <a:xfrm>
              <a:off x="2487" y="1152"/>
              <a:ext cx="223" cy="481"/>
              <a:chOff x="2207" y="1413"/>
              <a:chExt cx="223" cy="481"/>
            </a:xfrm>
          </p:grpSpPr>
          <p:sp>
            <p:nvSpPr>
              <p:cNvPr id="307" name="Freeform 15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Rectangle 15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78" name="Group 159"/>
            <p:cNvGrpSpPr>
              <a:grpSpLocks/>
            </p:cNvGrpSpPr>
            <p:nvPr/>
          </p:nvGrpSpPr>
          <p:grpSpPr bwMode="auto">
            <a:xfrm>
              <a:off x="1562" y="1248"/>
              <a:ext cx="349" cy="289"/>
              <a:chOff x="1282" y="1509"/>
              <a:chExt cx="349" cy="289"/>
            </a:xfrm>
          </p:grpSpPr>
          <p:sp>
            <p:nvSpPr>
              <p:cNvPr id="303" name="Rectangle 16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04" name="Group 161"/>
              <p:cNvGrpSpPr>
                <a:grpSpLocks/>
              </p:cNvGrpSpPr>
              <p:nvPr/>
            </p:nvGrpSpPr>
            <p:grpSpPr bwMode="auto">
              <a:xfrm>
                <a:off x="1291" y="1509"/>
                <a:ext cx="340" cy="289"/>
                <a:chOff x="1291" y="1509"/>
                <a:chExt cx="340" cy="289"/>
              </a:xfrm>
            </p:grpSpPr>
            <p:sp>
              <p:nvSpPr>
                <p:cNvPr id="305" name="Freeform 16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16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79" name="Rectangle 16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0" name="Group 165"/>
            <p:cNvGrpSpPr>
              <a:grpSpLocks/>
            </p:cNvGrpSpPr>
            <p:nvPr/>
          </p:nvGrpSpPr>
          <p:grpSpPr bwMode="auto">
            <a:xfrm>
              <a:off x="2031" y="1248"/>
              <a:ext cx="296" cy="289"/>
              <a:chOff x="1751" y="1509"/>
              <a:chExt cx="296" cy="289"/>
            </a:xfrm>
          </p:grpSpPr>
          <p:sp>
            <p:nvSpPr>
              <p:cNvPr id="301" name="Freeform 16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16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1" name="Line 16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Freeform 16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Line 17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Rectangle 17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85" name="Group 172"/>
            <p:cNvGrpSpPr>
              <a:grpSpLocks/>
            </p:cNvGrpSpPr>
            <p:nvPr/>
          </p:nvGrpSpPr>
          <p:grpSpPr bwMode="auto">
            <a:xfrm>
              <a:off x="2880" y="1248"/>
              <a:ext cx="325" cy="289"/>
              <a:chOff x="2600" y="1509"/>
              <a:chExt cx="325" cy="289"/>
            </a:xfrm>
          </p:grpSpPr>
          <p:sp>
            <p:nvSpPr>
              <p:cNvPr id="299" name="Freeform 17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17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6" name="Rectangle 17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87" name="Group 176"/>
            <p:cNvGrpSpPr>
              <a:grpSpLocks/>
            </p:cNvGrpSpPr>
            <p:nvPr/>
          </p:nvGrpSpPr>
          <p:grpSpPr bwMode="auto">
            <a:xfrm>
              <a:off x="3348" y="1248"/>
              <a:ext cx="284" cy="289"/>
              <a:chOff x="3068" y="1509"/>
              <a:chExt cx="284" cy="289"/>
            </a:xfrm>
          </p:grpSpPr>
          <p:sp>
            <p:nvSpPr>
              <p:cNvPr id="297" name="Freeform 17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17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8" name="Line 17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Line 18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Line 18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Line 18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Line 18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Line 18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Line 18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Line 18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Line 18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803544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up)">
                                      <p:cBhvr>
                                        <p:cTn id="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86801" cy="1143000"/>
          </a:xfrm>
        </p:spPr>
        <p:txBody>
          <a:bodyPr>
            <a:normAutofit fontScale="90000"/>
          </a:bodyPr>
          <a:lstStyle/>
          <a:p>
            <a:r>
              <a:rPr lang="en-US" b="1" dirty="0" err="1" smtClean="0">
                <a:latin typeface="Arial"/>
                <a:cs typeface="Arial"/>
              </a:rPr>
              <a:t>Giải</a:t>
            </a:r>
            <a:r>
              <a:rPr lang="en-US" b="1" dirty="0" smtClean="0">
                <a:latin typeface="Arial"/>
                <a:cs typeface="Arial"/>
              </a:rPr>
              <a:t> </a:t>
            </a:r>
            <a:r>
              <a:rPr lang="en-US" b="1" dirty="0" err="1" smtClean="0">
                <a:latin typeface="Arial"/>
                <a:cs typeface="Arial"/>
              </a:rPr>
              <a:t>pháp</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xử</a:t>
            </a:r>
            <a:r>
              <a:rPr lang="en-US" b="1" dirty="0" smtClean="0">
                <a:latin typeface="Arial"/>
                <a:cs typeface="Arial"/>
              </a:rPr>
              <a:t> </a:t>
            </a:r>
            <a:r>
              <a:rPr lang="en-US" b="1" dirty="0" err="1" smtClean="0">
                <a:latin typeface="Arial"/>
                <a:cs typeface="Arial"/>
              </a:rPr>
              <a:t>lý</a:t>
            </a:r>
            <a:r>
              <a:rPr lang="en-US" b="1" dirty="0" smtClean="0">
                <a:latin typeface="Arial"/>
                <a:cs typeface="Arial"/>
              </a:rPr>
              <a:t> </a:t>
            </a:r>
            <a:r>
              <a:rPr lang="en-US" b="1" dirty="0" err="1" smtClean="0">
                <a:latin typeface="Arial"/>
                <a:cs typeface="Arial"/>
              </a:rPr>
              <a:t>đa</a:t>
            </a:r>
            <a:r>
              <a:rPr lang="en-US" b="1" dirty="0">
                <a:latin typeface="Arial"/>
                <a:cs typeface="Arial"/>
              </a:rPr>
              <a:t> </a:t>
            </a:r>
            <a:r>
              <a:rPr lang="en-US" b="1" dirty="0" err="1" smtClean="0">
                <a:latin typeface="Arial"/>
                <a:cs typeface="Arial"/>
              </a:rPr>
              <a:t>xung</a:t>
            </a:r>
            <a:r>
              <a:rPr lang="en-US" b="1" dirty="0" smtClean="0">
                <a:latin typeface="Arial"/>
                <a:cs typeface="Arial"/>
              </a:rPr>
              <a:t> </a:t>
            </a:r>
            <a:r>
              <a:rPr lang="en-US" b="1" dirty="0" err="1" smtClean="0">
                <a:latin typeface="Arial"/>
                <a:cs typeface="Arial"/>
              </a:rPr>
              <a:t>nhịp</a:t>
            </a:r>
            <a:endParaRPr lang="en-US" dirty="0">
              <a:latin typeface="Arial"/>
              <a:cs typeface="Arial"/>
            </a:endParaRPr>
          </a:p>
        </p:txBody>
      </p:sp>
      <p:sp>
        <p:nvSpPr>
          <p:cNvPr id="3" name="Rectangle 2"/>
          <p:cNvSpPr/>
          <p:nvPr/>
        </p:nvSpPr>
        <p:spPr>
          <a:xfrm>
            <a:off x="609600" y="5562600"/>
            <a:ext cx="7772400" cy="646331"/>
          </a:xfrm>
          <a:prstGeom prst="rect">
            <a:avLst/>
          </a:prstGeom>
        </p:spPr>
        <p:txBody>
          <a:bodyPr wrap="square">
            <a:spAutoFit/>
          </a:bodyPr>
          <a:lstStyle/>
          <a:p>
            <a:r>
              <a:rPr lang="en-US" dirty="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nhanh</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tương</a:t>
            </a:r>
            <a:r>
              <a:rPr lang="en-US" dirty="0" smtClean="0">
                <a:latin typeface="Arial"/>
                <a:cs typeface="Arial"/>
              </a:rPr>
              <a:t> </a:t>
            </a:r>
            <a:r>
              <a:rPr lang="en-US" dirty="0" err="1" smtClean="0">
                <a:latin typeface="Arial"/>
                <a:cs typeface="Arial"/>
              </a:rPr>
              <a:t>ứng</a:t>
            </a:r>
            <a:r>
              <a:rPr lang="en-US" dirty="0" smtClean="0">
                <a:latin typeface="Arial"/>
                <a:cs typeface="Arial"/>
              </a:rPr>
              <a:t> </a:t>
            </a:r>
            <a:r>
              <a:rPr lang="en-US" dirty="0" err="1" smtClean="0">
                <a:latin typeface="Arial"/>
                <a:cs typeface="Arial"/>
              </a:rPr>
              <a:t>với</a:t>
            </a:r>
            <a:r>
              <a:rPr lang="en-US" dirty="0" smtClean="0">
                <a:latin typeface="Arial"/>
                <a:cs typeface="Arial"/>
              </a:rPr>
              <a:t> 1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endParaRPr lang="en-US" b="1" dirty="0">
              <a:latin typeface="Arial"/>
              <a:cs typeface="Arial"/>
            </a:endParaRPr>
          </a:p>
          <a:p>
            <a:r>
              <a:rPr lang="en-US" dirty="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chậm</a:t>
            </a:r>
            <a:r>
              <a:rPr lang="en-US" dirty="0" smtClean="0">
                <a:latin typeface="Arial"/>
                <a:cs typeface="Arial"/>
              </a:rPr>
              <a:t> </a:t>
            </a:r>
            <a:r>
              <a:rPr lang="en-US" dirty="0" err="1" smtClean="0">
                <a:latin typeface="Arial"/>
                <a:cs typeface="Arial"/>
              </a:rPr>
              <a:t>hơn</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chiếm</a:t>
            </a:r>
            <a:r>
              <a:rPr lang="en-US" dirty="0" smtClean="0">
                <a:latin typeface="Arial"/>
                <a:cs typeface="Arial"/>
              </a:rPr>
              <a:t> </a:t>
            </a:r>
            <a:r>
              <a:rPr lang="en-US" dirty="0" err="1" smtClean="0">
                <a:latin typeface="Arial"/>
                <a:cs typeface="Arial"/>
              </a:rPr>
              <a:t>nhiều</a:t>
            </a:r>
            <a:r>
              <a:rPr lang="en-US" dirty="0" smtClean="0">
                <a:latin typeface="Arial"/>
                <a:cs typeface="Arial"/>
              </a:rPr>
              <a:t>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endParaRPr lang="en-US" dirty="0">
              <a:latin typeface="Arial"/>
              <a:cs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71094"/>
            <a:ext cx="8081210" cy="3009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36057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848601" cy="1143000"/>
          </a:xfrm>
        </p:spPr>
        <p:txBody>
          <a:bodyPr/>
          <a:lstStyle/>
          <a:p>
            <a:r>
              <a:rPr lang="en-US" sz="2800" b="1" dirty="0" err="1" smtClean="0">
                <a:latin typeface="Arial"/>
                <a:cs typeface="Arial"/>
              </a:rPr>
              <a:t>Giải</a:t>
            </a:r>
            <a:r>
              <a:rPr lang="en-US" sz="2800" b="1" dirty="0" smtClean="0">
                <a:latin typeface="Arial"/>
                <a:cs typeface="Arial"/>
              </a:rPr>
              <a:t> </a:t>
            </a:r>
            <a:r>
              <a:rPr lang="en-US" sz="2800" b="1" dirty="0" err="1" smtClean="0">
                <a:latin typeface="Arial"/>
                <a:cs typeface="Arial"/>
              </a:rPr>
              <a:t>quyết</a:t>
            </a:r>
            <a:r>
              <a:rPr lang="en-US" sz="2800" b="1" dirty="0" smtClean="0">
                <a:latin typeface="Arial"/>
                <a:cs typeface="Arial"/>
              </a:rPr>
              <a:t> </a:t>
            </a:r>
            <a:r>
              <a:rPr lang="en-US" sz="2800" b="1" dirty="0" err="1" smtClean="0">
                <a:latin typeface="Arial"/>
                <a:cs typeface="Arial"/>
              </a:rPr>
              <a:t>xung</a:t>
            </a:r>
            <a:r>
              <a:rPr lang="en-US" sz="2800" b="1" dirty="0" smtClean="0">
                <a:latin typeface="Arial"/>
                <a:cs typeface="Arial"/>
              </a:rPr>
              <a:t> </a:t>
            </a:r>
            <a:r>
              <a:rPr lang="en-US" sz="2800" b="1" dirty="0" err="1" smtClean="0">
                <a:latin typeface="Arial"/>
                <a:cs typeface="Arial"/>
              </a:rPr>
              <a:t>đột</a:t>
            </a:r>
            <a:r>
              <a:rPr lang="en-US" sz="2800" b="1" dirty="0" smtClean="0">
                <a:latin typeface="Arial"/>
                <a:cs typeface="Arial"/>
              </a:rPr>
              <a:t> </a:t>
            </a:r>
            <a:r>
              <a:rPr lang="en-US" sz="2800" b="1" dirty="0" err="1" smtClean="0">
                <a:latin typeface="Arial"/>
                <a:cs typeface="Arial"/>
              </a:rPr>
              <a:t>điều</a:t>
            </a:r>
            <a:r>
              <a:rPr lang="en-US" sz="2800" b="1" dirty="0" smtClean="0">
                <a:latin typeface="Arial"/>
                <a:cs typeface="Arial"/>
              </a:rPr>
              <a:t> </a:t>
            </a:r>
            <a:r>
              <a:rPr lang="en-US" sz="2800" b="1" dirty="0" err="1" smtClean="0">
                <a:latin typeface="Arial"/>
                <a:cs typeface="Arial"/>
              </a:rPr>
              <a:t>khiển</a:t>
            </a:r>
            <a:r>
              <a:rPr lang="en-US" sz="2800" b="1" dirty="0" smtClean="0">
                <a:latin typeface="Arial"/>
                <a:cs typeface="Arial"/>
              </a:rPr>
              <a:t> </a:t>
            </a:r>
            <a:r>
              <a:rPr lang="en-US" sz="2800" b="1" dirty="0" err="1" smtClean="0">
                <a:latin typeface="Arial"/>
                <a:cs typeface="Arial"/>
              </a:rPr>
              <a:t>lệnh</a:t>
            </a:r>
            <a:r>
              <a:rPr lang="en-US" sz="2800" b="1" dirty="0" smtClean="0">
                <a:latin typeface="Arial"/>
                <a:cs typeface="Arial"/>
              </a:rPr>
              <a:t> </a:t>
            </a:r>
            <a:r>
              <a:rPr lang="en-US" sz="2800" b="1" dirty="0" err="1" smtClean="0">
                <a:latin typeface="Arial"/>
                <a:cs typeface="Arial"/>
              </a:rPr>
              <a:t>rẽ</a:t>
            </a:r>
            <a:r>
              <a:rPr lang="en-US" sz="2800" b="1" dirty="0" smtClean="0">
                <a:latin typeface="Arial"/>
                <a:cs typeface="Arial"/>
              </a:rPr>
              <a:t> </a:t>
            </a:r>
            <a:r>
              <a:rPr lang="en-US" sz="2800" b="1" dirty="0" err="1" smtClean="0">
                <a:latin typeface="Arial"/>
                <a:cs typeface="Arial"/>
              </a:rPr>
              <a:t>nhánh</a:t>
            </a:r>
            <a:endParaRPr lang="en-US" sz="2800"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60</a:t>
            </a:fld>
            <a:endParaRPr lang="en-US" dirty="0"/>
          </a:p>
        </p:txBody>
      </p:sp>
      <p:grpSp>
        <p:nvGrpSpPr>
          <p:cNvPr id="239" name="Group 2"/>
          <p:cNvGrpSpPr>
            <a:grpSpLocks/>
          </p:cNvGrpSpPr>
          <p:nvPr/>
        </p:nvGrpSpPr>
        <p:grpSpPr bwMode="auto">
          <a:xfrm>
            <a:off x="609600" y="2514600"/>
            <a:ext cx="6705600" cy="609600"/>
            <a:chOff x="480" y="2256"/>
            <a:chExt cx="4224" cy="384"/>
          </a:xfrm>
        </p:grpSpPr>
        <p:sp>
          <p:nvSpPr>
            <p:cNvPr id="240" name="Rectangle 3"/>
            <p:cNvSpPr>
              <a:spLocks noChangeArrowheads="1"/>
            </p:cNvSpPr>
            <p:nvPr/>
          </p:nvSpPr>
          <p:spPr bwMode="auto">
            <a:xfrm>
              <a:off x="480" y="2352"/>
              <a:ext cx="520"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flush</a:t>
              </a:r>
            </a:p>
          </p:txBody>
        </p:sp>
        <p:sp>
          <p:nvSpPr>
            <p:cNvPr id="241" name="AutoShape 6" descr="Shingle"/>
            <p:cNvSpPr>
              <a:spLocks noChangeArrowheads="1"/>
            </p:cNvSpPr>
            <p:nvPr/>
          </p:nvSpPr>
          <p:spPr bwMode="auto">
            <a:xfrm>
              <a:off x="3408" y="2256"/>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AutoShape 7" descr="Shingle"/>
            <p:cNvSpPr>
              <a:spLocks noChangeArrowheads="1"/>
            </p:cNvSpPr>
            <p:nvPr/>
          </p:nvSpPr>
          <p:spPr bwMode="auto">
            <a:xfrm>
              <a:off x="3840" y="2256"/>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AutoShape 8" descr="Shingle"/>
            <p:cNvSpPr>
              <a:spLocks noChangeArrowheads="1"/>
            </p:cNvSpPr>
            <p:nvPr/>
          </p:nvSpPr>
          <p:spPr bwMode="auto">
            <a:xfrm>
              <a:off x="4272" y="2256"/>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4" name="Group 9"/>
          <p:cNvGrpSpPr>
            <a:grpSpLocks/>
          </p:cNvGrpSpPr>
          <p:nvPr/>
        </p:nvGrpSpPr>
        <p:grpSpPr bwMode="auto">
          <a:xfrm>
            <a:off x="609600" y="3279775"/>
            <a:ext cx="7391400" cy="682625"/>
            <a:chOff x="480" y="2688"/>
            <a:chExt cx="4656" cy="430"/>
          </a:xfrm>
        </p:grpSpPr>
        <p:sp>
          <p:nvSpPr>
            <p:cNvPr id="245" name="Rectangle 10"/>
            <p:cNvSpPr>
              <a:spLocks noChangeArrowheads="1"/>
            </p:cNvSpPr>
            <p:nvPr/>
          </p:nvSpPr>
          <p:spPr bwMode="auto">
            <a:xfrm>
              <a:off x="480" y="2832"/>
              <a:ext cx="520"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flush</a:t>
              </a:r>
            </a:p>
          </p:txBody>
        </p:sp>
        <p:sp>
          <p:nvSpPr>
            <p:cNvPr id="246" name="AutoShape 12" descr="Shingle"/>
            <p:cNvSpPr>
              <a:spLocks noChangeArrowheads="1"/>
            </p:cNvSpPr>
            <p:nvPr/>
          </p:nvSpPr>
          <p:spPr bwMode="auto">
            <a:xfrm>
              <a:off x="3360" y="2688"/>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AutoShape 13" descr="Shingle"/>
            <p:cNvSpPr>
              <a:spLocks noChangeArrowheads="1"/>
            </p:cNvSpPr>
            <p:nvPr/>
          </p:nvSpPr>
          <p:spPr bwMode="auto">
            <a:xfrm>
              <a:off x="3840" y="2688"/>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AutoShape 14" descr="Shingle"/>
            <p:cNvSpPr>
              <a:spLocks noChangeArrowheads="1"/>
            </p:cNvSpPr>
            <p:nvPr/>
          </p:nvSpPr>
          <p:spPr bwMode="auto">
            <a:xfrm>
              <a:off x="4272" y="2688"/>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AutoShape 15" descr="Shingle"/>
            <p:cNvSpPr>
              <a:spLocks noChangeArrowheads="1"/>
            </p:cNvSpPr>
            <p:nvPr/>
          </p:nvSpPr>
          <p:spPr bwMode="auto">
            <a:xfrm>
              <a:off x="4704" y="2688"/>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0" name="Group 16"/>
          <p:cNvGrpSpPr>
            <a:grpSpLocks/>
          </p:cNvGrpSpPr>
          <p:nvPr/>
        </p:nvGrpSpPr>
        <p:grpSpPr bwMode="auto">
          <a:xfrm>
            <a:off x="609600" y="1828800"/>
            <a:ext cx="6019800" cy="609600"/>
            <a:chOff x="480" y="1824"/>
            <a:chExt cx="3792" cy="384"/>
          </a:xfrm>
        </p:grpSpPr>
        <p:sp>
          <p:nvSpPr>
            <p:cNvPr id="251" name="Rectangle 17"/>
            <p:cNvSpPr>
              <a:spLocks noChangeArrowheads="1"/>
            </p:cNvSpPr>
            <p:nvPr/>
          </p:nvSpPr>
          <p:spPr bwMode="auto">
            <a:xfrm>
              <a:off x="480" y="1824"/>
              <a:ext cx="520"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flush</a:t>
              </a:r>
            </a:p>
          </p:txBody>
        </p:sp>
        <p:sp>
          <p:nvSpPr>
            <p:cNvPr id="252" name="AutoShape 21" descr="Shingle"/>
            <p:cNvSpPr>
              <a:spLocks noChangeArrowheads="1"/>
            </p:cNvSpPr>
            <p:nvPr/>
          </p:nvSpPr>
          <p:spPr bwMode="auto">
            <a:xfrm>
              <a:off x="3408"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AutoShape 22" descr="Shingle"/>
            <p:cNvSpPr>
              <a:spLocks noChangeArrowheads="1"/>
            </p:cNvSpPr>
            <p:nvPr/>
          </p:nvSpPr>
          <p:spPr bwMode="auto">
            <a:xfrm>
              <a:off x="3840"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4" name="Group 23"/>
          <p:cNvGrpSpPr>
            <a:grpSpLocks/>
          </p:cNvGrpSpPr>
          <p:nvPr/>
        </p:nvGrpSpPr>
        <p:grpSpPr bwMode="auto">
          <a:xfrm>
            <a:off x="4648200" y="1066800"/>
            <a:ext cx="1219200" cy="3581400"/>
            <a:chOff x="3024" y="864"/>
            <a:chExt cx="768" cy="2256"/>
          </a:xfrm>
        </p:grpSpPr>
        <p:sp>
          <p:nvSpPr>
            <p:cNvPr id="255" name="Rectangle 24"/>
            <p:cNvSpPr>
              <a:spLocks noChangeArrowheads="1"/>
            </p:cNvSpPr>
            <p:nvPr/>
          </p:nvSpPr>
          <p:spPr bwMode="auto">
            <a:xfrm>
              <a:off x="3456" y="2832"/>
              <a:ext cx="336"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Rectangle 25"/>
            <p:cNvSpPr>
              <a:spLocks noChangeArrowheads="1"/>
            </p:cNvSpPr>
            <p:nvPr/>
          </p:nvSpPr>
          <p:spPr bwMode="auto">
            <a:xfrm>
              <a:off x="3024" y="864"/>
              <a:ext cx="96" cy="341"/>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Line 26"/>
            <p:cNvSpPr>
              <a:spLocks noChangeShapeType="1"/>
            </p:cNvSpPr>
            <p:nvPr/>
          </p:nvSpPr>
          <p:spPr bwMode="auto">
            <a:xfrm>
              <a:off x="3120" y="1200"/>
              <a:ext cx="432" cy="1632"/>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58" name="Rectangle 28"/>
          <p:cNvSpPr>
            <a:spLocks noChangeArrowheads="1"/>
          </p:cNvSpPr>
          <p:nvPr/>
        </p:nvSpPr>
        <p:spPr bwMode="auto">
          <a:xfrm>
            <a:off x="176213" y="10683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259" name="Line 29"/>
          <p:cNvSpPr>
            <a:spLocks noChangeShapeType="1"/>
          </p:cNvSpPr>
          <p:nvPr/>
        </p:nvSpPr>
        <p:spPr bwMode="auto">
          <a:xfrm flipV="1">
            <a:off x="1295400" y="685800"/>
            <a:ext cx="7010400" cy="4763"/>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Rectangle 30"/>
          <p:cNvSpPr>
            <a:spLocks noChangeArrowheads="1"/>
          </p:cNvSpPr>
          <p:nvPr/>
        </p:nvSpPr>
        <p:spPr bwMode="auto">
          <a:xfrm>
            <a:off x="609600" y="990600"/>
            <a:ext cx="72866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beq</a:t>
            </a:r>
          </a:p>
        </p:txBody>
      </p:sp>
      <p:sp>
        <p:nvSpPr>
          <p:cNvPr id="261" name="Line 31"/>
          <p:cNvSpPr>
            <a:spLocks noChangeShapeType="1"/>
          </p:cNvSpPr>
          <p:nvPr/>
        </p:nvSpPr>
        <p:spPr bwMode="auto">
          <a:xfrm>
            <a:off x="533400" y="990600"/>
            <a:ext cx="0" cy="51054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62" name="Group 32"/>
          <p:cNvGrpSpPr>
            <a:grpSpLocks/>
          </p:cNvGrpSpPr>
          <p:nvPr/>
        </p:nvGrpSpPr>
        <p:grpSpPr bwMode="auto">
          <a:xfrm>
            <a:off x="2590800" y="914400"/>
            <a:ext cx="3355975" cy="838200"/>
            <a:chOff x="1562" y="1152"/>
            <a:chExt cx="2114" cy="528"/>
          </a:xfrm>
        </p:grpSpPr>
        <p:grpSp>
          <p:nvGrpSpPr>
            <p:cNvPr id="263" name="Group 33"/>
            <p:cNvGrpSpPr>
              <a:grpSpLocks/>
            </p:cNvGrpSpPr>
            <p:nvPr/>
          </p:nvGrpSpPr>
          <p:grpSpPr bwMode="auto">
            <a:xfrm>
              <a:off x="2487" y="1152"/>
              <a:ext cx="223" cy="481"/>
              <a:chOff x="2207" y="1413"/>
              <a:chExt cx="223" cy="481"/>
            </a:xfrm>
          </p:grpSpPr>
          <p:sp>
            <p:nvSpPr>
              <p:cNvPr id="293" name="Freeform 3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Rectangle 3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64" name="Group 36"/>
            <p:cNvGrpSpPr>
              <a:grpSpLocks/>
            </p:cNvGrpSpPr>
            <p:nvPr/>
          </p:nvGrpSpPr>
          <p:grpSpPr bwMode="auto">
            <a:xfrm>
              <a:off x="1562" y="1248"/>
              <a:ext cx="349" cy="289"/>
              <a:chOff x="1282" y="1509"/>
              <a:chExt cx="349" cy="289"/>
            </a:xfrm>
          </p:grpSpPr>
          <p:sp>
            <p:nvSpPr>
              <p:cNvPr id="289" name="Rectangle 3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90" name="Group 38"/>
              <p:cNvGrpSpPr>
                <a:grpSpLocks/>
              </p:cNvGrpSpPr>
              <p:nvPr/>
            </p:nvGrpSpPr>
            <p:grpSpPr bwMode="auto">
              <a:xfrm>
                <a:off x="1291" y="1509"/>
                <a:ext cx="340" cy="289"/>
                <a:chOff x="1291" y="1509"/>
                <a:chExt cx="340" cy="289"/>
              </a:xfrm>
            </p:grpSpPr>
            <p:sp>
              <p:nvSpPr>
                <p:cNvPr id="291" name="Freeform 3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4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65" name="Rectangle 4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6" name="Group 42"/>
            <p:cNvGrpSpPr>
              <a:grpSpLocks/>
            </p:cNvGrpSpPr>
            <p:nvPr/>
          </p:nvGrpSpPr>
          <p:grpSpPr bwMode="auto">
            <a:xfrm>
              <a:off x="2031" y="1248"/>
              <a:ext cx="296" cy="289"/>
              <a:chOff x="1751" y="1509"/>
              <a:chExt cx="296" cy="289"/>
            </a:xfrm>
          </p:grpSpPr>
          <p:sp>
            <p:nvSpPr>
              <p:cNvPr id="287" name="Freeform 4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4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7" name="Line 4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4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4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Rectangle 4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71" name="Group 49"/>
            <p:cNvGrpSpPr>
              <a:grpSpLocks/>
            </p:cNvGrpSpPr>
            <p:nvPr/>
          </p:nvGrpSpPr>
          <p:grpSpPr bwMode="auto">
            <a:xfrm>
              <a:off x="2880" y="1248"/>
              <a:ext cx="325" cy="289"/>
              <a:chOff x="2600" y="1509"/>
              <a:chExt cx="325" cy="289"/>
            </a:xfrm>
          </p:grpSpPr>
          <p:sp>
            <p:nvSpPr>
              <p:cNvPr id="285" name="Freeform 5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5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2" name="Rectangle 5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73" name="Group 53"/>
            <p:cNvGrpSpPr>
              <a:grpSpLocks/>
            </p:cNvGrpSpPr>
            <p:nvPr/>
          </p:nvGrpSpPr>
          <p:grpSpPr bwMode="auto">
            <a:xfrm>
              <a:off x="3348" y="1248"/>
              <a:ext cx="284" cy="289"/>
              <a:chOff x="3068" y="1509"/>
              <a:chExt cx="284" cy="289"/>
            </a:xfrm>
          </p:grpSpPr>
          <p:sp>
            <p:nvSpPr>
              <p:cNvPr id="283" name="Freeform 5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5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74" name="Line 5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Line 5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5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Line 5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Line 6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Line 6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Line 6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Line 6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Line 6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95" name="Group 65"/>
          <p:cNvGrpSpPr>
            <a:grpSpLocks/>
          </p:cNvGrpSpPr>
          <p:nvPr/>
        </p:nvGrpSpPr>
        <p:grpSpPr bwMode="auto">
          <a:xfrm>
            <a:off x="571500" y="4038600"/>
            <a:ext cx="8267700" cy="1676400"/>
            <a:chOff x="456" y="2736"/>
            <a:chExt cx="5208" cy="1056"/>
          </a:xfrm>
        </p:grpSpPr>
        <p:grpSp>
          <p:nvGrpSpPr>
            <p:cNvPr id="296" name="Group 66"/>
            <p:cNvGrpSpPr>
              <a:grpSpLocks/>
            </p:cNvGrpSpPr>
            <p:nvPr/>
          </p:nvGrpSpPr>
          <p:grpSpPr bwMode="auto">
            <a:xfrm>
              <a:off x="480" y="2736"/>
              <a:ext cx="5088" cy="528"/>
              <a:chOff x="480" y="2736"/>
              <a:chExt cx="5088" cy="528"/>
            </a:xfrm>
          </p:grpSpPr>
          <p:sp>
            <p:nvSpPr>
              <p:cNvPr id="327" name="Rectangle 67"/>
              <p:cNvSpPr>
                <a:spLocks noChangeArrowheads="1"/>
              </p:cNvSpPr>
              <p:nvPr/>
            </p:nvSpPr>
            <p:spPr bwMode="auto">
              <a:xfrm>
                <a:off x="480" y="2882"/>
                <a:ext cx="1065"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beq </a:t>
                </a:r>
                <a:r>
                  <a:rPr kumimoji="0" lang="en-US" sz="2400" b="0" i="0" u="none" strike="noStrike" kern="0" cap="none" spc="0" normalizeH="0" baseline="0" noProof="0">
                    <a:ln>
                      <a:noFill/>
                    </a:ln>
                    <a:solidFill>
                      <a:srgbClr val="000000"/>
                    </a:solidFill>
                    <a:effectLst/>
                    <a:uLnTx/>
                    <a:uFillTx/>
                  </a:rPr>
                  <a:t>target</a:t>
                </a:r>
              </a:p>
            </p:txBody>
          </p:sp>
          <p:grpSp>
            <p:nvGrpSpPr>
              <p:cNvPr id="328" name="Group 68"/>
              <p:cNvGrpSpPr>
                <a:grpSpLocks/>
              </p:cNvGrpSpPr>
              <p:nvPr/>
            </p:nvGrpSpPr>
            <p:grpSpPr bwMode="auto">
              <a:xfrm>
                <a:off x="3454" y="2736"/>
                <a:ext cx="2114" cy="528"/>
                <a:chOff x="1562" y="1152"/>
                <a:chExt cx="2114" cy="528"/>
              </a:xfrm>
            </p:grpSpPr>
            <p:grpSp>
              <p:nvGrpSpPr>
                <p:cNvPr id="329" name="Group 69"/>
                <p:cNvGrpSpPr>
                  <a:grpSpLocks/>
                </p:cNvGrpSpPr>
                <p:nvPr/>
              </p:nvGrpSpPr>
              <p:grpSpPr bwMode="auto">
                <a:xfrm>
                  <a:off x="2487" y="1152"/>
                  <a:ext cx="223" cy="481"/>
                  <a:chOff x="2207" y="1413"/>
                  <a:chExt cx="223" cy="481"/>
                </a:xfrm>
              </p:grpSpPr>
              <p:sp>
                <p:nvSpPr>
                  <p:cNvPr id="359" name="Freeform 7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Rectangle 7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30" name="Group 72"/>
                <p:cNvGrpSpPr>
                  <a:grpSpLocks/>
                </p:cNvGrpSpPr>
                <p:nvPr/>
              </p:nvGrpSpPr>
              <p:grpSpPr bwMode="auto">
                <a:xfrm>
                  <a:off x="1562" y="1248"/>
                  <a:ext cx="349" cy="289"/>
                  <a:chOff x="1282" y="1509"/>
                  <a:chExt cx="349" cy="289"/>
                </a:xfrm>
              </p:grpSpPr>
              <p:sp>
                <p:nvSpPr>
                  <p:cNvPr id="355" name="Rectangle 7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rPr>
                      <a:t>IM</a:t>
                    </a:r>
                  </a:p>
                </p:txBody>
              </p:sp>
              <p:grpSp>
                <p:nvGrpSpPr>
                  <p:cNvPr id="356" name="Group 74"/>
                  <p:cNvGrpSpPr>
                    <a:grpSpLocks/>
                  </p:cNvGrpSpPr>
                  <p:nvPr/>
                </p:nvGrpSpPr>
                <p:grpSpPr bwMode="auto">
                  <a:xfrm>
                    <a:off x="1291" y="1509"/>
                    <a:ext cx="340" cy="289"/>
                    <a:chOff x="1291" y="1509"/>
                    <a:chExt cx="340" cy="289"/>
                  </a:xfrm>
                </p:grpSpPr>
                <p:sp>
                  <p:nvSpPr>
                    <p:cNvPr id="357" name="Freeform 7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7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31" name="Rectangle 7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32" name="Group 78"/>
                <p:cNvGrpSpPr>
                  <a:grpSpLocks/>
                </p:cNvGrpSpPr>
                <p:nvPr/>
              </p:nvGrpSpPr>
              <p:grpSpPr bwMode="auto">
                <a:xfrm>
                  <a:off x="2031" y="1248"/>
                  <a:ext cx="296" cy="289"/>
                  <a:chOff x="1751" y="1509"/>
                  <a:chExt cx="296" cy="289"/>
                </a:xfrm>
              </p:grpSpPr>
              <p:sp>
                <p:nvSpPr>
                  <p:cNvPr id="353" name="Freeform 7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8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33" name="Line 8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8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Line 8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Rectangle 8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37" name="Group 85"/>
                <p:cNvGrpSpPr>
                  <a:grpSpLocks/>
                </p:cNvGrpSpPr>
                <p:nvPr/>
              </p:nvGrpSpPr>
              <p:grpSpPr bwMode="auto">
                <a:xfrm>
                  <a:off x="2880" y="1248"/>
                  <a:ext cx="325" cy="289"/>
                  <a:chOff x="2600" y="1509"/>
                  <a:chExt cx="325" cy="289"/>
                </a:xfrm>
              </p:grpSpPr>
              <p:sp>
                <p:nvSpPr>
                  <p:cNvPr id="351" name="Freeform 8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8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38" name="Rectangle 8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39" name="Group 89"/>
                <p:cNvGrpSpPr>
                  <a:grpSpLocks/>
                </p:cNvGrpSpPr>
                <p:nvPr/>
              </p:nvGrpSpPr>
              <p:grpSpPr bwMode="auto">
                <a:xfrm>
                  <a:off x="3348" y="1248"/>
                  <a:ext cx="284" cy="289"/>
                  <a:chOff x="3068" y="1509"/>
                  <a:chExt cx="284" cy="289"/>
                </a:xfrm>
              </p:grpSpPr>
              <p:sp>
                <p:nvSpPr>
                  <p:cNvPr id="349" name="Freeform 9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9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40" name="Line 9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Line 9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Line 9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Line 9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Line 9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Line 9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Line 9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Line 9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Line 10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97" name="Group 101"/>
            <p:cNvGrpSpPr>
              <a:grpSpLocks/>
            </p:cNvGrpSpPr>
            <p:nvPr/>
          </p:nvGrpSpPr>
          <p:grpSpPr bwMode="auto">
            <a:xfrm>
              <a:off x="4811" y="3264"/>
              <a:ext cx="223" cy="481"/>
              <a:chOff x="2207" y="1413"/>
              <a:chExt cx="223" cy="481"/>
            </a:xfrm>
          </p:grpSpPr>
          <p:sp>
            <p:nvSpPr>
              <p:cNvPr id="325" name="Freeform 10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Rectangle 10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98" name="Group 104"/>
            <p:cNvGrpSpPr>
              <a:grpSpLocks/>
            </p:cNvGrpSpPr>
            <p:nvPr/>
          </p:nvGrpSpPr>
          <p:grpSpPr bwMode="auto">
            <a:xfrm>
              <a:off x="456" y="3360"/>
              <a:ext cx="5208" cy="432"/>
              <a:chOff x="456" y="3360"/>
              <a:chExt cx="5208" cy="432"/>
            </a:xfrm>
          </p:grpSpPr>
          <p:sp>
            <p:nvSpPr>
              <p:cNvPr id="299" name="Rectangle 105"/>
              <p:cNvSpPr>
                <a:spLocks noChangeArrowheads="1"/>
              </p:cNvSpPr>
              <p:nvPr/>
            </p:nvSpPr>
            <p:spPr bwMode="auto">
              <a:xfrm>
                <a:off x="456" y="3429"/>
                <a:ext cx="636"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 Inst 3</a:t>
                </a:r>
              </a:p>
            </p:txBody>
          </p:sp>
          <p:grpSp>
            <p:nvGrpSpPr>
              <p:cNvPr id="300" name="Group 106"/>
              <p:cNvGrpSpPr>
                <a:grpSpLocks/>
              </p:cNvGrpSpPr>
              <p:nvPr/>
            </p:nvGrpSpPr>
            <p:grpSpPr bwMode="auto">
              <a:xfrm>
                <a:off x="3886" y="3360"/>
                <a:ext cx="349" cy="289"/>
                <a:chOff x="1282" y="1509"/>
                <a:chExt cx="349" cy="289"/>
              </a:xfrm>
            </p:grpSpPr>
            <p:sp>
              <p:nvSpPr>
                <p:cNvPr id="321" name="Rectangle 10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22" name="Group 108"/>
                <p:cNvGrpSpPr>
                  <a:grpSpLocks/>
                </p:cNvGrpSpPr>
                <p:nvPr/>
              </p:nvGrpSpPr>
              <p:grpSpPr bwMode="auto">
                <a:xfrm>
                  <a:off x="1291" y="1509"/>
                  <a:ext cx="340" cy="289"/>
                  <a:chOff x="1291" y="1509"/>
                  <a:chExt cx="340" cy="289"/>
                </a:xfrm>
              </p:grpSpPr>
              <p:sp>
                <p:nvSpPr>
                  <p:cNvPr id="323" name="Freeform 10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11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01" name="Rectangle 111"/>
              <p:cNvSpPr>
                <a:spLocks noChangeArrowheads="1"/>
              </p:cNvSpPr>
              <p:nvPr/>
            </p:nvSpPr>
            <p:spPr bwMode="auto">
              <a:xfrm>
                <a:off x="4336" y="3367"/>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2" name="Group 112"/>
              <p:cNvGrpSpPr>
                <a:grpSpLocks/>
              </p:cNvGrpSpPr>
              <p:nvPr/>
            </p:nvGrpSpPr>
            <p:grpSpPr bwMode="auto">
              <a:xfrm>
                <a:off x="4355" y="3360"/>
                <a:ext cx="296" cy="289"/>
                <a:chOff x="1751" y="1509"/>
                <a:chExt cx="296" cy="289"/>
              </a:xfrm>
            </p:grpSpPr>
            <p:sp>
              <p:nvSpPr>
                <p:cNvPr id="319" name="Freeform 11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1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3" name="Line 115"/>
              <p:cNvSpPr>
                <a:spLocks noChangeShapeType="1"/>
              </p:cNvSpPr>
              <p:nvPr/>
            </p:nvSpPr>
            <p:spPr bwMode="auto">
              <a:xfrm>
                <a:off x="4240" y="3504"/>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116"/>
              <p:cNvSpPr>
                <a:spLocks/>
              </p:cNvSpPr>
              <p:nvPr/>
            </p:nvSpPr>
            <p:spPr bwMode="auto">
              <a:xfrm>
                <a:off x="4308" y="3408"/>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117"/>
              <p:cNvSpPr>
                <a:spLocks noChangeShapeType="1"/>
              </p:cNvSpPr>
              <p:nvPr/>
            </p:nvSpPr>
            <p:spPr bwMode="auto">
              <a:xfrm>
                <a:off x="4656" y="340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Rectangle 118"/>
              <p:cNvSpPr>
                <a:spLocks noChangeArrowheads="1"/>
              </p:cNvSpPr>
              <p:nvPr/>
            </p:nvSpPr>
            <p:spPr bwMode="auto">
              <a:xfrm>
                <a:off x="5153" y="3362"/>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07" name="Group 119"/>
              <p:cNvGrpSpPr>
                <a:grpSpLocks/>
              </p:cNvGrpSpPr>
              <p:nvPr/>
            </p:nvGrpSpPr>
            <p:grpSpPr bwMode="auto">
              <a:xfrm>
                <a:off x="5204" y="3360"/>
                <a:ext cx="325" cy="289"/>
                <a:chOff x="2600" y="1509"/>
                <a:chExt cx="325" cy="289"/>
              </a:xfrm>
            </p:grpSpPr>
            <p:sp>
              <p:nvSpPr>
                <p:cNvPr id="317" name="Freeform 12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12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8" name="Line 122"/>
              <p:cNvSpPr>
                <a:spLocks noChangeShapeType="1"/>
              </p:cNvSpPr>
              <p:nvPr/>
            </p:nvSpPr>
            <p:spPr bwMode="auto">
              <a:xfrm>
                <a:off x="5525" y="3504"/>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Line 123"/>
              <p:cNvSpPr>
                <a:spLocks noChangeShapeType="1"/>
              </p:cNvSpPr>
              <p:nvPr/>
            </p:nvSpPr>
            <p:spPr bwMode="auto">
              <a:xfrm>
                <a:off x="5041" y="3504"/>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Line 124"/>
              <p:cNvSpPr>
                <a:spLocks noChangeShapeType="1"/>
              </p:cNvSpPr>
              <p:nvPr/>
            </p:nvSpPr>
            <p:spPr bwMode="auto">
              <a:xfrm>
                <a:off x="4656" y="3600"/>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Line 125"/>
              <p:cNvSpPr>
                <a:spLocks noChangeShapeType="1"/>
              </p:cNvSpPr>
              <p:nvPr/>
            </p:nvSpPr>
            <p:spPr bwMode="auto">
              <a:xfrm>
                <a:off x="4740" y="3600"/>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Line 126"/>
              <p:cNvSpPr>
                <a:spLocks noChangeShapeType="1"/>
              </p:cNvSpPr>
              <p:nvPr/>
            </p:nvSpPr>
            <p:spPr bwMode="auto">
              <a:xfrm>
                <a:off x="4740" y="3792"/>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Line 127"/>
              <p:cNvSpPr>
                <a:spLocks noChangeShapeType="1"/>
              </p:cNvSpPr>
              <p:nvPr/>
            </p:nvSpPr>
            <p:spPr bwMode="auto">
              <a:xfrm>
                <a:off x="5076" y="3504"/>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Line 128"/>
              <p:cNvSpPr>
                <a:spLocks noChangeShapeType="1"/>
              </p:cNvSpPr>
              <p:nvPr/>
            </p:nvSpPr>
            <p:spPr bwMode="auto">
              <a:xfrm flipH="1">
                <a:off x="5156" y="350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Line 129"/>
              <p:cNvSpPr>
                <a:spLocks noChangeShapeType="1"/>
              </p:cNvSpPr>
              <p:nvPr/>
            </p:nvSpPr>
            <p:spPr bwMode="auto">
              <a:xfrm>
                <a:off x="5156" y="3744"/>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Line 130"/>
              <p:cNvSpPr>
                <a:spLocks noChangeShapeType="1"/>
              </p:cNvSpPr>
              <p:nvPr/>
            </p:nvSpPr>
            <p:spPr bwMode="auto">
              <a:xfrm>
                <a:off x="5588" y="3504"/>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61" name="Rectangle 131"/>
          <p:cNvSpPr>
            <a:spLocks noChangeArrowheads="1"/>
          </p:cNvSpPr>
          <p:nvPr/>
        </p:nvSpPr>
        <p:spPr bwMode="auto">
          <a:xfrm>
            <a:off x="6934200" y="762000"/>
            <a:ext cx="1676400" cy="1936428"/>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b="1" kern="0" dirty="0" err="1" smtClean="0">
                <a:solidFill>
                  <a:srgbClr val="0000FF"/>
                </a:solidFill>
                <a:latin typeface="Arial"/>
                <a:cs typeface="Arial"/>
              </a:rPr>
              <a:t>Giải</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quyết</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xung</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đột</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bằng</a:t>
            </a:r>
            <a:r>
              <a:rPr lang="en-US" sz="2000" b="1" kern="0" dirty="0" smtClean="0">
                <a:solidFill>
                  <a:srgbClr val="0000FF"/>
                </a:solidFill>
                <a:latin typeface="Arial"/>
                <a:cs typeface="Arial"/>
              </a:rPr>
              <a:t> </a:t>
            </a:r>
            <a:r>
              <a:rPr lang="en-US" sz="2000" b="1" kern="0" dirty="0" err="1" smtClean="0">
                <a:solidFill>
                  <a:srgbClr val="0000FF"/>
                </a:solidFill>
                <a:latin typeface="Arial"/>
                <a:cs typeface="Arial"/>
              </a:rPr>
              <a:t>chờ</a:t>
            </a:r>
            <a:r>
              <a:rPr kumimoji="0" lang="en-US" sz="2000" b="0" i="0" u="none" strike="noStrike" kern="0" cap="none" spc="0" normalizeH="0" baseline="0" noProof="0" dirty="0" smtClean="0">
                <a:ln>
                  <a:noFill/>
                </a:ln>
                <a:solidFill>
                  <a:srgbClr val="0000FF"/>
                </a:solidFill>
                <a:effectLst/>
                <a:uLnTx/>
                <a:uFillTx/>
                <a:latin typeface="Arial"/>
                <a:cs typeface="Arial"/>
              </a:rPr>
              <a:t>– </a:t>
            </a:r>
            <a:r>
              <a:rPr kumimoji="0" lang="en-US" sz="2000" b="0" i="0" u="none" strike="noStrike" kern="0" cap="none" spc="0" normalizeH="0" baseline="0" noProof="0" dirty="0">
                <a:ln>
                  <a:noFill/>
                </a:ln>
                <a:solidFill>
                  <a:srgbClr val="0000FF"/>
                </a:solidFill>
                <a:effectLst/>
                <a:uLnTx/>
                <a:uFillTx/>
                <a:latin typeface="Arial"/>
                <a:cs typeface="Arial"/>
              </a:rPr>
              <a:t>flush – </a:t>
            </a:r>
            <a:r>
              <a:rPr kumimoji="0" lang="en-US" sz="2000" b="1" i="0" u="none" strike="noStrike" kern="0" cap="none" spc="0" normalizeH="0" baseline="0" noProof="0" dirty="0" err="1" smtClean="0">
                <a:ln>
                  <a:noFill/>
                </a:ln>
                <a:solidFill>
                  <a:srgbClr val="0000FF"/>
                </a:solidFill>
                <a:effectLst/>
                <a:uLnTx/>
                <a:uFillTx/>
                <a:latin typeface="Arial"/>
                <a:cs typeface="Arial"/>
              </a:rPr>
              <a:t>nhưng</a:t>
            </a:r>
            <a:r>
              <a:rPr kumimoji="0" lang="en-US" sz="2000" b="1" i="0" u="none" strike="noStrike" kern="0" cap="none" spc="0" normalizeH="0" noProof="0" dirty="0" smtClean="0">
                <a:ln>
                  <a:noFill/>
                </a:ln>
                <a:solidFill>
                  <a:srgbClr val="0000FF"/>
                </a:solidFill>
                <a:effectLst/>
                <a:uLnTx/>
                <a:uFillTx/>
                <a:latin typeface="Arial"/>
                <a:cs typeface="Arial"/>
              </a:rPr>
              <a:t> </a:t>
            </a:r>
            <a:r>
              <a:rPr kumimoji="0" lang="en-US" sz="2000" b="1" i="0" u="none" strike="noStrike" kern="0" cap="none" spc="0" normalizeH="0" noProof="0" dirty="0" err="1" smtClean="0">
                <a:ln>
                  <a:noFill/>
                </a:ln>
                <a:solidFill>
                  <a:srgbClr val="0000FF"/>
                </a:solidFill>
                <a:effectLst/>
                <a:uLnTx/>
                <a:uFillTx/>
                <a:latin typeface="Arial"/>
                <a:cs typeface="Arial"/>
              </a:rPr>
              <a:t>ảnh</a:t>
            </a:r>
            <a:r>
              <a:rPr kumimoji="0" lang="en-US" sz="2000" b="1" i="0" u="none" strike="noStrike" kern="0" cap="none" spc="0" normalizeH="0" noProof="0" dirty="0" smtClean="0">
                <a:ln>
                  <a:noFill/>
                </a:ln>
                <a:solidFill>
                  <a:srgbClr val="0000FF"/>
                </a:solidFill>
                <a:effectLst/>
                <a:uLnTx/>
                <a:uFillTx/>
                <a:latin typeface="Arial"/>
                <a:cs typeface="Arial"/>
              </a:rPr>
              <a:t> </a:t>
            </a:r>
            <a:r>
              <a:rPr kumimoji="0" lang="en-US" sz="2000" b="1" i="0" u="none" strike="noStrike" kern="0" cap="none" spc="0" normalizeH="0" noProof="0" dirty="0" err="1" smtClean="0">
                <a:ln>
                  <a:noFill/>
                </a:ln>
                <a:solidFill>
                  <a:srgbClr val="0000FF"/>
                </a:solidFill>
                <a:effectLst/>
                <a:uLnTx/>
                <a:uFillTx/>
                <a:latin typeface="Arial"/>
                <a:cs typeface="Arial"/>
              </a:rPr>
              <a:t>hưởng</a:t>
            </a:r>
            <a:r>
              <a:rPr kumimoji="0" lang="en-US" sz="2000" b="1" i="0" u="none" strike="noStrike" kern="0" cap="none" spc="0" normalizeH="0" baseline="0" noProof="0" dirty="0" smtClean="0">
                <a:ln>
                  <a:noFill/>
                </a:ln>
                <a:solidFill>
                  <a:srgbClr val="0000FF"/>
                </a:solidFill>
                <a:effectLst/>
                <a:uLnTx/>
                <a:uFillTx/>
                <a:latin typeface="Arial"/>
                <a:cs typeface="Arial"/>
              </a:rPr>
              <a:t> </a:t>
            </a:r>
            <a:r>
              <a:rPr kumimoji="0" lang="en-US" sz="2000" b="1" i="0" u="none" strike="noStrike" kern="0" cap="none" spc="0" normalizeH="0" baseline="0" noProof="0" dirty="0">
                <a:ln>
                  <a:noFill/>
                </a:ln>
                <a:solidFill>
                  <a:srgbClr val="0000FF"/>
                </a:solidFill>
                <a:effectLst/>
                <a:uLnTx/>
                <a:uFillTx/>
                <a:latin typeface="Arial"/>
                <a:cs typeface="Arial"/>
              </a:rPr>
              <a:t>CPI</a:t>
            </a:r>
          </a:p>
        </p:txBody>
      </p:sp>
      <p:sp>
        <p:nvSpPr>
          <p:cNvPr id="362" name="Line 132"/>
          <p:cNvSpPr>
            <a:spLocks noChangeShapeType="1"/>
          </p:cNvSpPr>
          <p:nvPr/>
        </p:nvSpPr>
        <p:spPr bwMode="auto">
          <a:xfrm>
            <a:off x="8001000" y="8382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Line 133"/>
          <p:cNvSpPr>
            <a:spLocks noChangeShapeType="1"/>
          </p:cNvSpPr>
          <p:nvPr/>
        </p:nvSpPr>
        <p:spPr bwMode="auto">
          <a:xfrm>
            <a:off x="8610600" y="8382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Line 134"/>
          <p:cNvSpPr>
            <a:spLocks noChangeShapeType="1"/>
          </p:cNvSpPr>
          <p:nvPr/>
        </p:nvSpPr>
        <p:spPr bwMode="auto">
          <a:xfrm>
            <a:off x="7315200" y="8382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Line 135"/>
          <p:cNvSpPr>
            <a:spLocks noChangeShapeType="1"/>
          </p:cNvSpPr>
          <p:nvPr/>
        </p:nvSpPr>
        <p:spPr bwMode="auto">
          <a:xfrm>
            <a:off x="6629400" y="8382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Line 136"/>
          <p:cNvSpPr>
            <a:spLocks noChangeShapeType="1"/>
          </p:cNvSpPr>
          <p:nvPr/>
        </p:nvSpPr>
        <p:spPr bwMode="auto">
          <a:xfrm>
            <a:off x="5943600" y="8382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7" name="Line 137"/>
          <p:cNvSpPr>
            <a:spLocks noChangeShapeType="1"/>
          </p:cNvSpPr>
          <p:nvPr/>
        </p:nvSpPr>
        <p:spPr bwMode="auto">
          <a:xfrm>
            <a:off x="5257800" y="7620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Line 138"/>
          <p:cNvSpPr>
            <a:spLocks noChangeShapeType="1"/>
          </p:cNvSpPr>
          <p:nvPr/>
        </p:nvSpPr>
        <p:spPr bwMode="auto">
          <a:xfrm>
            <a:off x="4572000" y="7620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Line 139"/>
          <p:cNvSpPr>
            <a:spLocks noChangeShapeType="1"/>
          </p:cNvSpPr>
          <p:nvPr/>
        </p:nvSpPr>
        <p:spPr bwMode="auto">
          <a:xfrm>
            <a:off x="3886200" y="7620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Line 140"/>
          <p:cNvSpPr>
            <a:spLocks noChangeShapeType="1"/>
          </p:cNvSpPr>
          <p:nvPr/>
        </p:nvSpPr>
        <p:spPr bwMode="auto">
          <a:xfrm>
            <a:off x="3200400" y="7620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Line 141"/>
          <p:cNvSpPr>
            <a:spLocks noChangeShapeType="1"/>
          </p:cNvSpPr>
          <p:nvPr/>
        </p:nvSpPr>
        <p:spPr bwMode="auto">
          <a:xfrm>
            <a:off x="2514600" y="685800"/>
            <a:ext cx="0" cy="5410200"/>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2" name="Group 142"/>
          <p:cNvGrpSpPr>
            <a:grpSpLocks/>
          </p:cNvGrpSpPr>
          <p:nvPr/>
        </p:nvGrpSpPr>
        <p:grpSpPr bwMode="auto">
          <a:xfrm>
            <a:off x="3276600" y="1752600"/>
            <a:ext cx="3355975" cy="838200"/>
            <a:chOff x="1562" y="1152"/>
            <a:chExt cx="2114" cy="528"/>
          </a:xfrm>
        </p:grpSpPr>
        <p:grpSp>
          <p:nvGrpSpPr>
            <p:cNvPr id="373" name="Group 143"/>
            <p:cNvGrpSpPr>
              <a:grpSpLocks/>
            </p:cNvGrpSpPr>
            <p:nvPr/>
          </p:nvGrpSpPr>
          <p:grpSpPr bwMode="auto">
            <a:xfrm>
              <a:off x="2487" y="1152"/>
              <a:ext cx="223" cy="481"/>
              <a:chOff x="2207" y="1413"/>
              <a:chExt cx="223" cy="481"/>
            </a:xfrm>
          </p:grpSpPr>
          <p:sp>
            <p:nvSpPr>
              <p:cNvPr id="403" name="Freeform 14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4" name="Rectangle 145"/>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374" name="Group 146"/>
            <p:cNvGrpSpPr>
              <a:grpSpLocks/>
            </p:cNvGrpSpPr>
            <p:nvPr/>
          </p:nvGrpSpPr>
          <p:grpSpPr bwMode="auto">
            <a:xfrm>
              <a:off x="1562" y="1248"/>
              <a:ext cx="349" cy="289"/>
              <a:chOff x="1282" y="1509"/>
              <a:chExt cx="349" cy="289"/>
            </a:xfrm>
          </p:grpSpPr>
          <p:sp>
            <p:nvSpPr>
              <p:cNvPr id="399" name="Rectangle 14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00" name="Group 148"/>
              <p:cNvGrpSpPr>
                <a:grpSpLocks/>
              </p:cNvGrpSpPr>
              <p:nvPr/>
            </p:nvGrpSpPr>
            <p:grpSpPr bwMode="auto">
              <a:xfrm>
                <a:off x="1291" y="1509"/>
                <a:ext cx="340" cy="289"/>
                <a:chOff x="1291" y="1509"/>
                <a:chExt cx="340" cy="289"/>
              </a:xfrm>
            </p:grpSpPr>
            <p:sp>
              <p:nvSpPr>
                <p:cNvPr id="401" name="Freeform 14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15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375" name="Rectangle 151"/>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000000"/>
                  </a:solidFill>
                  <a:effectLst/>
                  <a:uLnTx/>
                  <a:uFillTx/>
                </a:rPr>
                <a:t>Reg</a:t>
              </a:r>
              <a:endParaRPr kumimoji="0" lang="en-US" sz="1600" b="1" i="0" u="none" strike="noStrike" kern="0" cap="none" spc="0" normalizeH="0" baseline="0" noProof="0" dirty="0">
                <a:ln>
                  <a:noFill/>
                </a:ln>
                <a:solidFill>
                  <a:srgbClr val="000000"/>
                </a:solidFill>
                <a:effectLst/>
                <a:uLnTx/>
                <a:uFillTx/>
              </a:endParaRPr>
            </a:p>
          </p:txBody>
        </p:sp>
        <p:grpSp>
          <p:nvGrpSpPr>
            <p:cNvPr id="376" name="Group 152"/>
            <p:cNvGrpSpPr>
              <a:grpSpLocks/>
            </p:cNvGrpSpPr>
            <p:nvPr/>
          </p:nvGrpSpPr>
          <p:grpSpPr bwMode="auto">
            <a:xfrm>
              <a:off x="2031" y="1248"/>
              <a:ext cx="296" cy="289"/>
              <a:chOff x="1751" y="1509"/>
              <a:chExt cx="296" cy="289"/>
            </a:xfrm>
          </p:grpSpPr>
          <p:sp>
            <p:nvSpPr>
              <p:cNvPr id="397" name="Freeform 15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15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77" name="Line 15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15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Line 15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Rectangle 158"/>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381" name="Group 159"/>
            <p:cNvGrpSpPr>
              <a:grpSpLocks/>
            </p:cNvGrpSpPr>
            <p:nvPr/>
          </p:nvGrpSpPr>
          <p:grpSpPr bwMode="auto">
            <a:xfrm>
              <a:off x="2880" y="1248"/>
              <a:ext cx="325" cy="289"/>
              <a:chOff x="2600" y="1509"/>
              <a:chExt cx="325" cy="289"/>
            </a:xfrm>
          </p:grpSpPr>
          <p:sp>
            <p:nvSpPr>
              <p:cNvPr id="395" name="Freeform 16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16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2" name="Rectangle 162"/>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83" name="Group 163"/>
            <p:cNvGrpSpPr>
              <a:grpSpLocks/>
            </p:cNvGrpSpPr>
            <p:nvPr/>
          </p:nvGrpSpPr>
          <p:grpSpPr bwMode="auto">
            <a:xfrm>
              <a:off x="3348" y="1248"/>
              <a:ext cx="284" cy="289"/>
              <a:chOff x="3068" y="1509"/>
              <a:chExt cx="284" cy="289"/>
            </a:xfrm>
          </p:grpSpPr>
          <p:sp>
            <p:nvSpPr>
              <p:cNvPr id="393" name="Freeform 16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16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84" name="Line 16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5" name="Line 16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Line 16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Line 16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Line 17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Line 17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Line 17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Line 17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Line 17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5" name="Group 175"/>
          <p:cNvGrpSpPr>
            <a:grpSpLocks/>
          </p:cNvGrpSpPr>
          <p:nvPr/>
        </p:nvGrpSpPr>
        <p:grpSpPr bwMode="auto">
          <a:xfrm>
            <a:off x="3962400" y="2438400"/>
            <a:ext cx="3355975" cy="838200"/>
            <a:chOff x="1562" y="1152"/>
            <a:chExt cx="2114" cy="528"/>
          </a:xfrm>
        </p:grpSpPr>
        <p:grpSp>
          <p:nvGrpSpPr>
            <p:cNvPr id="406" name="Group 176"/>
            <p:cNvGrpSpPr>
              <a:grpSpLocks/>
            </p:cNvGrpSpPr>
            <p:nvPr/>
          </p:nvGrpSpPr>
          <p:grpSpPr bwMode="auto">
            <a:xfrm>
              <a:off x="2487" y="1152"/>
              <a:ext cx="223" cy="481"/>
              <a:chOff x="2207" y="1413"/>
              <a:chExt cx="223" cy="481"/>
            </a:xfrm>
          </p:grpSpPr>
          <p:sp>
            <p:nvSpPr>
              <p:cNvPr id="436" name="Freeform 177"/>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Rectangle 178"/>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407" name="Group 179"/>
            <p:cNvGrpSpPr>
              <a:grpSpLocks/>
            </p:cNvGrpSpPr>
            <p:nvPr/>
          </p:nvGrpSpPr>
          <p:grpSpPr bwMode="auto">
            <a:xfrm>
              <a:off x="1562" y="1248"/>
              <a:ext cx="349" cy="289"/>
              <a:chOff x="1282" y="1509"/>
              <a:chExt cx="349" cy="289"/>
            </a:xfrm>
          </p:grpSpPr>
          <p:sp>
            <p:nvSpPr>
              <p:cNvPr id="432" name="Rectangle 180"/>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33" name="Group 181"/>
              <p:cNvGrpSpPr>
                <a:grpSpLocks/>
              </p:cNvGrpSpPr>
              <p:nvPr/>
            </p:nvGrpSpPr>
            <p:grpSpPr bwMode="auto">
              <a:xfrm>
                <a:off x="1291" y="1509"/>
                <a:ext cx="340" cy="289"/>
                <a:chOff x="1291" y="1509"/>
                <a:chExt cx="340" cy="289"/>
              </a:xfrm>
            </p:grpSpPr>
            <p:sp>
              <p:nvSpPr>
                <p:cNvPr id="434" name="Freeform 182"/>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83"/>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08" name="Rectangle 184"/>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09" name="Group 185"/>
            <p:cNvGrpSpPr>
              <a:grpSpLocks/>
            </p:cNvGrpSpPr>
            <p:nvPr/>
          </p:nvGrpSpPr>
          <p:grpSpPr bwMode="auto">
            <a:xfrm>
              <a:off x="2031" y="1248"/>
              <a:ext cx="296" cy="289"/>
              <a:chOff x="1751" y="1509"/>
              <a:chExt cx="296" cy="289"/>
            </a:xfrm>
          </p:grpSpPr>
          <p:sp>
            <p:nvSpPr>
              <p:cNvPr id="430" name="Freeform 186"/>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187"/>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0" name="Line 188"/>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189"/>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Line 190"/>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Rectangle 191"/>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414" name="Group 192"/>
            <p:cNvGrpSpPr>
              <a:grpSpLocks/>
            </p:cNvGrpSpPr>
            <p:nvPr/>
          </p:nvGrpSpPr>
          <p:grpSpPr bwMode="auto">
            <a:xfrm>
              <a:off x="2880" y="1248"/>
              <a:ext cx="325" cy="289"/>
              <a:chOff x="2600" y="1509"/>
              <a:chExt cx="325" cy="289"/>
            </a:xfrm>
          </p:grpSpPr>
          <p:sp>
            <p:nvSpPr>
              <p:cNvPr id="428" name="Freeform 193"/>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194"/>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5" name="Rectangle 195"/>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16" name="Group 196"/>
            <p:cNvGrpSpPr>
              <a:grpSpLocks/>
            </p:cNvGrpSpPr>
            <p:nvPr/>
          </p:nvGrpSpPr>
          <p:grpSpPr bwMode="auto">
            <a:xfrm>
              <a:off x="3348" y="1248"/>
              <a:ext cx="284" cy="289"/>
              <a:chOff x="3068" y="1509"/>
              <a:chExt cx="284" cy="289"/>
            </a:xfrm>
          </p:grpSpPr>
          <p:sp>
            <p:nvSpPr>
              <p:cNvPr id="426" name="Freeform 197"/>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7" name="Freeform 198"/>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17" name="Line 199"/>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Line 200"/>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 name="Line 201"/>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Line 202"/>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Line 203"/>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Line 204"/>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Line 205"/>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Line 206"/>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Line 207"/>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8" name="Group 208"/>
          <p:cNvGrpSpPr>
            <a:grpSpLocks/>
          </p:cNvGrpSpPr>
          <p:nvPr/>
        </p:nvGrpSpPr>
        <p:grpSpPr bwMode="auto">
          <a:xfrm>
            <a:off x="4572000" y="3200400"/>
            <a:ext cx="3355975" cy="838200"/>
            <a:chOff x="1562" y="1152"/>
            <a:chExt cx="2114" cy="528"/>
          </a:xfrm>
        </p:grpSpPr>
        <p:grpSp>
          <p:nvGrpSpPr>
            <p:cNvPr id="439" name="Group 209"/>
            <p:cNvGrpSpPr>
              <a:grpSpLocks/>
            </p:cNvGrpSpPr>
            <p:nvPr/>
          </p:nvGrpSpPr>
          <p:grpSpPr bwMode="auto">
            <a:xfrm>
              <a:off x="2487" y="1152"/>
              <a:ext cx="223" cy="481"/>
              <a:chOff x="2207" y="1413"/>
              <a:chExt cx="223" cy="481"/>
            </a:xfrm>
          </p:grpSpPr>
          <p:sp>
            <p:nvSpPr>
              <p:cNvPr id="469" name="Freeform 21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Rectangle 21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440" name="Group 212"/>
            <p:cNvGrpSpPr>
              <a:grpSpLocks/>
            </p:cNvGrpSpPr>
            <p:nvPr/>
          </p:nvGrpSpPr>
          <p:grpSpPr bwMode="auto">
            <a:xfrm>
              <a:off x="1562" y="1248"/>
              <a:ext cx="349" cy="289"/>
              <a:chOff x="1282" y="1509"/>
              <a:chExt cx="349" cy="289"/>
            </a:xfrm>
          </p:grpSpPr>
          <p:sp>
            <p:nvSpPr>
              <p:cNvPr id="465" name="Rectangle 21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466" name="Group 214"/>
              <p:cNvGrpSpPr>
                <a:grpSpLocks/>
              </p:cNvGrpSpPr>
              <p:nvPr/>
            </p:nvGrpSpPr>
            <p:grpSpPr bwMode="auto">
              <a:xfrm>
                <a:off x="1291" y="1509"/>
                <a:ext cx="340" cy="289"/>
                <a:chOff x="1291" y="1509"/>
                <a:chExt cx="340" cy="289"/>
              </a:xfrm>
            </p:grpSpPr>
            <p:sp>
              <p:nvSpPr>
                <p:cNvPr id="467" name="Freeform 21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Freeform 21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441" name="Rectangle 21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42" name="Group 218"/>
            <p:cNvGrpSpPr>
              <a:grpSpLocks/>
            </p:cNvGrpSpPr>
            <p:nvPr/>
          </p:nvGrpSpPr>
          <p:grpSpPr bwMode="auto">
            <a:xfrm>
              <a:off x="2031" y="1248"/>
              <a:ext cx="296" cy="289"/>
              <a:chOff x="1751" y="1509"/>
              <a:chExt cx="296" cy="289"/>
            </a:xfrm>
          </p:grpSpPr>
          <p:sp>
            <p:nvSpPr>
              <p:cNvPr id="463" name="Freeform 21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22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43" name="Line 22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22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Line 22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Rectangle 22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447" name="Group 225"/>
            <p:cNvGrpSpPr>
              <a:grpSpLocks/>
            </p:cNvGrpSpPr>
            <p:nvPr/>
          </p:nvGrpSpPr>
          <p:grpSpPr bwMode="auto">
            <a:xfrm>
              <a:off x="2880" y="1248"/>
              <a:ext cx="325" cy="289"/>
              <a:chOff x="2600" y="1509"/>
              <a:chExt cx="325" cy="289"/>
            </a:xfrm>
          </p:grpSpPr>
          <p:sp>
            <p:nvSpPr>
              <p:cNvPr id="461" name="Freeform 22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2" name="Freeform 22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48" name="Rectangle 22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449" name="Group 229"/>
            <p:cNvGrpSpPr>
              <a:grpSpLocks/>
            </p:cNvGrpSpPr>
            <p:nvPr/>
          </p:nvGrpSpPr>
          <p:grpSpPr bwMode="auto">
            <a:xfrm>
              <a:off x="3348" y="1248"/>
              <a:ext cx="284" cy="289"/>
              <a:chOff x="3068" y="1509"/>
              <a:chExt cx="284" cy="289"/>
            </a:xfrm>
          </p:grpSpPr>
          <p:sp>
            <p:nvSpPr>
              <p:cNvPr id="459" name="Freeform 23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23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50" name="Line 23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Line 23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2" name="Line 23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Line 23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4" name="Line 23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Line 23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Line 23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Line 23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8" name="Line 24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84937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wipe(up)">
                                      <p:cBhvr>
                                        <p:cTn id="11" dur="500"/>
                                        <p:tgtEl>
                                          <p:spTgt spid="25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3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39"/>
            <a:ext cx="8305800" cy="1143000"/>
          </a:xfrm>
        </p:spPr>
        <p:txBody>
          <a:bodyPr/>
          <a:lstStyle/>
          <a:p>
            <a:r>
              <a:rPr lang="en-US" sz="2800" b="1" dirty="0" err="1" smtClean="0">
                <a:latin typeface="Arial"/>
                <a:cs typeface="Arial"/>
              </a:rPr>
              <a:t>Giải</a:t>
            </a:r>
            <a:r>
              <a:rPr lang="en-US" sz="2800" b="1" dirty="0" smtClean="0">
                <a:latin typeface="Arial"/>
                <a:cs typeface="Arial"/>
              </a:rPr>
              <a:t> </a:t>
            </a:r>
            <a:r>
              <a:rPr lang="en-US" sz="2800" b="1" dirty="0" err="1" smtClean="0">
                <a:latin typeface="Arial"/>
                <a:cs typeface="Arial"/>
              </a:rPr>
              <a:t>quyết</a:t>
            </a:r>
            <a:r>
              <a:rPr lang="en-US" sz="2800" b="1" dirty="0" smtClean="0">
                <a:latin typeface="Arial"/>
                <a:cs typeface="Arial"/>
              </a:rPr>
              <a:t> </a:t>
            </a:r>
            <a:r>
              <a:rPr lang="en-US" sz="2800" b="1" dirty="0" err="1" smtClean="0">
                <a:latin typeface="Arial"/>
                <a:cs typeface="Arial"/>
              </a:rPr>
              <a:t>xung</a:t>
            </a:r>
            <a:r>
              <a:rPr lang="en-US" sz="2800" b="1" dirty="0" smtClean="0">
                <a:latin typeface="Arial"/>
                <a:cs typeface="Arial"/>
              </a:rPr>
              <a:t> </a:t>
            </a:r>
            <a:r>
              <a:rPr lang="en-US" sz="2800" b="1" dirty="0" err="1" smtClean="0">
                <a:latin typeface="Arial"/>
                <a:cs typeface="Arial"/>
              </a:rPr>
              <a:t>đột</a:t>
            </a:r>
            <a:r>
              <a:rPr lang="en-US" sz="2800" b="1" dirty="0" smtClean="0">
                <a:latin typeface="Arial"/>
                <a:cs typeface="Arial"/>
              </a:rPr>
              <a:t> </a:t>
            </a:r>
            <a:r>
              <a:rPr lang="en-US" sz="2800" b="1" dirty="0" err="1" smtClean="0">
                <a:latin typeface="Arial"/>
                <a:cs typeface="Arial"/>
              </a:rPr>
              <a:t>điều</a:t>
            </a:r>
            <a:r>
              <a:rPr lang="en-US" sz="2800" b="1" dirty="0" smtClean="0">
                <a:latin typeface="Arial"/>
                <a:cs typeface="Arial"/>
              </a:rPr>
              <a:t> </a:t>
            </a:r>
            <a:r>
              <a:rPr lang="en-US" sz="2800" b="1" dirty="0" err="1" smtClean="0">
                <a:latin typeface="Arial"/>
                <a:cs typeface="Arial"/>
              </a:rPr>
              <a:t>khiển</a:t>
            </a:r>
            <a:r>
              <a:rPr lang="en-US" sz="2800" b="1" dirty="0" smtClean="0">
                <a:latin typeface="Arial"/>
                <a:cs typeface="Arial"/>
              </a:rPr>
              <a:t> </a:t>
            </a:r>
            <a:r>
              <a:rPr lang="en-US" sz="2800" b="1" dirty="0" err="1" smtClean="0">
                <a:latin typeface="Arial"/>
                <a:cs typeface="Arial"/>
              </a:rPr>
              <a:t>lệnh</a:t>
            </a:r>
            <a:r>
              <a:rPr lang="en-US" sz="2800" b="1" dirty="0" smtClean="0">
                <a:latin typeface="Arial"/>
                <a:cs typeface="Arial"/>
              </a:rPr>
              <a:t> </a:t>
            </a:r>
            <a:r>
              <a:rPr lang="en-US" sz="2800" b="1" dirty="0" err="1" smtClean="0">
                <a:latin typeface="Arial"/>
                <a:cs typeface="Arial"/>
              </a:rPr>
              <a:t>rẽ</a:t>
            </a:r>
            <a:r>
              <a:rPr lang="en-US" sz="2800" b="1" dirty="0" smtClean="0">
                <a:latin typeface="Arial"/>
                <a:cs typeface="Arial"/>
              </a:rPr>
              <a:t> </a:t>
            </a:r>
            <a:r>
              <a:rPr lang="en-US" sz="2800" b="1" dirty="0" err="1" smtClean="0">
                <a:latin typeface="Arial"/>
                <a:cs typeface="Arial"/>
              </a:rPr>
              <a:t>nhánh</a:t>
            </a:r>
            <a:endParaRPr lang="en-US" sz="2800"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61</a:t>
            </a:fld>
            <a:endParaRPr lang="en-US" dirty="0"/>
          </a:p>
        </p:txBody>
      </p:sp>
      <p:grpSp>
        <p:nvGrpSpPr>
          <p:cNvPr id="165" name="Group 16"/>
          <p:cNvGrpSpPr>
            <a:grpSpLocks/>
          </p:cNvGrpSpPr>
          <p:nvPr/>
        </p:nvGrpSpPr>
        <p:grpSpPr bwMode="auto">
          <a:xfrm>
            <a:off x="762000" y="2819400"/>
            <a:ext cx="6019800" cy="609600"/>
            <a:chOff x="480" y="1824"/>
            <a:chExt cx="3792" cy="384"/>
          </a:xfrm>
        </p:grpSpPr>
        <p:sp>
          <p:nvSpPr>
            <p:cNvPr id="166" name="Rectangle 17"/>
            <p:cNvSpPr>
              <a:spLocks noChangeArrowheads="1"/>
            </p:cNvSpPr>
            <p:nvPr/>
          </p:nvSpPr>
          <p:spPr bwMode="auto">
            <a:xfrm>
              <a:off x="480" y="1824"/>
              <a:ext cx="520"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flush</a:t>
              </a:r>
            </a:p>
          </p:txBody>
        </p:sp>
        <p:sp>
          <p:nvSpPr>
            <p:cNvPr id="167" name="AutoShape 19" descr="Shingle"/>
            <p:cNvSpPr>
              <a:spLocks noChangeArrowheads="1"/>
            </p:cNvSpPr>
            <p:nvPr/>
          </p:nvSpPr>
          <p:spPr bwMode="auto">
            <a:xfrm>
              <a:off x="2544"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AutoShape 20" descr="Shingle"/>
            <p:cNvSpPr>
              <a:spLocks noChangeArrowheads="1"/>
            </p:cNvSpPr>
            <p:nvPr/>
          </p:nvSpPr>
          <p:spPr bwMode="auto">
            <a:xfrm>
              <a:off x="2976"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AutoShape 21" descr="Shingle"/>
            <p:cNvSpPr>
              <a:spLocks noChangeArrowheads="1"/>
            </p:cNvSpPr>
            <p:nvPr/>
          </p:nvSpPr>
          <p:spPr bwMode="auto">
            <a:xfrm>
              <a:off x="3408"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AutoShape 22" descr="Shingle"/>
            <p:cNvSpPr>
              <a:spLocks noChangeArrowheads="1"/>
            </p:cNvSpPr>
            <p:nvPr/>
          </p:nvSpPr>
          <p:spPr bwMode="auto">
            <a:xfrm>
              <a:off x="3840" y="1824"/>
              <a:ext cx="432" cy="384"/>
            </a:xfrm>
            <a:prstGeom prst="irregularSeal2">
              <a:avLst/>
            </a:prstGeom>
            <a:pattFill prst="shingle">
              <a:fgClr>
                <a:srgbClr val="063DE8"/>
              </a:fgClr>
              <a:bgClr>
                <a:srgbClr val="FFFFFF"/>
              </a:bgClr>
            </a:pattFill>
            <a:ln w="12700">
              <a:solidFill>
                <a:srgbClr val="063DE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1" name="Group 144"/>
          <p:cNvGrpSpPr>
            <a:grpSpLocks/>
          </p:cNvGrpSpPr>
          <p:nvPr/>
        </p:nvGrpSpPr>
        <p:grpSpPr bwMode="auto">
          <a:xfrm>
            <a:off x="3810000" y="1828800"/>
            <a:ext cx="838200" cy="2362200"/>
            <a:chOff x="2400" y="864"/>
            <a:chExt cx="528" cy="1344"/>
          </a:xfrm>
        </p:grpSpPr>
        <p:sp>
          <p:nvSpPr>
            <p:cNvPr id="172" name="Rectangle 24"/>
            <p:cNvSpPr>
              <a:spLocks noChangeArrowheads="1"/>
            </p:cNvSpPr>
            <p:nvPr/>
          </p:nvSpPr>
          <p:spPr bwMode="auto">
            <a:xfrm>
              <a:off x="2592" y="1920"/>
              <a:ext cx="336" cy="288"/>
            </a:xfrm>
            <a:prstGeom prst="rect">
              <a:avLst/>
            </a:prstGeom>
            <a:solidFill>
              <a:srgbClr val="009900"/>
            </a:solidFill>
            <a:ln w="12700">
              <a:solidFill>
                <a:srgbClr val="0099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Rectangle 25"/>
            <p:cNvSpPr>
              <a:spLocks noChangeArrowheads="1"/>
            </p:cNvSpPr>
            <p:nvPr/>
          </p:nvSpPr>
          <p:spPr bwMode="auto">
            <a:xfrm>
              <a:off x="2400" y="864"/>
              <a:ext cx="96" cy="341"/>
            </a:xfrm>
            <a:prstGeom prst="rect">
              <a:avLst/>
            </a:prstGeom>
            <a:solidFill>
              <a:srgbClr val="FC0128"/>
            </a:solid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Line 26"/>
            <p:cNvSpPr>
              <a:spLocks noChangeShapeType="1"/>
            </p:cNvSpPr>
            <p:nvPr/>
          </p:nvSpPr>
          <p:spPr bwMode="auto">
            <a:xfrm>
              <a:off x="2496" y="1200"/>
              <a:ext cx="144" cy="720"/>
            </a:xfrm>
            <a:prstGeom prst="line">
              <a:avLst/>
            </a:prstGeom>
            <a:noFill/>
            <a:ln w="28575">
              <a:solidFill>
                <a:srgbClr val="0099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5" name="Rectangle 28"/>
          <p:cNvSpPr>
            <a:spLocks noChangeArrowheads="1"/>
          </p:cNvSpPr>
          <p:nvPr/>
        </p:nvSpPr>
        <p:spPr bwMode="auto">
          <a:xfrm>
            <a:off x="328613" y="2058988"/>
            <a:ext cx="358775" cy="3109912"/>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000000"/>
                </a:solidFill>
                <a:effectLst/>
                <a:uLnTx/>
                <a:uFillTx/>
              </a:rPr>
              <a:t>r</a:t>
            </a:r>
          </a:p>
        </p:txBody>
      </p:sp>
      <p:sp>
        <p:nvSpPr>
          <p:cNvPr id="176" name="Line 29"/>
          <p:cNvSpPr>
            <a:spLocks noChangeShapeType="1"/>
          </p:cNvSpPr>
          <p:nvPr/>
        </p:nvSpPr>
        <p:spPr bwMode="auto">
          <a:xfrm flipV="1">
            <a:off x="1447800" y="1676400"/>
            <a:ext cx="7010400" cy="4763"/>
          </a:xfrm>
          <a:prstGeom prst="line">
            <a:avLst/>
          </a:prstGeom>
          <a:noFill/>
          <a:ln w="25400">
            <a:solidFill>
              <a:srgbClr val="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Rectangle 30"/>
          <p:cNvSpPr>
            <a:spLocks noChangeArrowheads="1"/>
          </p:cNvSpPr>
          <p:nvPr/>
        </p:nvSpPr>
        <p:spPr bwMode="auto">
          <a:xfrm>
            <a:off x="762000" y="1981200"/>
            <a:ext cx="728663" cy="45402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Courier New" pitchFamily="49" charset="0"/>
              </a:rPr>
              <a:t>beq</a:t>
            </a:r>
          </a:p>
        </p:txBody>
      </p:sp>
      <p:sp>
        <p:nvSpPr>
          <p:cNvPr id="178" name="Line 31"/>
          <p:cNvSpPr>
            <a:spLocks noChangeShapeType="1"/>
          </p:cNvSpPr>
          <p:nvPr/>
        </p:nvSpPr>
        <p:spPr bwMode="auto">
          <a:xfrm>
            <a:off x="685800" y="1981200"/>
            <a:ext cx="0" cy="358140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9" name="Group 143"/>
          <p:cNvGrpSpPr>
            <a:grpSpLocks/>
          </p:cNvGrpSpPr>
          <p:nvPr/>
        </p:nvGrpSpPr>
        <p:grpSpPr bwMode="auto">
          <a:xfrm>
            <a:off x="685800" y="3581400"/>
            <a:ext cx="6937375" cy="1676400"/>
            <a:chOff x="432" y="1824"/>
            <a:chExt cx="4370" cy="1056"/>
          </a:xfrm>
        </p:grpSpPr>
        <p:sp>
          <p:nvSpPr>
            <p:cNvPr id="180" name="Rectangle 67"/>
            <p:cNvSpPr>
              <a:spLocks noChangeArrowheads="1"/>
            </p:cNvSpPr>
            <p:nvPr/>
          </p:nvSpPr>
          <p:spPr bwMode="auto">
            <a:xfrm>
              <a:off x="480" y="1970"/>
              <a:ext cx="1065"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ourier New" pitchFamily="49" charset="0"/>
                </a:rPr>
                <a:t>beq</a:t>
              </a:r>
              <a:r>
                <a:rPr kumimoji="0" lang="en-US" sz="2400" b="1" i="0" u="none" strike="noStrike" kern="0" cap="none" spc="0" normalizeH="0" baseline="0" noProof="0" dirty="0">
                  <a:ln>
                    <a:noFill/>
                  </a:ln>
                  <a:solidFill>
                    <a:srgbClr val="000000"/>
                  </a:solidFill>
                  <a:effectLst/>
                  <a:uLnTx/>
                  <a:uFillTx/>
                  <a:latin typeface="Courier New" pitchFamily="49" charset="0"/>
                </a:rPr>
                <a:t> </a:t>
              </a:r>
              <a:r>
                <a:rPr kumimoji="0" lang="en-US" sz="2400" b="0" i="0" u="none" strike="noStrike" kern="0" cap="none" spc="0" normalizeH="0" baseline="0" noProof="0" dirty="0">
                  <a:ln>
                    <a:noFill/>
                  </a:ln>
                  <a:solidFill>
                    <a:srgbClr val="000000"/>
                  </a:solidFill>
                  <a:effectLst/>
                  <a:uLnTx/>
                  <a:uFillTx/>
                </a:rPr>
                <a:t>target</a:t>
              </a:r>
            </a:p>
          </p:txBody>
        </p:sp>
        <p:grpSp>
          <p:nvGrpSpPr>
            <p:cNvPr id="181" name="Group 68"/>
            <p:cNvGrpSpPr>
              <a:grpSpLocks/>
            </p:cNvGrpSpPr>
            <p:nvPr/>
          </p:nvGrpSpPr>
          <p:grpSpPr bwMode="auto">
            <a:xfrm>
              <a:off x="2592" y="1824"/>
              <a:ext cx="2114" cy="528"/>
              <a:chOff x="1562" y="1152"/>
              <a:chExt cx="2114" cy="528"/>
            </a:xfrm>
          </p:grpSpPr>
          <p:grpSp>
            <p:nvGrpSpPr>
              <p:cNvPr id="212" name="Group 69"/>
              <p:cNvGrpSpPr>
                <a:grpSpLocks/>
              </p:cNvGrpSpPr>
              <p:nvPr/>
            </p:nvGrpSpPr>
            <p:grpSpPr bwMode="auto">
              <a:xfrm>
                <a:off x="2487" y="1152"/>
                <a:ext cx="223" cy="481"/>
                <a:chOff x="2207" y="1413"/>
                <a:chExt cx="223" cy="481"/>
              </a:xfrm>
            </p:grpSpPr>
            <p:sp>
              <p:nvSpPr>
                <p:cNvPr id="242" name="Freeform 70"/>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71"/>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13" name="Group 72"/>
              <p:cNvGrpSpPr>
                <a:grpSpLocks/>
              </p:cNvGrpSpPr>
              <p:nvPr/>
            </p:nvGrpSpPr>
            <p:grpSpPr bwMode="auto">
              <a:xfrm>
                <a:off x="1562" y="1248"/>
                <a:ext cx="349" cy="289"/>
                <a:chOff x="1282" y="1509"/>
                <a:chExt cx="349" cy="289"/>
              </a:xfrm>
            </p:grpSpPr>
            <p:sp>
              <p:nvSpPr>
                <p:cNvPr id="238" name="Rectangle 73"/>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39" name="Group 74"/>
                <p:cNvGrpSpPr>
                  <a:grpSpLocks/>
                </p:cNvGrpSpPr>
                <p:nvPr/>
              </p:nvGrpSpPr>
              <p:grpSpPr bwMode="auto">
                <a:xfrm>
                  <a:off x="1291" y="1509"/>
                  <a:ext cx="340" cy="289"/>
                  <a:chOff x="1291" y="1509"/>
                  <a:chExt cx="340" cy="289"/>
                </a:xfrm>
              </p:grpSpPr>
              <p:sp>
                <p:nvSpPr>
                  <p:cNvPr id="240" name="Freeform 75"/>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76"/>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14" name="Rectangle 77"/>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15" name="Group 78"/>
              <p:cNvGrpSpPr>
                <a:grpSpLocks/>
              </p:cNvGrpSpPr>
              <p:nvPr/>
            </p:nvGrpSpPr>
            <p:grpSpPr bwMode="auto">
              <a:xfrm>
                <a:off x="2031" y="1248"/>
                <a:ext cx="296" cy="289"/>
                <a:chOff x="1751" y="1509"/>
                <a:chExt cx="296" cy="289"/>
              </a:xfrm>
            </p:grpSpPr>
            <p:sp>
              <p:nvSpPr>
                <p:cNvPr id="236" name="Freeform 79"/>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80"/>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16" name="Line 81"/>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82"/>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Line 83"/>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Rectangle 84"/>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20" name="Group 85"/>
              <p:cNvGrpSpPr>
                <a:grpSpLocks/>
              </p:cNvGrpSpPr>
              <p:nvPr/>
            </p:nvGrpSpPr>
            <p:grpSpPr bwMode="auto">
              <a:xfrm>
                <a:off x="2880" y="1248"/>
                <a:ext cx="325" cy="289"/>
                <a:chOff x="2600" y="1509"/>
                <a:chExt cx="325" cy="289"/>
              </a:xfrm>
            </p:grpSpPr>
            <p:sp>
              <p:nvSpPr>
                <p:cNvPr id="234" name="Freeform 86"/>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87"/>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1" name="Rectangle 88"/>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22" name="Group 89"/>
              <p:cNvGrpSpPr>
                <a:grpSpLocks/>
              </p:cNvGrpSpPr>
              <p:nvPr/>
            </p:nvGrpSpPr>
            <p:grpSpPr bwMode="auto">
              <a:xfrm>
                <a:off x="3348" y="1248"/>
                <a:ext cx="284" cy="289"/>
                <a:chOff x="3068" y="1509"/>
                <a:chExt cx="284" cy="289"/>
              </a:xfrm>
            </p:grpSpPr>
            <p:sp>
              <p:nvSpPr>
                <p:cNvPr id="232" name="Freeform 90"/>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91"/>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3" name="Line 92"/>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Line 93"/>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Line 94"/>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6" name="Line 95"/>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7" name="Line 96"/>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Line 97"/>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Line 98"/>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Line 99"/>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Line 100"/>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2" name="Rectangle 105"/>
            <p:cNvSpPr>
              <a:spLocks noChangeArrowheads="1"/>
            </p:cNvSpPr>
            <p:nvPr/>
          </p:nvSpPr>
          <p:spPr bwMode="auto">
            <a:xfrm>
              <a:off x="432" y="2517"/>
              <a:ext cx="636" cy="286"/>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rPr>
                <a:t> Inst 3</a:t>
              </a:r>
            </a:p>
          </p:txBody>
        </p:sp>
        <p:grpSp>
          <p:nvGrpSpPr>
            <p:cNvPr id="183" name="Group 142"/>
            <p:cNvGrpSpPr>
              <a:grpSpLocks/>
            </p:cNvGrpSpPr>
            <p:nvPr/>
          </p:nvGrpSpPr>
          <p:grpSpPr bwMode="auto">
            <a:xfrm>
              <a:off x="3024" y="2352"/>
              <a:ext cx="1778" cy="528"/>
              <a:chOff x="3862" y="2352"/>
              <a:chExt cx="1778" cy="528"/>
            </a:xfrm>
          </p:grpSpPr>
          <p:grpSp>
            <p:nvGrpSpPr>
              <p:cNvPr id="184" name="Group 101"/>
              <p:cNvGrpSpPr>
                <a:grpSpLocks/>
              </p:cNvGrpSpPr>
              <p:nvPr/>
            </p:nvGrpSpPr>
            <p:grpSpPr bwMode="auto">
              <a:xfrm>
                <a:off x="4811" y="2352"/>
                <a:ext cx="223" cy="481"/>
                <a:chOff x="2207" y="1413"/>
                <a:chExt cx="223" cy="481"/>
              </a:xfrm>
            </p:grpSpPr>
            <p:sp>
              <p:nvSpPr>
                <p:cNvPr id="210" name="Freeform 102"/>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Rectangle 103"/>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185" name="Group 106"/>
              <p:cNvGrpSpPr>
                <a:grpSpLocks/>
              </p:cNvGrpSpPr>
              <p:nvPr/>
            </p:nvGrpSpPr>
            <p:grpSpPr bwMode="auto">
              <a:xfrm>
                <a:off x="3862" y="2448"/>
                <a:ext cx="349" cy="289"/>
                <a:chOff x="1282" y="1509"/>
                <a:chExt cx="349" cy="289"/>
              </a:xfrm>
            </p:grpSpPr>
            <p:sp>
              <p:nvSpPr>
                <p:cNvPr id="206" name="Rectangle 107"/>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07" name="Group 108"/>
                <p:cNvGrpSpPr>
                  <a:grpSpLocks/>
                </p:cNvGrpSpPr>
                <p:nvPr/>
              </p:nvGrpSpPr>
              <p:grpSpPr bwMode="auto">
                <a:xfrm>
                  <a:off x="1291" y="1509"/>
                  <a:ext cx="340" cy="289"/>
                  <a:chOff x="1291" y="1509"/>
                  <a:chExt cx="340" cy="289"/>
                </a:xfrm>
              </p:grpSpPr>
              <p:sp>
                <p:nvSpPr>
                  <p:cNvPr id="208" name="Freeform 10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11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86" name="Rectangle 111"/>
              <p:cNvSpPr>
                <a:spLocks noChangeArrowheads="1"/>
              </p:cNvSpPr>
              <p:nvPr/>
            </p:nvSpPr>
            <p:spPr bwMode="auto">
              <a:xfrm>
                <a:off x="4312" y="24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187" name="Group 112"/>
              <p:cNvGrpSpPr>
                <a:grpSpLocks/>
              </p:cNvGrpSpPr>
              <p:nvPr/>
            </p:nvGrpSpPr>
            <p:grpSpPr bwMode="auto">
              <a:xfrm>
                <a:off x="4331" y="2448"/>
                <a:ext cx="296" cy="289"/>
                <a:chOff x="1751" y="1509"/>
                <a:chExt cx="296" cy="289"/>
              </a:xfrm>
            </p:grpSpPr>
            <p:sp>
              <p:nvSpPr>
                <p:cNvPr id="204" name="Freeform 11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Freeform 11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8" name="Line 115"/>
              <p:cNvSpPr>
                <a:spLocks noChangeShapeType="1"/>
              </p:cNvSpPr>
              <p:nvPr/>
            </p:nvSpPr>
            <p:spPr bwMode="auto">
              <a:xfrm>
                <a:off x="4216" y="25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116"/>
              <p:cNvSpPr>
                <a:spLocks/>
              </p:cNvSpPr>
              <p:nvPr/>
            </p:nvSpPr>
            <p:spPr bwMode="auto">
              <a:xfrm>
                <a:off x="4284" y="24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Line 117"/>
              <p:cNvSpPr>
                <a:spLocks noChangeShapeType="1"/>
              </p:cNvSpPr>
              <p:nvPr/>
            </p:nvSpPr>
            <p:spPr bwMode="auto">
              <a:xfrm>
                <a:off x="4632" y="24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Rectangle 118"/>
              <p:cNvSpPr>
                <a:spLocks noChangeArrowheads="1"/>
              </p:cNvSpPr>
              <p:nvPr/>
            </p:nvSpPr>
            <p:spPr bwMode="auto">
              <a:xfrm>
                <a:off x="5129" y="24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192" name="Group 119"/>
              <p:cNvGrpSpPr>
                <a:grpSpLocks/>
              </p:cNvGrpSpPr>
              <p:nvPr/>
            </p:nvGrpSpPr>
            <p:grpSpPr bwMode="auto">
              <a:xfrm>
                <a:off x="5180" y="2448"/>
                <a:ext cx="325" cy="289"/>
                <a:chOff x="2600" y="1509"/>
                <a:chExt cx="325" cy="289"/>
              </a:xfrm>
            </p:grpSpPr>
            <p:sp>
              <p:nvSpPr>
                <p:cNvPr id="202" name="Freeform 12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12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3" name="Line 122"/>
              <p:cNvSpPr>
                <a:spLocks noChangeShapeType="1"/>
              </p:cNvSpPr>
              <p:nvPr/>
            </p:nvSpPr>
            <p:spPr bwMode="auto">
              <a:xfrm>
                <a:off x="5501" y="25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Line 123"/>
              <p:cNvSpPr>
                <a:spLocks noChangeShapeType="1"/>
              </p:cNvSpPr>
              <p:nvPr/>
            </p:nvSpPr>
            <p:spPr bwMode="auto">
              <a:xfrm>
                <a:off x="5017" y="25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Line 124"/>
              <p:cNvSpPr>
                <a:spLocks noChangeShapeType="1"/>
              </p:cNvSpPr>
              <p:nvPr/>
            </p:nvSpPr>
            <p:spPr bwMode="auto">
              <a:xfrm>
                <a:off x="4632" y="26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Line 125"/>
              <p:cNvSpPr>
                <a:spLocks noChangeShapeType="1"/>
              </p:cNvSpPr>
              <p:nvPr/>
            </p:nvSpPr>
            <p:spPr bwMode="auto">
              <a:xfrm>
                <a:off x="4716" y="26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Line 126"/>
              <p:cNvSpPr>
                <a:spLocks noChangeShapeType="1"/>
              </p:cNvSpPr>
              <p:nvPr/>
            </p:nvSpPr>
            <p:spPr bwMode="auto">
              <a:xfrm>
                <a:off x="4716" y="28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Line 127"/>
              <p:cNvSpPr>
                <a:spLocks noChangeShapeType="1"/>
              </p:cNvSpPr>
              <p:nvPr/>
            </p:nvSpPr>
            <p:spPr bwMode="auto">
              <a:xfrm>
                <a:off x="5052" y="25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Line 128"/>
              <p:cNvSpPr>
                <a:spLocks noChangeShapeType="1"/>
              </p:cNvSpPr>
              <p:nvPr/>
            </p:nvSpPr>
            <p:spPr bwMode="auto">
              <a:xfrm flipH="1">
                <a:off x="5132" y="25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Line 129"/>
              <p:cNvSpPr>
                <a:spLocks noChangeShapeType="1"/>
              </p:cNvSpPr>
              <p:nvPr/>
            </p:nvSpPr>
            <p:spPr bwMode="auto">
              <a:xfrm>
                <a:off x="5132" y="28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Line 130"/>
              <p:cNvSpPr>
                <a:spLocks noChangeShapeType="1"/>
              </p:cNvSpPr>
              <p:nvPr/>
            </p:nvSpPr>
            <p:spPr bwMode="auto">
              <a:xfrm>
                <a:off x="5564" y="25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44" name="Rectangle 131"/>
          <p:cNvSpPr>
            <a:spLocks noChangeArrowheads="1"/>
          </p:cNvSpPr>
          <p:nvPr/>
        </p:nvSpPr>
        <p:spPr bwMode="auto">
          <a:xfrm>
            <a:off x="7162800" y="1905000"/>
            <a:ext cx="1676400" cy="1308100"/>
          </a:xfrm>
          <a:prstGeom prst="rect">
            <a:avLst/>
          </a:prstGeom>
          <a:noFill/>
          <a:ln w="12700">
            <a:noFill/>
            <a:miter lim="800000"/>
            <a:headEnd/>
            <a:tailEnd/>
          </a:ln>
          <a:effectLst/>
        </p:spPr>
        <p:txBody>
          <a:bodyPr lIns="90488" tIns="44450" rIns="90488" bIns="4445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Fix branch hazard by waiting</a:t>
            </a:r>
            <a:r>
              <a:rPr kumimoji="0" lang="en-US" sz="2000" b="0" i="0" u="none" strike="noStrike" kern="0" cap="none" spc="0" normalizeH="0" baseline="0" noProof="0" dirty="0">
                <a:ln>
                  <a:noFill/>
                </a:ln>
                <a:solidFill>
                  <a:sysClr val="windowText" lastClr="000000"/>
                </a:solidFill>
                <a:effectLst/>
                <a:uLnTx/>
                <a:uFillTx/>
              </a:rPr>
              <a:t> – </a:t>
            </a:r>
            <a:r>
              <a:rPr kumimoji="0" lang="en-US" sz="2000" b="0" i="0" u="none" strike="noStrike" kern="0" cap="none" spc="0" normalizeH="0" baseline="0" noProof="0" dirty="0">
                <a:ln>
                  <a:noFill/>
                </a:ln>
                <a:solidFill>
                  <a:srgbClr val="063DE8"/>
                </a:solidFill>
                <a:effectLst/>
                <a:uLnTx/>
                <a:uFillTx/>
              </a:rPr>
              <a:t>flush</a:t>
            </a:r>
            <a:endParaRPr kumimoji="0" lang="en-US" sz="2000" b="0" i="0" u="none" strike="noStrike" kern="0" cap="none" spc="0" normalizeH="0" baseline="0" noProof="0" dirty="0">
              <a:ln>
                <a:noFill/>
              </a:ln>
              <a:solidFill>
                <a:sysClr val="windowText" lastClr="000000"/>
              </a:solidFill>
              <a:effectLst/>
              <a:uLnTx/>
              <a:uFillTx/>
            </a:endParaRPr>
          </a:p>
        </p:txBody>
      </p:sp>
      <p:grpSp>
        <p:nvGrpSpPr>
          <p:cNvPr id="245" name="Group 145"/>
          <p:cNvGrpSpPr>
            <a:grpSpLocks/>
          </p:cNvGrpSpPr>
          <p:nvPr/>
        </p:nvGrpSpPr>
        <p:grpSpPr bwMode="auto">
          <a:xfrm>
            <a:off x="2667000" y="1676400"/>
            <a:ext cx="6096000" cy="4114800"/>
            <a:chOff x="1680" y="624"/>
            <a:chExt cx="3840" cy="3504"/>
          </a:xfrm>
        </p:grpSpPr>
        <p:grpSp>
          <p:nvGrpSpPr>
            <p:cNvPr id="246" name="Group 32"/>
            <p:cNvGrpSpPr>
              <a:grpSpLocks/>
            </p:cNvGrpSpPr>
            <p:nvPr/>
          </p:nvGrpSpPr>
          <p:grpSpPr bwMode="auto">
            <a:xfrm>
              <a:off x="1728" y="768"/>
              <a:ext cx="2114" cy="547"/>
              <a:chOff x="1562" y="1152"/>
              <a:chExt cx="2114" cy="547"/>
            </a:xfrm>
          </p:grpSpPr>
          <p:grpSp>
            <p:nvGrpSpPr>
              <p:cNvPr id="257" name="Group 33"/>
              <p:cNvGrpSpPr>
                <a:grpSpLocks/>
              </p:cNvGrpSpPr>
              <p:nvPr/>
            </p:nvGrpSpPr>
            <p:grpSpPr bwMode="auto">
              <a:xfrm>
                <a:off x="2487" y="1152"/>
                <a:ext cx="223" cy="547"/>
                <a:chOff x="2207" y="1413"/>
                <a:chExt cx="223" cy="547"/>
              </a:xfrm>
            </p:grpSpPr>
            <p:sp>
              <p:nvSpPr>
                <p:cNvPr id="287" name="Freeform 34"/>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Rectangle 35"/>
                <p:cNvSpPr>
                  <a:spLocks noChangeArrowheads="1"/>
                </p:cNvSpPr>
                <p:nvPr/>
              </p:nvSpPr>
              <p:spPr bwMode="auto">
                <a:xfrm rot="5400000">
                  <a:off x="2057" y="1601"/>
                  <a:ext cx="509"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58" name="Group 36"/>
              <p:cNvGrpSpPr>
                <a:grpSpLocks/>
              </p:cNvGrpSpPr>
              <p:nvPr/>
            </p:nvGrpSpPr>
            <p:grpSpPr bwMode="auto">
              <a:xfrm>
                <a:off x="1562" y="1248"/>
                <a:ext cx="349" cy="289"/>
                <a:chOff x="1282" y="1509"/>
                <a:chExt cx="349" cy="289"/>
              </a:xfrm>
            </p:grpSpPr>
            <p:sp>
              <p:nvSpPr>
                <p:cNvPr id="283" name="Rectangle 37"/>
                <p:cNvSpPr>
                  <a:spLocks noChangeArrowheads="1"/>
                </p:cNvSpPr>
                <p:nvPr/>
              </p:nvSpPr>
              <p:spPr bwMode="auto">
                <a:xfrm>
                  <a:off x="1282" y="1510"/>
                  <a:ext cx="257" cy="285"/>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284" name="Group 38"/>
                <p:cNvGrpSpPr>
                  <a:grpSpLocks/>
                </p:cNvGrpSpPr>
                <p:nvPr/>
              </p:nvGrpSpPr>
              <p:grpSpPr bwMode="auto">
                <a:xfrm>
                  <a:off x="1291" y="1509"/>
                  <a:ext cx="340" cy="289"/>
                  <a:chOff x="1291" y="1509"/>
                  <a:chExt cx="340" cy="289"/>
                </a:xfrm>
              </p:grpSpPr>
              <p:sp>
                <p:nvSpPr>
                  <p:cNvPr id="285" name="Freeform 39"/>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40"/>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59" name="Rectangle 41"/>
              <p:cNvSpPr>
                <a:spLocks noChangeArrowheads="1"/>
              </p:cNvSpPr>
              <p:nvPr/>
            </p:nvSpPr>
            <p:spPr bwMode="auto">
              <a:xfrm>
                <a:off x="2012" y="1255"/>
                <a:ext cx="355" cy="284"/>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0" name="Group 42"/>
              <p:cNvGrpSpPr>
                <a:grpSpLocks/>
              </p:cNvGrpSpPr>
              <p:nvPr/>
            </p:nvGrpSpPr>
            <p:grpSpPr bwMode="auto">
              <a:xfrm>
                <a:off x="2031" y="1248"/>
                <a:ext cx="296" cy="289"/>
                <a:chOff x="1751" y="1509"/>
                <a:chExt cx="296" cy="289"/>
              </a:xfrm>
            </p:grpSpPr>
            <p:sp>
              <p:nvSpPr>
                <p:cNvPr id="281" name="Freeform 43"/>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Freeform 44"/>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1" name="Line 45"/>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46"/>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Line 47"/>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Rectangle 48"/>
              <p:cNvSpPr>
                <a:spLocks noChangeArrowheads="1"/>
              </p:cNvSpPr>
              <p:nvPr/>
            </p:nvSpPr>
            <p:spPr bwMode="auto">
              <a:xfrm>
                <a:off x="2829" y="1249"/>
                <a:ext cx="313" cy="28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65" name="Group 49"/>
              <p:cNvGrpSpPr>
                <a:grpSpLocks/>
              </p:cNvGrpSpPr>
              <p:nvPr/>
            </p:nvGrpSpPr>
            <p:grpSpPr bwMode="auto">
              <a:xfrm>
                <a:off x="2880" y="1248"/>
                <a:ext cx="325" cy="289"/>
                <a:chOff x="2600" y="1509"/>
                <a:chExt cx="325" cy="289"/>
              </a:xfrm>
            </p:grpSpPr>
            <p:sp>
              <p:nvSpPr>
                <p:cNvPr id="279" name="Freeform 50"/>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51"/>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6" name="Rectangle 52"/>
              <p:cNvSpPr>
                <a:spLocks noChangeArrowheads="1"/>
              </p:cNvSpPr>
              <p:nvPr/>
            </p:nvSpPr>
            <p:spPr bwMode="auto">
              <a:xfrm>
                <a:off x="3321" y="1249"/>
                <a:ext cx="355" cy="285"/>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67" name="Group 53"/>
              <p:cNvGrpSpPr>
                <a:grpSpLocks/>
              </p:cNvGrpSpPr>
              <p:nvPr/>
            </p:nvGrpSpPr>
            <p:grpSpPr bwMode="auto">
              <a:xfrm>
                <a:off x="3348" y="1248"/>
                <a:ext cx="284" cy="289"/>
                <a:chOff x="3068" y="1509"/>
                <a:chExt cx="284" cy="289"/>
              </a:xfrm>
            </p:grpSpPr>
            <p:sp>
              <p:nvSpPr>
                <p:cNvPr id="277" name="Freeform 54"/>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55"/>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8" name="Line 56"/>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Line 57"/>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Line 58"/>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Line 59"/>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Line 60"/>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Line 61"/>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Line 62"/>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Line 63"/>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Line 64"/>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7" name="Line 132"/>
            <p:cNvSpPr>
              <a:spLocks noChangeShapeType="1"/>
            </p:cNvSpPr>
            <p:nvPr/>
          </p:nvSpPr>
          <p:spPr bwMode="auto">
            <a:xfrm>
              <a:off x="5136" y="720"/>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Line 133"/>
            <p:cNvSpPr>
              <a:spLocks noChangeShapeType="1"/>
            </p:cNvSpPr>
            <p:nvPr/>
          </p:nvSpPr>
          <p:spPr bwMode="auto">
            <a:xfrm>
              <a:off x="5520"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Line 134"/>
            <p:cNvSpPr>
              <a:spLocks noChangeShapeType="1"/>
            </p:cNvSpPr>
            <p:nvPr/>
          </p:nvSpPr>
          <p:spPr bwMode="auto">
            <a:xfrm>
              <a:off x="4704" y="720"/>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Line 135"/>
            <p:cNvSpPr>
              <a:spLocks noChangeShapeType="1"/>
            </p:cNvSpPr>
            <p:nvPr/>
          </p:nvSpPr>
          <p:spPr bwMode="auto">
            <a:xfrm>
              <a:off x="4272" y="720"/>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Line 136"/>
            <p:cNvSpPr>
              <a:spLocks noChangeShapeType="1"/>
            </p:cNvSpPr>
            <p:nvPr/>
          </p:nvSpPr>
          <p:spPr bwMode="auto">
            <a:xfrm>
              <a:off x="3840" y="720"/>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Line 137"/>
            <p:cNvSpPr>
              <a:spLocks noChangeShapeType="1"/>
            </p:cNvSpPr>
            <p:nvPr/>
          </p:nvSpPr>
          <p:spPr bwMode="auto">
            <a:xfrm>
              <a:off x="3408"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Line 138"/>
            <p:cNvSpPr>
              <a:spLocks noChangeShapeType="1"/>
            </p:cNvSpPr>
            <p:nvPr/>
          </p:nvSpPr>
          <p:spPr bwMode="auto">
            <a:xfrm>
              <a:off x="2976"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Line 139"/>
            <p:cNvSpPr>
              <a:spLocks noChangeShapeType="1"/>
            </p:cNvSpPr>
            <p:nvPr/>
          </p:nvSpPr>
          <p:spPr bwMode="auto">
            <a:xfrm>
              <a:off x="2544"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Line 140"/>
            <p:cNvSpPr>
              <a:spLocks noChangeShapeType="1"/>
            </p:cNvSpPr>
            <p:nvPr/>
          </p:nvSpPr>
          <p:spPr bwMode="auto">
            <a:xfrm>
              <a:off x="2112" y="672"/>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Line 141"/>
            <p:cNvSpPr>
              <a:spLocks noChangeShapeType="1"/>
            </p:cNvSpPr>
            <p:nvPr/>
          </p:nvSpPr>
          <p:spPr bwMode="auto">
            <a:xfrm>
              <a:off x="1680" y="624"/>
              <a:ext cx="0" cy="3408"/>
            </a:xfrm>
            <a:prstGeom prst="line">
              <a:avLst/>
            </a:prstGeom>
            <a:noFill/>
            <a:ln w="25400">
              <a:solidFill>
                <a:srgbClr val="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89" name="Rectangle 146"/>
          <p:cNvSpPr txBox="1">
            <a:spLocks noChangeArrowheads="1"/>
          </p:cNvSpPr>
          <p:nvPr/>
        </p:nvSpPr>
        <p:spPr bwMode="auto">
          <a:xfrm>
            <a:off x="609600" y="5791200"/>
            <a:ext cx="7772400" cy="554511"/>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lang="en-US" kern="0" dirty="0" err="1" smtClean="0">
                <a:solidFill>
                  <a:srgbClr val="000000"/>
                </a:solidFill>
                <a:latin typeface="Arial"/>
              </a:rPr>
              <a:t>Tính</a:t>
            </a:r>
            <a:r>
              <a:rPr lang="en-US" kern="0" dirty="0" smtClean="0">
                <a:solidFill>
                  <a:srgbClr val="000000"/>
                </a:solidFill>
                <a:latin typeface="Arial"/>
              </a:rPr>
              <a:t> </a:t>
            </a:r>
            <a:r>
              <a:rPr lang="en-US" kern="0" dirty="0" err="1" smtClean="0">
                <a:solidFill>
                  <a:srgbClr val="000000"/>
                </a:solidFill>
                <a:latin typeface="Arial"/>
              </a:rPr>
              <a:t>toán</a:t>
            </a:r>
            <a:r>
              <a:rPr lang="en-US" kern="0" dirty="0" smtClean="0">
                <a:solidFill>
                  <a:srgbClr val="000000"/>
                </a:solidFill>
                <a:latin typeface="Arial"/>
              </a:rPr>
              <a:t> </a:t>
            </a:r>
            <a:r>
              <a:rPr lang="en-US" kern="0" dirty="0" err="1" smtClean="0">
                <a:solidFill>
                  <a:srgbClr val="000000"/>
                </a:solidFill>
                <a:latin typeface="Arial"/>
              </a:rPr>
              <a:t>điều</a:t>
            </a:r>
            <a:r>
              <a:rPr lang="en-US" kern="0" dirty="0" smtClean="0">
                <a:solidFill>
                  <a:srgbClr val="000000"/>
                </a:solidFill>
                <a:latin typeface="Arial"/>
              </a:rPr>
              <a:t> </a:t>
            </a:r>
            <a:r>
              <a:rPr lang="en-US" kern="0" dirty="0" err="1" smtClean="0">
                <a:solidFill>
                  <a:srgbClr val="000000"/>
                </a:solidFill>
                <a:latin typeface="Arial"/>
              </a:rPr>
              <a:t>kiện</a:t>
            </a:r>
            <a:r>
              <a:rPr lang="en-US" kern="0" dirty="0" smtClean="0">
                <a:solidFill>
                  <a:srgbClr val="000000"/>
                </a:solidFill>
                <a:latin typeface="Arial"/>
              </a:rPr>
              <a:t> </a:t>
            </a:r>
            <a:r>
              <a:rPr lang="en-US" kern="0" dirty="0" err="1" smtClean="0">
                <a:solidFill>
                  <a:srgbClr val="000000"/>
                </a:solidFill>
                <a:latin typeface="Arial"/>
              </a:rPr>
              <a:t>rẽ</a:t>
            </a:r>
            <a:r>
              <a:rPr lang="en-US" kern="0" dirty="0" smtClean="0">
                <a:solidFill>
                  <a:srgbClr val="000000"/>
                </a:solidFill>
                <a:latin typeface="Arial"/>
              </a:rPr>
              <a:t> </a:t>
            </a:r>
            <a:r>
              <a:rPr lang="en-US" kern="0" dirty="0" err="1" smtClean="0">
                <a:solidFill>
                  <a:srgbClr val="000000"/>
                </a:solidFill>
                <a:latin typeface="Arial"/>
              </a:rPr>
              <a:t>nhánh</a:t>
            </a:r>
            <a:r>
              <a:rPr lang="en-US" kern="0" dirty="0" smtClean="0">
                <a:solidFill>
                  <a:srgbClr val="000000"/>
                </a:solidFill>
                <a:latin typeface="Arial"/>
              </a:rPr>
              <a:t> </a:t>
            </a:r>
            <a:r>
              <a:rPr lang="en-US" kern="0" dirty="0" err="1" smtClean="0">
                <a:solidFill>
                  <a:srgbClr val="000000"/>
                </a:solidFill>
                <a:latin typeface="Arial"/>
              </a:rPr>
              <a:t>càng</a:t>
            </a:r>
            <a:r>
              <a:rPr lang="en-US" kern="0" dirty="0" smtClean="0">
                <a:solidFill>
                  <a:srgbClr val="000000"/>
                </a:solidFill>
                <a:latin typeface="Arial"/>
              </a:rPr>
              <a:t> </a:t>
            </a:r>
            <a:r>
              <a:rPr lang="en-US" kern="0" dirty="0" err="1" smtClean="0">
                <a:solidFill>
                  <a:srgbClr val="000000"/>
                </a:solidFill>
                <a:latin typeface="Arial"/>
              </a:rPr>
              <a:t>sớm</a:t>
            </a:r>
            <a:r>
              <a:rPr lang="en-US" kern="0" dirty="0" smtClean="0">
                <a:solidFill>
                  <a:srgbClr val="000000"/>
                </a:solidFill>
                <a:latin typeface="Arial"/>
              </a:rPr>
              <a:t> </a:t>
            </a:r>
            <a:r>
              <a:rPr lang="en-US" kern="0" dirty="0" err="1" smtClean="0">
                <a:solidFill>
                  <a:srgbClr val="000000"/>
                </a:solidFill>
                <a:latin typeface="Arial"/>
              </a:rPr>
              <a:t>càng</a:t>
            </a:r>
            <a:r>
              <a:rPr lang="en-US" kern="0" dirty="0" smtClean="0">
                <a:solidFill>
                  <a:srgbClr val="000000"/>
                </a:solidFill>
                <a:latin typeface="Arial"/>
              </a:rPr>
              <a:t> </a:t>
            </a:r>
            <a:r>
              <a:rPr lang="en-US" kern="0" dirty="0" err="1" smtClean="0">
                <a:solidFill>
                  <a:srgbClr val="000000"/>
                </a:solidFill>
                <a:latin typeface="Arial"/>
              </a:rPr>
              <a:t>tốt</a:t>
            </a:r>
            <a:r>
              <a:rPr lang="en-US" kern="0" dirty="0" smtClean="0">
                <a:solidFill>
                  <a:srgbClr val="000000"/>
                </a:solidFill>
                <a:latin typeface="Arial"/>
              </a:rPr>
              <a:t>, </a:t>
            </a:r>
            <a:r>
              <a:rPr lang="en-US" kern="0" dirty="0" err="1" smtClean="0">
                <a:solidFill>
                  <a:srgbClr val="000000"/>
                </a:solidFill>
                <a:latin typeface="Arial"/>
              </a:rPr>
              <a:t>tức</a:t>
            </a:r>
            <a:r>
              <a:rPr lang="en-US" kern="0" dirty="0" smtClean="0">
                <a:solidFill>
                  <a:srgbClr val="000000"/>
                </a:solidFill>
                <a:latin typeface="Arial"/>
              </a:rPr>
              <a:t> </a:t>
            </a:r>
            <a:r>
              <a:rPr lang="en-US" kern="0" dirty="0" err="1" smtClean="0">
                <a:solidFill>
                  <a:srgbClr val="000000"/>
                </a:solidFill>
                <a:latin typeface="Arial"/>
              </a:rPr>
              <a:t>là</a:t>
            </a:r>
            <a:r>
              <a:rPr lang="en-US" kern="0" dirty="0" smtClean="0">
                <a:solidFill>
                  <a:srgbClr val="000000"/>
                </a:solidFill>
                <a:latin typeface="Arial"/>
              </a:rPr>
              <a:t> trong </a:t>
            </a:r>
            <a:r>
              <a:rPr lang="en-US" kern="0" dirty="0" err="1" smtClean="0">
                <a:solidFill>
                  <a:srgbClr val="000000"/>
                </a:solidFill>
                <a:latin typeface="Arial"/>
              </a:rPr>
              <a:t>giai</a:t>
            </a:r>
            <a:r>
              <a:rPr lang="en-US" kern="0" dirty="0" smtClean="0">
                <a:solidFill>
                  <a:srgbClr val="000000"/>
                </a:solidFill>
                <a:latin typeface="Arial"/>
              </a:rPr>
              <a:t> </a:t>
            </a:r>
            <a:r>
              <a:rPr lang="en-US" kern="0" dirty="0" err="1" smtClean="0">
                <a:solidFill>
                  <a:srgbClr val="000000"/>
                </a:solidFill>
                <a:latin typeface="Arial"/>
              </a:rPr>
              <a:t>đoạn</a:t>
            </a:r>
            <a:r>
              <a:rPr lang="en-US" kern="0" dirty="0" smtClean="0">
                <a:solidFill>
                  <a:srgbClr val="000000"/>
                </a:solidFill>
                <a:latin typeface="Arial"/>
              </a:rPr>
              <a:t> </a:t>
            </a:r>
            <a:r>
              <a:rPr lang="en-US" kern="0" dirty="0" err="1" smtClean="0">
                <a:solidFill>
                  <a:srgbClr val="000000"/>
                </a:solidFill>
                <a:latin typeface="Arial"/>
              </a:rPr>
              <a:t>giải</a:t>
            </a:r>
            <a:r>
              <a:rPr lang="en-US" kern="0" dirty="0" smtClean="0">
                <a:solidFill>
                  <a:srgbClr val="000000"/>
                </a:solidFill>
                <a:latin typeface="Arial"/>
              </a:rPr>
              <a:t> </a:t>
            </a:r>
            <a:r>
              <a:rPr lang="en-US" kern="0" dirty="0" err="1" smtClean="0">
                <a:solidFill>
                  <a:srgbClr val="000000"/>
                </a:solidFill>
                <a:latin typeface="Arial"/>
              </a:rPr>
              <a:t>mã</a:t>
            </a:r>
            <a:r>
              <a:rPr lang="en-US" kern="0" dirty="0" smtClean="0">
                <a:solidFill>
                  <a:srgbClr val="000000"/>
                </a:solidFill>
                <a:latin typeface="Arial"/>
              </a:rPr>
              <a:t> </a:t>
            </a:r>
            <a:r>
              <a:rPr lang="en-US" kern="0" dirty="0" smtClean="0">
                <a:solidFill>
                  <a:srgbClr val="000000"/>
                </a:solidFill>
                <a:latin typeface="Arial"/>
                <a:sym typeface="Wingdings" pitchFamily="2" charset="2"/>
              </a:rPr>
              <a:t> </a:t>
            </a:r>
            <a:r>
              <a:rPr lang="en-US" kern="0" dirty="0" err="1" smtClean="0">
                <a:solidFill>
                  <a:srgbClr val="000000"/>
                </a:solidFill>
                <a:latin typeface="Arial"/>
                <a:sym typeface="Wingdings" pitchFamily="2" charset="2"/>
              </a:rPr>
              <a:t>chỉ</a:t>
            </a:r>
            <a:r>
              <a:rPr lang="en-US" kern="0" dirty="0" smtClean="0">
                <a:solidFill>
                  <a:srgbClr val="000000"/>
                </a:solidFill>
                <a:latin typeface="Arial"/>
                <a:sym typeface="Wingdings" pitchFamily="2" charset="2"/>
              </a:rPr>
              <a:t> </a:t>
            </a:r>
            <a:r>
              <a:rPr lang="en-US" kern="0" dirty="0" err="1" smtClean="0">
                <a:solidFill>
                  <a:srgbClr val="000000"/>
                </a:solidFill>
                <a:latin typeface="Arial"/>
                <a:sym typeface="Wingdings" pitchFamily="2" charset="2"/>
              </a:rPr>
              <a:t>cần</a:t>
            </a:r>
            <a:r>
              <a:rPr lang="en-US" kern="0" dirty="0" smtClean="0">
                <a:solidFill>
                  <a:srgbClr val="000000"/>
                </a:solidFill>
                <a:latin typeface="Arial"/>
                <a:sym typeface="Wingdings" pitchFamily="2" charset="2"/>
              </a:rPr>
              <a:t> 1 </a:t>
            </a:r>
            <a:r>
              <a:rPr lang="en-US" kern="0" dirty="0" err="1" smtClean="0">
                <a:solidFill>
                  <a:srgbClr val="000000"/>
                </a:solidFill>
                <a:latin typeface="Arial"/>
                <a:sym typeface="Wingdings" pitchFamily="2" charset="2"/>
              </a:rPr>
              <a:t>chu</a:t>
            </a:r>
            <a:r>
              <a:rPr lang="en-US" kern="0" dirty="0" smtClean="0">
                <a:solidFill>
                  <a:srgbClr val="000000"/>
                </a:solidFill>
                <a:latin typeface="Arial"/>
                <a:sym typeface="Wingdings" pitchFamily="2" charset="2"/>
              </a:rPr>
              <a:t> </a:t>
            </a:r>
            <a:r>
              <a:rPr lang="en-US" kern="0" dirty="0" err="1" smtClean="0">
                <a:solidFill>
                  <a:srgbClr val="000000"/>
                </a:solidFill>
                <a:latin typeface="Arial"/>
                <a:sym typeface="Wingdings" pitchFamily="2" charset="2"/>
              </a:rPr>
              <a:t>kỳ</a:t>
            </a:r>
            <a:r>
              <a:rPr lang="en-US" kern="0" dirty="0" smtClean="0">
                <a:solidFill>
                  <a:srgbClr val="000000"/>
                </a:solidFill>
                <a:latin typeface="Arial"/>
                <a:sym typeface="Wingdings" pitchFamily="2" charset="2"/>
              </a:rPr>
              <a:t> </a:t>
            </a:r>
            <a:r>
              <a:rPr lang="en-US" kern="0" dirty="0" err="1" smtClean="0">
                <a:solidFill>
                  <a:srgbClr val="000000"/>
                </a:solidFill>
                <a:latin typeface="Arial"/>
                <a:sym typeface="Wingdings" pitchFamily="2" charset="2"/>
              </a:rPr>
              <a:t>chờ</a:t>
            </a:r>
            <a:endParaRPr kumimoji="0" lang="en-US" b="0" i="0" u="none" strike="noStrike" kern="0" cap="none" spc="0" normalizeH="0" baseline="0" noProof="0" dirty="0">
              <a:ln>
                <a:noFill/>
              </a:ln>
              <a:solidFill>
                <a:srgbClr val="000000"/>
              </a:solidFill>
              <a:effectLst/>
              <a:uLnTx/>
              <a:uFillTx/>
              <a:latin typeface="Arial"/>
            </a:endParaRPr>
          </a:p>
        </p:txBody>
      </p:sp>
      <p:grpSp>
        <p:nvGrpSpPr>
          <p:cNvPr id="290" name="Group 147"/>
          <p:cNvGrpSpPr>
            <a:grpSpLocks/>
          </p:cNvGrpSpPr>
          <p:nvPr/>
        </p:nvGrpSpPr>
        <p:grpSpPr bwMode="auto">
          <a:xfrm>
            <a:off x="3429000" y="2743200"/>
            <a:ext cx="3355975" cy="838200"/>
            <a:chOff x="1562" y="1152"/>
            <a:chExt cx="2114" cy="528"/>
          </a:xfrm>
        </p:grpSpPr>
        <p:grpSp>
          <p:nvGrpSpPr>
            <p:cNvPr id="291" name="Group 148"/>
            <p:cNvGrpSpPr>
              <a:grpSpLocks/>
            </p:cNvGrpSpPr>
            <p:nvPr/>
          </p:nvGrpSpPr>
          <p:grpSpPr bwMode="auto">
            <a:xfrm>
              <a:off x="2487" y="1152"/>
              <a:ext cx="223" cy="481"/>
              <a:chOff x="2207" y="1413"/>
              <a:chExt cx="223" cy="481"/>
            </a:xfrm>
          </p:grpSpPr>
          <p:sp>
            <p:nvSpPr>
              <p:cNvPr id="321" name="Freeform 149"/>
              <p:cNvSpPr>
                <a:spLocks/>
              </p:cNvSpPr>
              <p:nvPr/>
            </p:nvSpPr>
            <p:spPr bwMode="auto">
              <a:xfrm>
                <a:off x="2217" y="1413"/>
                <a:ext cx="213" cy="481"/>
              </a:xfrm>
              <a:custGeom>
                <a:avLst/>
                <a:gdLst/>
                <a:ahLst/>
                <a:cxnLst>
                  <a:cxn ang="0">
                    <a:pos x="0" y="320"/>
                  </a:cxn>
                  <a:cxn ang="0">
                    <a:pos x="71" y="240"/>
                  </a:cxn>
                  <a:cxn ang="0">
                    <a:pos x="0" y="160"/>
                  </a:cxn>
                  <a:cxn ang="0">
                    <a:pos x="0" y="0"/>
                  </a:cxn>
                  <a:cxn ang="0">
                    <a:pos x="212" y="160"/>
                  </a:cxn>
                  <a:cxn ang="0">
                    <a:pos x="212" y="320"/>
                  </a:cxn>
                  <a:cxn ang="0">
                    <a:pos x="0" y="480"/>
                  </a:cxn>
                  <a:cxn ang="0">
                    <a:pos x="0" y="320"/>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Rectangle 150"/>
              <p:cNvSpPr>
                <a:spLocks noChangeArrowheads="1"/>
              </p:cNvSpPr>
              <p:nvPr/>
            </p:nvSpPr>
            <p:spPr bwMode="auto">
              <a:xfrm rot="5400000">
                <a:off x="2124" y="1532"/>
                <a:ext cx="376"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ALU</a:t>
                </a:r>
              </a:p>
            </p:txBody>
          </p:sp>
        </p:grpSp>
        <p:grpSp>
          <p:nvGrpSpPr>
            <p:cNvPr id="292" name="Group 151"/>
            <p:cNvGrpSpPr>
              <a:grpSpLocks/>
            </p:cNvGrpSpPr>
            <p:nvPr/>
          </p:nvGrpSpPr>
          <p:grpSpPr bwMode="auto">
            <a:xfrm>
              <a:off x="1562" y="1248"/>
              <a:ext cx="349" cy="289"/>
              <a:chOff x="1282" y="1509"/>
              <a:chExt cx="349" cy="289"/>
            </a:xfrm>
          </p:grpSpPr>
          <p:sp>
            <p:nvSpPr>
              <p:cNvPr id="317" name="Rectangle 152"/>
              <p:cNvSpPr>
                <a:spLocks noChangeArrowheads="1"/>
              </p:cNvSpPr>
              <p:nvPr/>
            </p:nvSpPr>
            <p:spPr bwMode="auto">
              <a:xfrm>
                <a:off x="1282" y="1511"/>
                <a:ext cx="257" cy="210"/>
              </a:xfrm>
              <a:prstGeom prst="rect">
                <a:avLst/>
              </a:prstGeom>
              <a:noFill/>
              <a:ln w="12700">
                <a:noFill/>
                <a:miter lim="800000"/>
                <a:headEnd/>
                <a:tailEnd/>
              </a:ln>
              <a:effectLst/>
            </p:spPr>
            <p:txBody>
              <a:bodyPr wrap="none" lIns="90488" tIns="44450" rIns="90488" bIns="4445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IM</a:t>
                </a:r>
              </a:p>
            </p:txBody>
          </p:sp>
          <p:grpSp>
            <p:nvGrpSpPr>
              <p:cNvPr id="318" name="Group 153"/>
              <p:cNvGrpSpPr>
                <a:grpSpLocks/>
              </p:cNvGrpSpPr>
              <p:nvPr/>
            </p:nvGrpSpPr>
            <p:grpSpPr bwMode="auto">
              <a:xfrm>
                <a:off x="1291" y="1509"/>
                <a:ext cx="340" cy="289"/>
                <a:chOff x="1291" y="1509"/>
                <a:chExt cx="340" cy="289"/>
              </a:xfrm>
            </p:grpSpPr>
            <p:sp>
              <p:nvSpPr>
                <p:cNvPr id="319" name="Freeform 154"/>
                <p:cNvSpPr>
                  <a:spLocks/>
                </p:cNvSpPr>
                <p:nvPr/>
              </p:nvSpPr>
              <p:spPr bwMode="auto">
                <a:xfrm>
                  <a:off x="1291" y="1509"/>
                  <a:ext cx="170" cy="289"/>
                </a:xfrm>
                <a:custGeom>
                  <a:avLst/>
                  <a:gdLst/>
                  <a:ahLst/>
                  <a:cxnLst>
                    <a:cxn ang="0">
                      <a:pos x="169" y="0"/>
                    </a:cxn>
                    <a:cxn ang="0">
                      <a:pos x="0" y="0"/>
                    </a:cxn>
                    <a:cxn ang="0">
                      <a:pos x="0" y="288"/>
                    </a:cxn>
                    <a:cxn ang="0">
                      <a:pos x="169" y="288"/>
                    </a:cxn>
                  </a:cxnLst>
                  <a:rect l="0" t="0" r="r" b="b"/>
                  <a:pathLst>
                    <a:path w="170" h="289">
                      <a:moveTo>
                        <a:pt x="169" y="0"/>
                      </a:moveTo>
                      <a:lnTo>
                        <a:pt x="0" y="0"/>
                      </a:lnTo>
                      <a:lnTo>
                        <a:pt x="0" y="288"/>
                      </a:lnTo>
                      <a:lnTo>
                        <a:pt x="169"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55"/>
                <p:cNvSpPr>
                  <a:spLocks/>
                </p:cNvSpPr>
                <p:nvPr/>
              </p:nvSpPr>
              <p:spPr bwMode="auto">
                <a:xfrm>
                  <a:off x="1460" y="1509"/>
                  <a:ext cx="171" cy="289"/>
                </a:xfrm>
                <a:custGeom>
                  <a:avLst/>
                  <a:gdLst/>
                  <a:ahLst/>
                  <a:cxnLst>
                    <a:cxn ang="0">
                      <a:pos x="0" y="0"/>
                    </a:cxn>
                    <a:cxn ang="0">
                      <a:pos x="170" y="0"/>
                    </a:cxn>
                    <a:cxn ang="0">
                      <a:pos x="170" y="288"/>
                    </a:cxn>
                    <a:cxn ang="0">
                      <a:pos x="0" y="288"/>
                    </a:cxn>
                  </a:cxnLst>
                  <a:rect l="0" t="0" r="r" b="b"/>
                  <a:pathLst>
                    <a:path w="171" h="289">
                      <a:moveTo>
                        <a:pt x="0" y="0"/>
                      </a:moveTo>
                      <a:lnTo>
                        <a:pt x="170" y="0"/>
                      </a:lnTo>
                      <a:lnTo>
                        <a:pt x="170"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3" name="Rectangle 156"/>
            <p:cNvSpPr>
              <a:spLocks noChangeArrowheads="1"/>
            </p:cNvSpPr>
            <p:nvPr/>
          </p:nvSpPr>
          <p:spPr bwMode="auto">
            <a:xfrm>
              <a:off x="2012" y="1255"/>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294" name="Group 157"/>
            <p:cNvGrpSpPr>
              <a:grpSpLocks/>
            </p:cNvGrpSpPr>
            <p:nvPr/>
          </p:nvGrpSpPr>
          <p:grpSpPr bwMode="auto">
            <a:xfrm>
              <a:off x="2031" y="1248"/>
              <a:ext cx="296" cy="289"/>
              <a:chOff x="1751" y="1509"/>
              <a:chExt cx="296" cy="289"/>
            </a:xfrm>
          </p:grpSpPr>
          <p:sp>
            <p:nvSpPr>
              <p:cNvPr id="315" name="Freeform 158"/>
              <p:cNvSpPr>
                <a:spLocks/>
              </p:cNvSpPr>
              <p:nvPr/>
            </p:nvSpPr>
            <p:spPr bwMode="auto">
              <a:xfrm>
                <a:off x="1751" y="1509"/>
                <a:ext cx="149" cy="289"/>
              </a:xfrm>
              <a:custGeom>
                <a:avLst/>
                <a:gdLst/>
                <a:ahLst/>
                <a:cxnLst>
                  <a:cxn ang="0">
                    <a:pos x="148" y="0"/>
                  </a:cxn>
                  <a:cxn ang="0">
                    <a:pos x="0" y="0"/>
                  </a:cxn>
                  <a:cxn ang="0">
                    <a:pos x="0" y="288"/>
                  </a:cxn>
                  <a:cxn ang="0">
                    <a:pos x="148" y="288"/>
                  </a:cxn>
                </a:cxnLst>
                <a:rect l="0" t="0" r="r" b="b"/>
                <a:pathLst>
                  <a:path w="149" h="289">
                    <a:moveTo>
                      <a:pt x="148" y="0"/>
                    </a:moveTo>
                    <a:lnTo>
                      <a:pt x="0" y="0"/>
                    </a:lnTo>
                    <a:lnTo>
                      <a:pt x="0" y="288"/>
                    </a:lnTo>
                    <a:lnTo>
                      <a:pt x="148"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159"/>
              <p:cNvSpPr>
                <a:spLocks/>
              </p:cNvSpPr>
              <p:nvPr/>
            </p:nvSpPr>
            <p:spPr bwMode="auto">
              <a:xfrm>
                <a:off x="1899" y="1509"/>
                <a:ext cx="148" cy="289"/>
              </a:xfrm>
              <a:custGeom>
                <a:avLst/>
                <a:gdLst/>
                <a:ahLst/>
                <a:cxnLst>
                  <a:cxn ang="0">
                    <a:pos x="0" y="0"/>
                  </a:cxn>
                  <a:cxn ang="0">
                    <a:pos x="147" y="0"/>
                  </a:cxn>
                  <a:cxn ang="0">
                    <a:pos x="147" y="288"/>
                  </a:cxn>
                  <a:cxn ang="0">
                    <a:pos x="0" y="288"/>
                  </a:cxn>
                </a:cxnLst>
                <a:rect l="0" t="0" r="r" b="b"/>
                <a:pathLst>
                  <a:path w="148" h="289">
                    <a:moveTo>
                      <a:pt x="0" y="0"/>
                    </a:moveTo>
                    <a:lnTo>
                      <a:pt x="147" y="0"/>
                    </a:lnTo>
                    <a:lnTo>
                      <a:pt x="147"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95" name="Line 160"/>
            <p:cNvSpPr>
              <a:spLocks noChangeShapeType="1"/>
            </p:cNvSpPr>
            <p:nvPr/>
          </p:nvSpPr>
          <p:spPr bwMode="auto">
            <a:xfrm>
              <a:off x="1916" y="1392"/>
              <a:ext cx="116"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161"/>
            <p:cNvSpPr>
              <a:spLocks/>
            </p:cNvSpPr>
            <p:nvPr/>
          </p:nvSpPr>
          <p:spPr bwMode="auto">
            <a:xfrm>
              <a:off x="1984" y="1296"/>
              <a:ext cx="48" cy="97"/>
            </a:xfrm>
            <a:custGeom>
              <a:avLst/>
              <a:gdLst/>
              <a:ahLst/>
              <a:cxnLst>
                <a:cxn ang="0">
                  <a:pos x="0" y="96"/>
                </a:cxn>
                <a:cxn ang="0">
                  <a:pos x="0" y="0"/>
                </a:cxn>
                <a:cxn ang="0">
                  <a:pos x="47" y="0"/>
                </a:cxn>
                <a:cxn ang="0">
                  <a:pos x="47" y="0"/>
                </a:cxn>
              </a:cxnLst>
              <a:rect l="0" t="0" r="r" b="b"/>
              <a:pathLst>
                <a:path w="48" h="97">
                  <a:moveTo>
                    <a:pt x="0" y="96"/>
                  </a:moveTo>
                  <a:lnTo>
                    <a:pt x="0" y="0"/>
                  </a:lnTo>
                  <a:lnTo>
                    <a:pt x="47" y="0"/>
                  </a:lnTo>
                  <a:lnTo>
                    <a:pt x="47" y="0"/>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Line 162"/>
            <p:cNvSpPr>
              <a:spLocks noChangeShapeType="1"/>
            </p:cNvSpPr>
            <p:nvPr/>
          </p:nvSpPr>
          <p:spPr bwMode="auto">
            <a:xfrm>
              <a:off x="2332" y="1296"/>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Rectangle 163"/>
            <p:cNvSpPr>
              <a:spLocks noChangeArrowheads="1"/>
            </p:cNvSpPr>
            <p:nvPr/>
          </p:nvSpPr>
          <p:spPr bwMode="auto">
            <a:xfrm>
              <a:off x="2829" y="1250"/>
              <a:ext cx="313"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DM</a:t>
              </a:r>
            </a:p>
          </p:txBody>
        </p:sp>
        <p:grpSp>
          <p:nvGrpSpPr>
            <p:cNvPr id="299" name="Group 164"/>
            <p:cNvGrpSpPr>
              <a:grpSpLocks/>
            </p:cNvGrpSpPr>
            <p:nvPr/>
          </p:nvGrpSpPr>
          <p:grpSpPr bwMode="auto">
            <a:xfrm>
              <a:off x="2880" y="1248"/>
              <a:ext cx="325" cy="289"/>
              <a:chOff x="2600" y="1509"/>
              <a:chExt cx="325" cy="289"/>
            </a:xfrm>
          </p:grpSpPr>
          <p:sp>
            <p:nvSpPr>
              <p:cNvPr id="313" name="Freeform 165"/>
              <p:cNvSpPr>
                <a:spLocks/>
              </p:cNvSpPr>
              <p:nvPr/>
            </p:nvSpPr>
            <p:spPr bwMode="auto">
              <a:xfrm>
                <a:off x="2600" y="1509"/>
                <a:ext cx="162" cy="289"/>
              </a:xfrm>
              <a:custGeom>
                <a:avLst/>
                <a:gdLst/>
                <a:ahLst/>
                <a:cxnLst>
                  <a:cxn ang="0">
                    <a:pos x="161" y="0"/>
                  </a:cxn>
                  <a:cxn ang="0">
                    <a:pos x="0" y="0"/>
                  </a:cxn>
                  <a:cxn ang="0">
                    <a:pos x="0" y="288"/>
                  </a:cxn>
                  <a:cxn ang="0">
                    <a:pos x="161" y="288"/>
                  </a:cxn>
                </a:cxnLst>
                <a:rect l="0" t="0" r="r" b="b"/>
                <a:pathLst>
                  <a:path w="162" h="289">
                    <a:moveTo>
                      <a:pt x="161" y="0"/>
                    </a:moveTo>
                    <a:lnTo>
                      <a:pt x="0" y="0"/>
                    </a:lnTo>
                    <a:lnTo>
                      <a:pt x="0" y="288"/>
                    </a:lnTo>
                    <a:lnTo>
                      <a:pt x="16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66"/>
              <p:cNvSpPr>
                <a:spLocks/>
              </p:cNvSpPr>
              <p:nvPr/>
            </p:nvSpPr>
            <p:spPr bwMode="auto">
              <a:xfrm>
                <a:off x="2761" y="1509"/>
                <a:ext cx="164" cy="289"/>
              </a:xfrm>
              <a:custGeom>
                <a:avLst/>
                <a:gdLst/>
                <a:ahLst/>
                <a:cxnLst>
                  <a:cxn ang="0">
                    <a:pos x="0" y="0"/>
                  </a:cxn>
                  <a:cxn ang="0">
                    <a:pos x="163" y="0"/>
                  </a:cxn>
                  <a:cxn ang="0">
                    <a:pos x="163" y="288"/>
                  </a:cxn>
                  <a:cxn ang="0">
                    <a:pos x="0" y="288"/>
                  </a:cxn>
                </a:cxnLst>
                <a:rect l="0" t="0" r="r" b="b"/>
                <a:pathLst>
                  <a:path w="164" h="289">
                    <a:moveTo>
                      <a:pt x="0" y="0"/>
                    </a:moveTo>
                    <a:lnTo>
                      <a:pt x="163" y="0"/>
                    </a:lnTo>
                    <a:lnTo>
                      <a:pt x="163"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0" name="Rectangle 167"/>
            <p:cNvSpPr>
              <a:spLocks noChangeArrowheads="1"/>
            </p:cNvSpPr>
            <p:nvPr/>
          </p:nvSpPr>
          <p:spPr bwMode="auto">
            <a:xfrm>
              <a:off x="3321" y="1250"/>
              <a:ext cx="355" cy="210"/>
            </a:xfrm>
            <a:prstGeom prst="rect">
              <a:avLst/>
            </a:prstGeom>
            <a:noFill/>
            <a:ln w="12700">
              <a:noFill/>
              <a:miter lim="800000"/>
              <a:headEnd/>
              <a:tailEnd/>
            </a:ln>
            <a:effectLst/>
          </p:spPr>
          <p:txBody>
            <a:bodyPr wrap="non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rPr>
                <a:t>Reg</a:t>
              </a:r>
            </a:p>
          </p:txBody>
        </p:sp>
        <p:grpSp>
          <p:nvGrpSpPr>
            <p:cNvPr id="301" name="Group 168"/>
            <p:cNvGrpSpPr>
              <a:grpSpLocks/>
            </p:cNvGrpSpPr>
            <p:nvPr/>
          </p:nvGrpSpPr>
          <p:grpSpPr bwMode="auto">
            <a:xfrm>
              <a:off x="3348" y="1248"/>
              <a:ext cx="284" cy="289"/>
              <a:chOff x="3068" y="1509"/>
              <a:chExt cx="284" cy="289"/>
            </a:xfrm>
          </p:grpSpPr>
          <p:sp>
            <p:nvSpPr>
              <p:cNvPr id="311" name="Freeform 169"/>
              <p:cNvSpPr>
                <a:spLocks/>
              </p:cNvSpPr>
              <p:nvPr/>
            </p:nvSpPr>
            <p:spPr bwMode="auto">
              <a:xfrm>
                <a:off x="3068" y="1509"/>
                <a:ext cx="142" cy="289"/>
              </a:xfrm>
              <a:custGeom>
                <a:avLst/>
                <a:gdLst/>
                <a:ahLst/>
                <a:cxnLst>
                  <a:cxn ang="0">
                    <a:pos x="141" y="0"/>
                  </a:cxn>
                  <a:cxn ang="0">
                    <a:pos x="0" y="0"/>
                  </a:cxn>
                  <a:cxn ang="0">
                    <a:pos x="0" y="288"/>
                  </a:cxn>
                  <a:cxn ang="0">
                    <a:pos x="141" y="288"/>
                  </a:cxn>
                </a:cxnLst>
                <a:rect l="0" t="0" r="r" b="b"/>
                <a:pathLst>
                  <a:path w="142" h="289">
                    <a:moveTo>
                      <a:pt x="141" y="0"/>
                    </a:moveTo>
                    <a:lnTo>
                      <a:pt x="0" y="0"/>
                    </a:lnTo>
                    <a:lnTo>
                      <a:pt x="0" y="288"/>
                    </a:lnTo>
                    <a:lnTo>
                      <a:pt x="141"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70"/>
              <p:cNvSpPr>
                <a:spLocks/>
              </p:cNvSpPr>
              <p:nvPr/>
            </p:nvSpPr>
            <p:spPr bwMode="auto">
              <a:xfrm>
                <a:off x="3209" y="1509"/>
                <a:ext cx="143" cy="289"/>
              </a:xfrm>
              <a:custGeom>
                <a:avLst/>
                <a:gdLst/>
                <a:ahLst/>
                <a:cxnLst>
                  <a:cxn ang="0">
                    <a:pos x="0" y="0"/>
                  </a:cxn>
                  <a:cxn ang="0">
                    <a:pos x="142" y="0"/>
                  </a:cxn>
                  <a:cxn ang="0">
                    <a:pos x="142" y="288"/>
                  </a:cxn>
                  <a:cxn ang="0">
                    <a:pos x="0" y="288"/>
                  </a:cxn>
                </a:cxnLst>
                <a:rect l="0" t="0" r="r" b="b"/>
                <a:pathLst>
                  <a:path w="143" h="289">
                    <a:moveTo>
                      <a:pt x="0" y="0"/>
                    </a:moveTo>
                    <a:lnTo>
                      <a:pt x="142" y="0"/>
                    </a:lnTo>
                    <a:lnTo>
                      <a:pt x="142" y="288"/>
                    </a:lnTo>
                    <a:lnTo>
                      <a:pt x="0" y="288"/>
                    </a:lnTo>
                  </a:path>
                </a:pathLst>
              </a:custGeom>
              <a:noFill/>
              <a:ln w="25400" cap="rnd" cmpd="sng">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2" name="Line 171"/>
            <p:cNvSpPr>
              <a:spLocks noChangeShapeType="1"/>
            </p:cNvSpPr>
            <p:nvPr/>
          </p:nvSpPr>
          <p:spPr bwMode="auto">
            <a:xfrm>
              <a:off x="3201" y="1392"/>
              <a:ext cx="139"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Line 172"/>
            <p:cNvSpPr>
              <a:spLocks noChangeShapeType="1"/>
            </p:cNvSpPr>
            <p:nvPr/>
          </p:nvSpPr>
          <p:spPr bwMode="auto">
            <a:xfrm>
              <a:off x="2717" y="1392"/>
              <a:ext cx="155"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Line 173"/>
            <p:cNvSpPr>
              <a:spLocks noChangeShapeType="1"/>
            </p:cNvSpPr>
            <p:nvPr/>
          </p:nvSpPr>
          <p:spPr bwMode="auto">
            <a:xfrm>
              <a:off x="2332" y="1488"/>
              <a:ext cx="157" cy="0"/>
            </a:xfrm>
            <a:prstGeom prst="line">
              <a:avLst/>
            </a:prstGeom>
            <a:noFill/>
            <a:ln w="25400">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Line 174"/>
            <p:cNvSpPr>
              <a:spLocks noChangeShapeType="1"/>
            </p:cNvSpPr>
            <p:nvPr/>
          </p:nvSpPr>
          <p:spPr bwMode="auto">
            <a:xfrm>
              <a:off x="2416" y="1488"/>
              <a:ext cx="0" cy="192"/>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Line 175"/>
            <p:cNvSpPr>
              <a:spLocks noChangeShapeType="1"/>
            </p:cNvSpPr>
            <p:nvPr/>
          </p:nvSpPr>
          <p:spPr bwMode="auto">
            <a:xfrm>
              <a:off x="2416" y="1680"/>
              <a:ext cx="336"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Line 176"/>
            <p:cNvSpPr>
              <a:spLocks noChangeShapeType="1"/>
            </p:cNvSpPr>
            <p:nvPr/>
          </p:nvSpPr>
          <p:spPr bwMode="auto">
            <a:xfrm>
              <a:off x="2752" y="1392"/>
              <a:ext cx="0" cy="288"/>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Line 177"/>
            <p:cNvSpPr>
              <a:spLocks noChangeShapeType="1"/>
            </p:cNvSpPr>
            <p:nvPr/>
          </p:nvSpPr>
          <p:spPr bwMode="auto">
            <a:xfrm flipH="1">
              <a:off x="2832"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Line 178"/>
            <p:cNvSpPr>
              <a:spLocks noChangeShapeType="1"/>
            </p:cNvSpPr>
            <p:nvPr/>
          </p:nvSpPr>
          <p:spPr bwMode="auto">
            <a:xfrm>
              <a:off x="2832" y="1632"/>
              <a:ext cx="432" cy="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Line 179"/>
            <p:cNvSpPr>
              <a:spLocks noChangeShapeType="1"/>
            </p:cNvSpPr>
            <p:nvPr/>
          </p:nvSpPr>
          <p:spPr bwMode="auto">
            <a:xfrm>
              <a:off x="3264" y="1392"/>
              <a:ext cx="0" cy="240"/>
            </a:xfrm>
            <a:prstGeom prst="line">
              <a:avLst/>
            </a:prstGeom>
            <a:noFill/>
            <a:ln w="2857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5890" name="Comment 2"/>
          <p:cNvSpPr>
            <a:spLocks noRot="1" noChangeAspect="1" noEditPoints="1" noChangeArrowheads="1" noChangeShapeType="1" noTextEdit="1"/>
          </p:cNvSpPr>
          <p:nvPr/>
        </p:nvSpPr>
        <p:spPr bwMode="auto">
          <a:xfrm>
            <a:off x="4448175" y="1541463"/>
            <a:ext cx="11113" cy="12700"/>
          </a:xfrm>
          <a:custGeom>
            <a:avLst/>
            <a:gdLst>
              <a:gd name="T0" fmla="+- 0 12354 12354"/>
              <a:gd name="T1" fmla="*/ T0 w 33"/>
              <a:gd name="T2" fmla="+- 0 4280 4280"/>
              <a:gd name="T3" fmla="*/ 4280 h 36"/>
              <a:gd name="T4" fmla="+- 0 12364 12354"/>
              <a:gd name="T5" fmla="*/ T4 w 33"/>
              <a:gd name="T6" fmla="+- 0 4294 4280"/>
              <a:gd name="T7" fmla="*/ 4294 h 36"/>
              <a:gd name="T8" fmla="+- 0 12373 12354"/>
              <a:gd name="T9" fmla="*/ T8 w 33"/>
              <a:gd name="T10" fmla="+- 0 4304 4280"/>
              <a:gd name="T11" fmla="*/ 4304 h 36"/>
              <a:gd name="T12" fmla="+- 0 12386 12354"/>
              <a:gd name="T13" fmla="*/ T12 w 33"/>
              <a:gd name="T14" fmla="+- 0 4315 4280"/>
              <a:gd name="T15" fmla="*/ 4315 h 36"/>
            </a:gdLst>
            <a:ahLst/>
            <a:cxnLst>
              <a:cxn ang="0">
                <a:pos x="T1" y="T3"/>
              </a:cxn>
              <a:cxn ang="0">
                <a:pos x="T5" y="T7"/>
              </a:cxn>
              <a:cxn ang="0">
                <a:pos x="T9" y="T11"/>
              </a:cxn>
              <a:cxn ang="0">
                <a:pos x="T13" y="T15"/>
              </a:cxn>
            </a:cxnLst>
            <a:rect l="0" t="0" r="r" b="b"/>
            <a:pathLst>
              <a:path w="33" h="36" extrusionOk="0">
                <a:moveTo>
                  <a:pt x="0" y="0"/>
                </a:moveTo>
                <a:cubicBezTo>
                  <a:pt x="10" y="14"/>
                  <a:pt x="19" y="24"/>
                  <a:pt x="32" y="35"/>
                </a:cubicBezTo>
              </a:path>
            </a:pathLst>
          </a:custGeom>
          <a:noFill/>
          <a:ln w="19050" cap="rnd">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899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Rẽ</a:t>
            </a:r>
            <a:r>
              <a:rPr lang="en-US" b="1" dirty="0" smtClean="0">
                <a:latin typeface="Arial"/>
                <a:cs typeface="Arial"/>
              </a:rPr>
              <a:t> </a:t>
            </a:r>
            <a:r>
              <a:rPr lang="en-US" b="1" dirty="0" err="1" smtClean="0">
                <a:latin typeface="Arial"/>
                <a:cs typeface="Arial"/>
              </a:rPr>
              <a:t>nhánh</a:t>
            </a:r>
            <a:r>
              <a:rPr lang="en-US" b="1" dirty="0" smtClean="0">
                <a:latin typeface="Arial"/>
                <a:cs typeface="Arial"/>
              </a:rPr>
              <a:t> </a:t>
            </a:r>
            <a:r>
              <a:rPr lang="en-US" b="1" dirty="0" err="1" smtClean="0">
                <a:latin typeface="Arial"/>
                <a:cs typeface="Arial"/>
              </a:rPr>
              <a:t>chậm</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62</a:t>
            </a:fld>
            <a:endParaRPr lang="en-US" dirty="0"/>
          </a:p>
        </p:txBody>
      </p:sp>
      <p:sp>
        <p:nvSpPr>
          <p:cNvPr id="9" name="Rectangle 3"/>
          <p:cNvSpPr txBox="1">
            <a:spLocks noChangeArrowheads="1"/>
          </p:cNvSpPr>
          <p:nvPr/>
        </p:nvSpPr>
        <p:spPr bwMode="auto">
          <a:xfrm>
            <a:off x="533400" y="2057400"/>
            <a:ext cx="8001000" cy="3825406"/>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ct val="6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rPr>
              <a:t>Nếu</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phần</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cứng</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cho</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rẽ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nhánh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nằm</a:t>
            </a:r>
            <a:r>
              <a:rPr kumimoji="0" lang="en-US" b="0" i="0" u="none" strike="noStrike" kern="0" cap="none" spc="0" normalizeH="0" noProof="0" dirty="0" smtClean="0">
                <a:ln>
                  <a:noFill/>
                </a:ln>
                <a:solidFill>
                  <a:srgbClr val="000000"/>
                </a:solidFill>
                <a:effectLst/>
                <a:uLnTx/>
                <a:uFillTx/>
                <a:latin typeface="Arial"/>
              </a:rPr>
              <a:t> </a:t>
            </a:r>
            <a:r>
              <a:rPr lang="en-US" kern="0" noProof="0" dirty="0" smtClean="0">
                <a:solidFill>
                  <a:srgbClr val="000000"/>
                </a:solidFill>
                <a:latin typeface="Arial"/>
              </a:rPr>
              <a:t>ở </a:t>
            </a:r>
            <a:r>
              <a:rPr lang="en-US" kern="0" noProof="0" dirty="0" err="1" smtClean="0">
                <a:solidFill>
                  <a:srgbClr val="000000"/>
                </a:solidFill>
                <a:latin typeface="Arial"/>
              </a:rPr>
              <a:t>giai</a:t>
            </a:r>
            <a:r>
              <a:rPr lang="en-US" kern="0" noProof="0" dirty="0" smtClean="0">
                <a:solidFill>
                  <a:srgbClr val="000000"/>
                </a:solidFill>
                <a:latin typeface="Arial"/>
              </a:rPr>
              <a:t> </a:t>
            </a:r>
            <a:r>
              <a:rPr lang="en-US" kern="0" noProof="0" dirty="0" err="1" smtClean="0">
                <a:solidFill>
                  <a:srgbClr val="000000"/>
                </a:solidFill>
                <a:latin typeface="Arial"/>
              </a:rPr>
              <a:t>đoạn</a:t>
            </a:r>
            <a:r>
              <a:rPr lang="en-US" kern="0" noProof="0" dirty="0" smtClean="0">
                <a:solidFill>
                  <a:srgbClr val="000000"/>
                </a:solidFill>
                <a:latin typeface="Arial"/>
              </a:rPr>
              <a:t> ID, </a:t>
            </a:r>
            <a:r>
              <a:rPr lang="en-US" kern="0" noProof="0" dirty="0" err="1" smtClean="0">
                <a:solidFill>
                  <a:srgbClr val="000000"/>
                </a:solidFill>
                <a:latin typeface="Arial"/>
              </a:rPr>
              <a:t>ta</a:t>
            </a:r>
            <a:r>
              <a:rPr lang="en-US" kern="0" noProof="0" dirty="0" smtClean="0">
                <a:solidFill>
                  <a:srgbClr val="000000"/>
                </a:solidFill>
                <a:latin typeface="Arial"/>
              </a:rPr>
              <a:t> </a:t>
            </a:r>
            <a:r>
              <a:rPr lang="en-US" kern="0" noProof="0" dirty="0" err="1" smtClean="0">
                <a:solidFill>
                  <a:srgbClr val="000000"/>
                </a:solidFill>
                <a:latin typeface="Arial"/>
              </a:rPr>
              <a:t>có</a:t>
            </a:r>
            <a:r>
              <a:rPr lang="en-US" kern="0" noProof="0" dirty="0" smtClean="0">
                <a:solidFill>
                  <a:srgbClr val="000000"/>
                </a:solidFill>
                <a:latin typeface="Arial"/>
              </a:rPr>
              <a:t> </a:t>
            </a:r>
            <a:r>
              <a:rPr lang="en-US" kern="0" noProof="0" dirty="0" err="1" smtClean="0">
                <a:solidFill>
                  <a:srgbClr val="000000"/>
                </a:solidFill>
                <a:latin typeface="Arial"/>
              </a:rPr>
              <a:t>thể</a:t>
            </a:r>
            <a:r>
              <a:rPr lang="en-US" kern="0" noProof="0" dirty="0" smtClean="0">
                <a:solidFill>
                  <a:srgbClr val="000000"/>
                </a:solidFill>
                <a:latin typeface="Arial"/>
              </a:rPr>
              <a:t> </a:t>
            </a:r>
            <a:r>
              <a:rPr lang="en-US" kern="0" noProof="0" dirty="0" err="1" smtClean="0">
                <a:solidFill>
                  <a:srgbClr val="000000"/>
                </a:solidFill>
                <a:latin typeface="Arial"/>
              </a:rPr>
              <a:t>loại</a:t>
            </a:r>
            <a:r>
              <a:rPr lang="en-US" kern="0" noProof="0" dirty="0" smtClean="0">
                <a:solidFill>
                  <a:srgbClr val="000000"/>
                </a:solidFill>
                <a:latin typeface="Arial"/>
              </a:rPr>
              <a:t> </a:t>
            </a:r>
            <a:r>
              <a:rPr lang="en-US" kern="0" noProof="0" dirty="0" err="1" smtClean="0">
                <a:solidFill>
                  <a:srgbClr val="000000"/>
                </a:solidFill>
                <a:latin typeface="Arial"/>
              </a:rPr>
              <a:t>bỏ</a:t>
            </a:r>
            <a:r>
              <a:rPr lang="en-US" kern="0" noProof="0" dirty="0" smtClean="0">
                <a:solidFill>
                  <a:srgbClr val="000000"/>
                </a:solidFill>
                <a:latin typeface="Arial"/>
              </a:rPr>
              <a:t> </a:t>
            </a:r>
            <a:r>
              <a:rPr lang="en-US" kern="0" dirty="0" err="1" smtClean="0">
                <a:solidFill>
                  <a:srgbClr val="000000"/>
                </a:solidFill>
                <a:latin typeface="Arial"/>
              </a:rPr>
              <a:t>các</a:t>
            </a:r>
            <a:r>
              <a:rPr lang="en-US" kern="0" dirty="0" smtClean="0">
                <a:solidFill>
                  <a:srgbClr val="000000"/>
                </a:solidFill>
                <a:latin typeface="Arial"/>
              </a:rPr>
              <a:t> </a:t>
            </a:r>
            <a:r>
              <a:rPr lang="en-US" kern="0" dirty="0" err="1" smtClean="0">
                <a:solidFill>
                  <a:srgbClr val="000000"/>
                </a:solidFill>
                <a:latin typeface="Arial"/>
              </a:rPr>
              <a:t>chu</a:t>
            </a:r>
            <a:r>
              <a:rPr lang="en-US" kern="0" dirty="0" smtClean="0">
                <a:solidFill>
                  <a:srgbClr val="000000"/>
                </a:solidFill>
                <a:latin typeface="Arial"/>
              </a:rPr>
              <a:t> </a:t>
            </a:r>
            <a:r>
              <a:rPr lang="en-US" kern="0" dirty="0" err="1" smtClean="0">
                <a:solidFill>
                  <a:srgbClr val="000000"/>
                </a:solidFill>
                <a:latin typeface="Arial"/>
              </a:rPr>
              <a:t>kỳ</a:t>
            </a:r>
            <a:r>
              <a:rPr lang="en-US" kern="0" dirty="0" smtClean="0">
                <a:solidFill>
                  <a:srgbClr val="000000"/>
                </a:solidFill>
                <a:latin typeface="Arial"/>
              </a:rPr>
              <a:t> </a:t>
            </a:r>
            <a:r>
              <a:rPr lang="en-US" kern="0" dirty="0" err="1" smtClean="0">
                <a:solidFill>
                  <a:srgbClr val="000000"/>
                </a:solidFill>
                <a:latin typeface="Arial"/>
              </a:rPr>
              <a:t>chờ</a:t>
            </a:r>
            <a:r>
              <a:rPr lang="en-US" kern="0" dirty="0" smtClean="0">
                <a:solidFill>
                  <a:srgbClr val="000000"/>
                </a:solidFill>
                <a:latin typeface="Arial"/>
              </a:rPr>
              <a:t> </a:t>
            </a:r>
            <a:r>
              <a:rPr lang="en-US" kern="0" dirty="0" err="1" smtClean="0">
                <a:solidFill>
                  <a:srgbClr val="000000"/>
                </a:solidFill>
                <a:latin typeface="Arial"/>
              </a:rPr>
              <a:t>rẽ</a:t>
            </a:r>
            <a:r>
              <a:rPr lang="en-US" kern="0" dirty="0" smtClean="0">
                <a:solidFill>
                  <a:srgbClr val="000000"/>
                </a:solidFill>
                <a:latin typeface="Arial"/>
              </a:rPr>
              <a:t> </a:t>
            </a:r>
            <a:r>
              <a:rPr lang="en-US" kern="0" dirty="0" err="1" smtClean="0">
                <a:solidFill>
                  <a:srgbClr val="000000"/>
                </a:solidFill>
                <a:latin typeface="Arial"/>
              </a:rPr>
              <a:t>nhánh</a:t>
            </a:r>
            <a:r>
              <a:rPr lang="en-US" kern="0" dirty="0" smtClean="0">
                <a:solidFill>
                  <a:srgbClr val="000000"/>
                </a:solidFill>
                <a:latin typeface="Arial"/>
              </a:rPr>
              <a:t> </a:t>
            </a:r>
            <a:r>
              <a:rPr lang="en-US" kern="0" dirty="0" err="1" smtClean="0">
                <a:solidFill>
                  <a:srgbClr val="000000"/>
                </a:solidFill>
                <a:latin typeface="Arial"/>
              </a:rPr>
              <a:t>bằng</a:t>
            </a:r>
            <a:r>
              <a:rPr lang="en-US" kern="0" dirty="0" smtClean="0">
                <a:solidFill>
                  <a:srgbClr val="000000"/>
                </a:solidFill>
                <a:latin typeface="Arial"/>
              </a:rPr>
              <a:t> </a:t>
            </a:r>
            <a:r>
              <a:rPr lang="en-US" kern="0" dirty="0" err="1" smtClean="0">
                <a:solidFill>
                  <a:srgbClr val="000000"/>
                </a:solidFill>
                <a:latin typeface="Arial"/>
              </a:rPr>
              <a:t>cách</a:t>
            </a:r>
            <a:r>
              <a:rPr lang="en-US" kern="0" dirty="0" smtClean="0">
                <a:solidFill>
                  <a:srgbClr val="000000"/>
                </a:solidFill>
                <a:latin typeface="Arial"/>
              </a:rPr>
              <a:t> sử </a:t>
            </a:r>
            <a:r>
              <a:rPr lang="en-US" kern="0" dirty="0" err="1" smtClean="0">
                <a:solidFill>
                  <a:srgbClr val="000000"/>
                </a:solidFill>
                <a:latin typeface="Arial"/>
              </a:rPr>
              <a:t>dụng</a:t>
            </a:r>
            <a:r>
              <a:rPr lang="en-US" kern="0" dirty="0" smtClean="0">
                <a:solidFill>
                  <a:srgbClr val="000000"/>
                </a:solidFill>
                <a:latin typeface="Arial"/>
              </a:rPr>
              <a:t> </a:t>
            </a:r>
            <a:r>
              <a:rPr lang="en-US" kern="0" dirty="0" err="1" smtClean="0">
                <a:solidFill>
                  <a:srgbClr val="FF0000"/>
                </a:solidFill>
                <a:latin typeface="Arial"/>
              </a:rPr>
              <a:t>rẽ</a:t>
            </a:r>
            <a:r>
              <a:rPr lang="en-US" kern="0" dirty="0" smtClean="0">
                <a:solidFill>
                  <a:srgbClr val="FF0000"/>
                </a:solidFill>
                <a:latin typeface="Arial"/>
              </a:rPr>
              <a:t> </a:t>
            </a:r>
            <a:r>
              <a:rPr lang="en-US" kern="0" dirty="0" err="1" smtClean="0">
                <a:solidFill>
                  <a:srgbClr val="FF0000"/>
                </a:solidFill>
                <a:latin typeface="Arial"/>
              </a:rPr>
              <a:t>nhánh</a:t>
            </a:r>
            <a:r>
              <a:rPr lang="en-US" kern="0" dirty="0" smtClean="0">
                <a:solidFill>
                  <a:srgbClr val="FF0000"/>
                </a:solidFill>
                <a:latin typeface="Arial"/>
              </a:rPr>
              <a:t> </a:t>
            </a:r>
            <a:r>
              <a:rPr lang="en-US" kern="0" dirty="0" err="1" smtClean="0">
                <a:solidFill>
                  <a:srgbClr val="FF0000"/>
                </a:solidFill>
                <a:latin typeface="Arial"/>
              </a:rPr>
              <a:t>chậm</a:t>
            </a:r>
            <a:r>
              <a:rPr lang="en-US" kern="0" dirty="0" smtClean="0">
                <a:solidFill>
                  <a:srgbClr val="FF0000"/>
                </a:solidFill>
                <a:latin typeface="Arial"/>
              </a:rPr>
              <a:t> </a:t>
            </a:r>
            <a:r>
              <a:rPr lang="en-US" kern="0" dirty="0" smtClean="0">
                <a:solidFill>
                  <a:srgbClr val="000000"/>
                </a:solidFill>
                <a:latin typeface="Arial"/>
              </a:rPr>
              <a:t>(</a:t>
            </a:r>
            <a:r>
              <a:rPr kumimoji="0" lang="en-US" b="0" i="0" u="none" strike="noStrike" kern="0" cap="none" spc="0" normalizeH="0" baseline="0" noProof="0" dirty="0" smtClean="0">
                <a:ln>
                  <a:noFill/>
                </a:ln>
                <a:solidFill>
                  <a:srgbClr val="FC0128"/>
                </a:solidFill>
                <a:effectLst/>
                <a:uLnTx/>
                <a:uFillTx/>
                <a:latin typeface="Arial"/>
              </a:rPr>
              <a:t>delayed branches</a:t>
            </a:r>
            <a:r>
              <a:rPr kumimoji="0" lang="en-US" b="0" i="0" u="none" strike="noStrike" kern="0" cap="none" spc="0" normalizeH="0" baseline="0" noProof="0" dirty="0" smtClean="0">
                <a:ln>
                  <a:noFill/>
                </a:ln>
                <a:solidFill>
                  <a:srgbClr val="000000"/>
                </a:solidFill>
                <a:effectLst/>
                <a:uLnTx/>
                <a:uFillTx/>
                <a:latin typeface="Arial"/>
              </a:rPr>
              <a:t>)</a:t>
            </a:r>
            <a:r>
              <a:rPr kumimoji="0" lang="en-US" b="0" i="0" u="none" strike="noStrike" kern="0" cap="none" spc="0" normalizeH="0" noProof="0" dirty="0" smtClean="0">
                <a:ln>
                  <a:noFill/>
                </a:ln>
                <a:solidFill>
                  <a:srgbClr val="000000"/>
                </a:solidFill>
                <a:effectLst/>
                <a:uLnTx/>
                <a:uFillTx/>
                <a:latin typeface="Arial"/>
              </a:rPr>
              <a:t> – </a:t>
            </a:r>
            <a:r>
              <a:rPr kumimoji="0" lang="en-US" b="0" i="0" u="none" strike="noStrike" kern="0" cap="none" spc="0" normalizeH="0" noProof="0" dirty="0" err="1" smtClean="0">
                <a:ln>
                  <a:noFill/>
                </a:ln>
                <a:solidFill>
                  <a:srgbClr val="000000"/>
                </a:solidFill>
                <a:effectLst/>
                <a:uLnTx/>
                <a:uFillTx/>
                <a:latin typeface="Arial"/>
              </a:rPr>
              <a:t>luôn</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thực</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hiện</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lệnh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theo</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sau</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lệnh</a:t>
            </a:r>
            <a:r>
              <a:rPr kumimoji="0" lang="en-US" b="0" i="0" u="none" strike="noStrike" kern="0" cap="none" spc="0" normalizeH="0" noProof="0" dirty="0" smtClean="0">
                <a:ln>
                  <a:noFill/>
                </a:ln>
                <a:solidFill>
                  <a:srgbClr val="000000"/>
                </a:solidFill>
                <a:effectLst/>
                <a:uLnTx/>
                <a:uFillTx/>
                <a:latin typeface="Arial"/>
              </a:rPr>
              <a:t> </a:t>
            </a:r>
            <a:r>
              <a:rPr lang="en-US" kern="0" dirty="0" err="1" smtClean="0">
                <a:solidFill>
                  <a:srgbClr val="000000"/>
                </a:solidFill>
                <a:latin typeface="Arial"/>
              </a:rPr>
              <a:t>lệnh</a:t>
            </a:r>
            <a:r>
              <a:rPr lang="en-US" kern="0" dirty="0" smtClean="0">
                <a:solidFill>
                  <a:srgbClr val="000000"/>
                </a:solidFill>
                <a:latin typeface="Arial"/>
              </a:rPr>
              <a:t> </a:t>
            </a:r>
            <a:r>
              <a:rPr lang="en-US" kern="0" dirty="0" err="1" smtClean="0">
                <a:solidFill>
                  <a:srgbClr val="000000"/>
                </a:solidFill>
                <a:latin typeface="Arial"/>
              </a:rPr>
              <a:t>rẽ</a:t>
            </a:r>
            <a:r>
              <a:rPr lang="en-US" kern="0" dirty="0" smtClean="0">
                <a:solidFill>
                  <a:srgbClr val="000000"/>
                </a:solidFill>
                <a:latin typeface="Arial"/>
              </a:rPr>
              <a:t> </a:t>
            </a:r>
            <a:r>
              <a:rPr lang="en-US" kern="0" dirty="0" err="1" smtClean="0">
                <a:solidFill>
                  <a:srgbClr val="000000"/>
                </a:solidFill>
                <a:latin typeface="Arial"/>
              </a:rPr>
              <a:t>nhánh</a:t>
            </a:r>
            <a:r>
              <a:rPr lang="en-US" kern="0" dirty="0" smtClean="0">
                <a:solidFill>
                  <a:srgbClr val="000000"/>
                </a:solidFill>
                <a:latin typeface="Arial"/>
              </a:rPr>
              <a:t> </a:t>
            </a:r>
            <a:r>
              <a:rPr kumimoji="0" lang="en-US" b="0" i="0" u="none" strike="noStrike" kern="0" cap="none" spc="0" normalizeH="0" baseline="0" noProof="0" dirty="0" smtClean="0">
                <a:ln>
                  <a:noFill/>
                </a:ln>
                <a:solidFill>
                  <a:srgbClr val="000000"/>
                </a:solidFill>
                <a:effectLst/>
                <a:uLnTx/>
                <a:uFillTx/>
                <a:latin typeface="Arial"/>
              </a:rPr>
              <a:t>– </a:t>
            </a:r>
            <a:r>
              <a:rPr kumimoji="0" lang="en-US" b="0" i="0" u="none" strike="noStrike" kern="0" cap="none" spc="0" normalizeH="0" baseline="0" noProof="0" dirty="0" err="1" smtClean="0">
                <a:ln>
                  <a:noFill/>
                </a:ln>
                <a:solidFill>
                  <a:srgbClr val="000000"/>
                </a:solidFill>
                <a:effectLst/>
                <a:uLnTx/>
                <a:uFillTx/>
                <a:latin typeface="Arial"/>
              </a:rPr>
              <a:t>rẽ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nhánh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có</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tác</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dụng</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FF0000"/>
                </a:solidFill>
                <a:effectLst/>
                <a:uLnTx/>
                <a:uFillTx/>
                <a:latin typeface="Arial"/>
              </a:rPr>
              <a:t>sau</a:t>
            </a:r>
            <a:r>
              <a:rPr kumimoji="0" lang="en-US" b="0" i="0" u="none" strike="noStrike" kern="0" cap="none" spc="0" normalizeH="0" noProof="0" dirty="0" smtClean="0">
                <a:ln>
                  <a:noFill/>
                </a:ln>
                <a:solidFill>
                  <a:srgbClr val="000000"/>
                </a:solidFill>
                <a:effectLst/>
                <a:uLnTx/>
                <a:uFillTx/>
                <a:latin typeface="Arial"/>
              </a:rPr>
              <a:t> </a:t>
            </a:r>
            <a:r>
              <a:rPr lang="en-US" kern="0" dirty="0" err="1" smtClean="0">
                <a:solidFill>
                  <a:srgbClr val="000000"/>
                </a:solidFill>
                <a:latin typeface="Arial"/>
              </a:rPr>
              <a:t>lệnh</a:t>
            </a:r>
            <a:r>
              <a:rPr lang="en-US" kern="0" dirty="0" smtClean="0">
                <a:solidFill>
                  <a:srgbClr val="000000"/>
                </a:solidFill>
                <a:latin typeface="Arial"/>
              </a:rPr>
              <a:t> </a:t>
            </a:r>
            <a:r>
              <a:rPr lang="en-US" kern="0" dirty="0" err="1" smtClean="0">
                <a:solidFill>
                  <a:srgbClr val="000000"/>
                </a:solidFill>
                <a:latin typeface="Arial"/>
              </a:rPr>
              <a:t>kế</a:t>
            </a:r>
            <a:r>
              <a:rPr lang="en-US" kern="0" dirty="0" smtClean="0">
                <a:solidFill>
                  <a:srgbClr val="000000"/>
                </a:solidFill>
                <a:latin typeface="Arial"/>
              </a:rPr>
              <a:t> </a:t>
            </a:r>
            <a:r>
              <a:rPr lang="en-US" kern="0" dirty="0" err="1" smtClean="0">
                <a:solidFill>
                  <a:srgbClr val="000000"/>
                </a:solidFill>
                <a:latin typeface="Arial"/>
              </a:rPr>
              <a:t>tiếp</a:t>
            </a:r>
            <a:r>
              <a:rPr lang="en-US" kern="0" dirty="0" smtClean="0">
                <a:solidFill>
                  <a:srgbClr val="000000"/>
                </a:solidFill>
                <a:latin typeface="Arial"/>
              </a:rPr>
              <a:t> </a:t>
            </a:r>
            <a:r>
              <a:rPr lang="en-US" kern="0" dirty="0" err="1" smtClean="0">
                <a:solidFill>
                  <a:srgbClr val="000000"/>
                </a:solidFill>
                <a:latin typeface="Arial"/>
              </a:rPr>
              <a:t>nó</a:t>
            </a:r>
            <a:endParaRPr kumimoji="0" lang="en-US" b="0" i="0" u="none" strike="noStrike" kern="0" cap="none" spc="0" normalizeH="0" baseline="0" noProof="0" dirty="0" smtClean="0">
              <a:ln>
                <a:noFill/>
              </a:ln>
              <a:solidFill>
                <a:srgbClr val="000000"/>
              </a:solidFill>
              <a:effectLst/>
              <a:uLnTx/>
              <a:uFillTx/>
              <a:latin typeface="Arial"/>
            </a:endParaRPr>
          </a:p>
          <a:p>
            <a:pPr marL="741363" marR="0" lvl="1" indent="-246063" algn="l" defTabSz="914400" rtl="0" eaLnBrk="0" fontAlgn="base" latinLnBrk="0" hangingPunct="0">
              <a:lnSpc>
                <a:spcPct val="85000"/>
              </a:lnSpc>
              <a:spcBef>
                <a:spcPct val="40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rPr>
              <a:t>Trình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dịch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baseline="0" noProof="0" dirty="0" smtClean="0">
                <a:ln>
                  <a:noFill/>
                </a:ln>
                <a:solidFill>
                  <a:srgbClr val="000000"/>
                </a:solidFill>
                <a:effectLst/>
                <a:uLnTx/>
                <a:uFillTx/>
                <a:latin typeface="Arial"/>
              </a:rPr>
              <a:t>MIPS compiler </a:t>
            </a:r>
            <a:r>
              <a:rPr kumimoji="0" lang="en-US" b="0" i="0" u="none" strike="noStrike" kern="0" cap="none" spc="0" normalizeH="0" baseline="0" noProof="0" dirty="0" err="1" smtClean="0">
                <a:ln>
                  <a:noFill/>
                </a:ln>
                <a:solidFill>
                  <a:srgbClr val="000000"/>
                </a:solidFill>
                <a:effectLst/>
                <a:uLnTx/>
                <a:uFillTx/>
                <a:latin typeface="Arial"/>
              </a:rPr>
              <a:t>chuyển</a:t>
            </a:r>
            <a:r>
              <a:rPr kumimoji="0" lang="en-US" b="0" i="0" u="none" strike="noStrike" kern="0" cap="none" spc="0" normalizeH="0" noProof="0" dirty="0" smtClean="0">
                <a:ln>
                  <a:noFill/>
                </a:ln>
                <a:solidFill>
                  <a:srgbClr val="000000"/>
                </a:solidFill>
                <a:effectLst/>
                <a:uLnTx/>
                <a:uFillTx/>
                <a:latin typeface="Arial"/>
              </a:rPr>
              <a:t> 1 </a:t>
            </a:r>
            <a:r>
              <a:rPr kumimoji="0" lang="en-US" b="0" i="0" u="none" strike="noStrike" kern="0" cap="none" spc="0" normalizeH="0" noProof="0" dirty="0" err="1" smtClean="0">
                <a:ln>
                  <a:noFill/>
                </a:ln>
                <a:solidFill>
                  <a:srgbClr val="FF0000"/>
                </a:solidFill>
                <a:effectLst/>
                <a:uLnTx/>
                <a:uFillTx/>
                <a:latin typeface="Arial"/>
              </a:rPr>
              <a:t>lệnh</a:t>
            </a:r>
            <a:r>
              <a:rPr kumimoji="0" lang="en-US" b="0" i="0" u="none" strike="noStrike" kern="0" cap="none" spc="0" normalizeH="0" noProof="0" dirty="0" smtClean="0">
                <a:ln>
                  <a:noFill/>
                </a:ln>
                <a:solidFill>
                  <a:srgbClr val="FF0000"/>
                </a:solidFill>
                <a:effectLst/>
                <a:uLnTx/>
                <a:uFillTx/>
                <a:latin typeface="Arial"/>
              </a:rPr>
              <a:t> an </a:t>
            </a:r>
            <a:r>
              <a:rPr kumimoji="0" lang="en-US" b="0" i="0" u="none" strike="noStrike" kern="0" cap="none" spc="0" normalizeH="0" noProof="0" dirty="0" err="1" smtClean="0">
                <a:ln>
                  <a:noFill/>
                </a:ln>
                <a:solidFill>
                  <a:srgbClr val="FF0000"/>
                </a:solidFill>
                <a:effectLst/>
                <a:uLnTx/>
                <a:uFillTx/>
                <a:latin typeface="Arial"/>
              </a:rPr>
              <a:t>toàn</a:t>
            </a:r>
            <a:r>
              <a:rPr kumimoji="0" lang="en-US" b="0" i="0" u="none" strike="noStrike" kern="0" cap="none" spc="0" normalizeH="0" noProof="0" dirty="0" smtClean="0">
                <a:ln>
                  <a:noFill/>
                </a:ln>
                <a:solidFill>
                  <a:srgbClr val="FF0000"/>
                </a:solidFill>
                <a:effectLst/>
                <a:uLnTx/>
                <a:uFillTx/>
                <a:latin typeface="Arial"/>
              </a:rPr>
              <a:t> </a:t>
            </a:r>
            <a:r>
              <a:rPr kumimoji="0" lang="en-US" b="0" i="0" u="none" strike="noStrike" kern="0" cap="none" spc="0" normalizeH="0" noProof="0" dirty="0" smtClean="0">
                <a:ln>
                  <a:noFill/>
                </a:ln>
                <a:solidFill>
                  <a:srgbClr val="000000"/>
                </a:solidFill>
                <a:effectLst/>
                <a:uLnTx/>
                <a:uFillTx/>
                <a:latin typeface="Arial"/>
              </a:rPr>
              <a:t>(</a:t>
            </a:r>
            <a:r>
              <a:rPr kumimoji="0" lang="en-US" b="0" i="0" u="none" strike="noStrike" kern="0" cap="none" spc="0" normalizeH="0" noProof="0" dirty="0" err="1" smtClean="0">
                <a:ln>
                  <a:noFill/>
                </a:ln>
                <a:solidFill>
                  <a:srgbClr val="000000"/>
                </a:solidFill>
                <a:effectLst/>
                <a:uLnTx/>
                <a:uFillTx/>
                <a:latin typeface="Arial"/>
              </a:rPr>
              <a:t>không</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bị</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ảnh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hưởng</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bởi</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lệnh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rẽ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nhánh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tới</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sau</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lệnh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rẽ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nhánh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vào</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khe</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trễ</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Vì</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vậy</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sẽ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FF0000"/>
                </a:solidFill>
                <a:effectLst/>
                <a:uLnTx/>
                <a:uFillTx/>
                <a:latin typeface="Arial"/>
              </a:rPr>
              <a:t>dấu</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được</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sự</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rẽ</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nhánh</a:t>
            </a:r>
            <a:r>
              <a:rPr kumimoji="0" lang="en-US" b="0" i="0" u="none" strike="noStrike" kern="0" cap="none" spc="0" normalizeH="0" noProof="0" dirty="0" smtClean="0">
                <a:ln>
                  <a:noFill/>
                </a:ln>
                <a:solidFill>
                  <a:srgbClr val="000000"/>
                </a:solidFill>
                <a:effectLst/>
                <a:uLnTx/>
                <a:uFillTx/>
                <a:latin typeface="Arial"/>
              </a:rPr>
              <a:t> </a:t>
            </a:r>
            <a:r>
              <a:rPr kumimoji="0" lang="en-US" b="0" i="0" u="none" strike="noStrike" kern="0" cap="none" spc="0" normalizeH="0" noProof="0" dirty="0" err="1" smtClean="0">
                <a:ln>
                  <a:noFill/>
                </a:ln>
                <a:solidFill>
                  <a:srgbClr val="000000"/>
                </a:solidFill>
                <a:effectLst/>
                <a:uLnTx/>
                <a:uFillTx/>
                <a:latin typeface="Arial"/>
              </a:rPr>
              <a:t>chậm</a:t>
            </a:r>
            <a:endParaRPr kumimoji="0" lang="en-US" b="0" i="0" u="none" strike="noStrike" kern="0" cap="none" spc="0" normalizeH="0" noProof="0" dirty="0" smtClean="0">
              <a:ln>
                <a:noFill/>
              </a:ln>
              <a:solidFill>
                <a:srgbClr val="000000"/>
              </a:solidFill>
              <a:effectLst/>
              <a:uLnTx/>
              <a:uFillTx/>
              <a:latin typeface="Arial"/>
            </a:endParaRPr>
          </a:p>
          <a:p>
            <a:pPr marL="287338" indent="-287338" eaLnBrk="0" fontAlgn="base" hangingPunct="0">
              <a:lnSpc>
                <a:spcPct val="90000"/>
              </a:lnSpc>
              <a:spcBef>
                <a:spcPct val="65000"/>
              </a:spcBef>
              <a:spcAft>
                <a:spcPct val="0"/>
              </a:spcAft>
              <a:buClr>
                <a:srgbClr val="FC0128"/>
              </a:buClr>
              <a:buSzPct val="75000"/>
              <a:buFont typeface="Wingdings" pitchFamily="2" charset="2"/>
              <a:buChar char="q"/>
            </a:pPr>
            <a:r>
              <a:rPr lang="en-US" kern="0" dirty="0" err="1">
                <a:solidFill>
                  <a:srgbClr val="000000"/>
                </a:solidFill>
                <a:latin typeface="Arial"/>
              </a:rPr>
              <a:t>Với</a:t>
            </a:r>
            <a:r>
              <a:rPr lang="en-US" kern="0" dirty="0">
                <a:solidFill>
                  <a:srgbClr val="000000"/>
                </a:solidFill>
                <a:latin typeface="Arial"/>
              </a:rPr>
              <a:t> pipeline </a:t>
            </a:r>
            <a:r>
              <a:rPr lang="en-US" kern="0" dirty="0" err="1">
                <a:solidFill>
                  <a:srgbClr val="000000"/>
                </a:solidFill>
                <a:latin typeface="Arial"/>
              </a:rPr>
              <a:t>sâu</a:t>
            </a:r>
            <a:r>
              <a:rPr lang="en-US" kern="0" dirty="0">
                <a:solidFill>
                  <a:srgbClr val="000000"/>
                </a:solidFill>
                <a:latin typeface="Arial"/>
              </a:rPr>
              <a:t> (</a:t>
            </a:r>
            <a:r>
              <a:rPr lang="en-US" kern="0" dirty="0" err="1">
                <a:solidFill>
                  <a:srgbClr val="000000"/>
                </a:solidFill>
                <a:latin typeface="Arial"/>
              </a:rPr>
              <a:t>nhiều</a:t>
            </a:r>
            <a:r>
              <a:rPr lang="en-US" kern="0" dirty="0">
                <a:solidFill>
                  <a:srgbClr val="000000"/>
                </a:solidFill>
                <a:latin typeface="Arial"/>
              </a:rPr>
              <a:t> </a:t>
            </a:r>
            <a:r>
              <a:rPr lang="en-US" kern="0" dirty="0" err="1">
                <a:solidFill>
                  <a:srgbClr val="000000"/>
                </a:solidFill>
                <a:latin typeface="Arial"/>
              </a:rPr>
              <a:t>giai</a:t>
            </a:r>
            <a:r>
              <a:rPr lang="en-US" kern="0" dirty="0">
                <a:solidFill>
                  <a:srgbClr val="000000"/>
                </a:solidFill>
                <a:latin typeface="Arial"/>
              </a:rPr>
              <a:t> </a:t>
            </a:r>
            <a:r>
              <a:rPr lang="en-US" kern="0" dirty="0" err="1">
                <a:solidFill>
                  <a:srgbClr val="000000"/>
                </a:solidFill>
                <a:latin typeface="Arial"/>
              </a:rPr>
              <a:t>đoạn</a:t>
            </a:r>
            <a:r>
              <a:rPr lang="en-US" kern="0" dirty="0">
                <a:solidFill>
                  <a:srgbClr val="000000"/>
                </a:solidFill>
                <a:latin typeface="Arial"/>
              </a:rPr>
              <a:t>), </a:t>
            </a:r>
            <a:r>
              <a:rPr lang="en-US" kern="0" dirty="0" err="1">
                <a:solidFill>
                  <a:srgbClr val="000000"/>
                </a:solidFill>
                <a:latin typeface="Arial"/>
              </a:rPr>
              <a:t>trễ</a:t>
            </a:r>
            <a:r>
              <a:rPr lang="en-US" kern="0" dirty="0">
                <a:solidFill>
                  <a:srgbClr val="000000"/>
                </a:solidFill>
                <a:latin typeface="Arial"/>
              </a:rPr>
              <a:t> </a:t>
            </a:r>
            <a:r>
              <a:rPr lang="en-US" kern="0" dirty="0" err="1">
                <a:solidFill>
                  <a:srgbClr val="000000"/>
                </a:solidFill>
                <a:latin typeface="Arial"/>
              </a:rPr>
              <a:t>rẽ</a:t>
            </a:r>
            <a:r>
              <a:rPr lang="en-US" kern="0" dirty="0">
                <a:solidFill>
                  <a:srgbClr val="000000"/>
                </a:solidFill>
                <a:latin typeface="Arial"/>
              </a:rPr>
              <a:t> </a:t>
            </a:r>
            <a:r>
              <a:rPr lang="en-US" kern="0" dirty="0" err="1">
                <a:solidFill>
                  <a:srgbClr val="000000"/>
                </a:solidFill>
                <a:latin typeface="Arial"/>
              </a:rPr>
              <a:t>nhánh</a:t>
            </a:r>
            <a:r>
              <a:rPr lang="en-US" kern="0" dirty="0">
                <a:solidFill>
                  <a:srgbClr val="000000"/>
                </a:solidFill>
                <a:latin typeface="Arial"/>
              </a:rPr>
              <a:t> </a:t>
            </a:r>
            <a:r>
              <a:rPr lang="en-US" kern="0" dirty="0" err="1">
                <a:solidFill>
                  <a:srgbClr val="000000"/>
                </a:solidFill>
                <a:latin typeface="Arial"/>
              </a:rPr>
              <a:t>tăng</a:t>
            </a:r>
            <a:r>
              <a:rPr lang="en-US" kern="0" dirty="0">
                <a:solidFill>
                  <a:srgbClr val="000000"/>
                </a:solidFill>
                <a:latin typeface="Arial"/>
              </a:rPr>
              <a:t> </a:t>
            </a:r>
            <a:r>
              <a:rPr lang="en-US" kern="0" dirty="0" err="1">
                <a:solidFill>
                  <a:srgbClr val="000000"/>
                </a:solidFill>
                <a:latin typeface="Arial"/>
              </a:rPr>
              <a:t>cần</a:t>
            </a:r>
            <a:r>
              <a:rPr lang="en-US" kern="0" dirty="0">
                <a:solidFill>
                  <a:srgbClr val="000000"/>
                </a:solidFill>
                <a:latin typeface="Arial"/>
              </a:rPr>
              <a:t> </a:t>
            </a:r>
            <a:r>
              <a:rPr lang="en-US" kern="0" dirty="0" err="1">
                <a:solidFill>
                  <a:srgbClr val="000000"/>
                </a:solidFill>
                <a:latin typeface="Arial"/>
              </a:rPr>
              <a:t>nhiều</a:t>
            </a:r>
            <a:r>
              <a:rPr lang="en-US" kern="0" dirty="0">
                <a:solidFill>
                  <a:srgbClr val="000000"/>
                </a:solidFill>
                <a:latin typeface="Arial"/>
              </a:rPr>
              <a:t> </a:t>
            </a:r>
            <a:r>
              <a:rPr lang="en-US" kern="0" dirty="0" err="1">
                <a:solidFill>
                  <a:srgbClr val="000000"/>
                </a:solidFill>
                <a:latin typeface="Arial"/>
              </a:rPr>
              <a:t>lệnh</a:t>
            </a:r>
            <a:r>
              <a:rPr lang="en-US" kern="0" dirty="0">
                <a:solidFill>
                  <a:srgbClr val="000000"/>
                </a:solidFill>
                <a:latin typeface="Arial"/>
              </a:rPr>
              <a:t> </a:t>
            </a:r>
            <a:r>
              <a:rPr lang="en-US" kern="0" dirty="0" err="1">
                <a:solidFill>
                  <a:srgbClr val="000000"/>
                </a:solidFill>
                <a:latin typeface="Arial"/>
              </a:rPr>
              <a:t>được</a:t>
            </a:r>
            <a:r>
              <a:rPr lang="en-US" kern="0" dirty="0">
                <a:solidFill>
                  <a:srgbClr val="000000"/>
                </a:solidFill>
                <a:latin typeface="Arial"/>
              </a:rPr>
              <a:t> </a:t>
            </a:r>
            <a:r>
              <a:rPr lang="en-US" kern="0" dirty="0" err="1">
                <a:solidFill>
                  <a:srgbClr val="000000"/>
                </a:solidFill>
                <a:latin typeface="Arial"/>
              </a:rPr>
              <a:t>chèn</a:t>
            </a:r>
            <a:r>
              <a:rPr lang="en-US" kern="0" dirty="0">
                <a:solidFill>
                  <a:srgbClr val="000000"/>
                </a:solidFill>
                <a:latin typeface="Arial"/>
              </a:rPr>
              <a:t> </a:t>
            </a:r>
            <a:r>
              <a:rPr lang="en-US" kern="0" dirty="0" err="1">
                <a:solidFill>
                  <a:srgbClr val="000000"/>
                </a:solidFill>
                <a:latin typeface="Arial"/>
              </a:rPr>
              <a:t>vào</a:t>
            </a:r>
            <a:r>
              <a:rPr lang="en-US" kern="0" dirty="0">
                <a:solidFill>
                  <a:srgbClr val="000000"/>
                </a:solidFill>
                <a:latin typeface="Arial"/>
              </a:rPr>
              <a:t> </a:t>
            </a:r>
            <a:r>
              <a:rPr lang="en-US" kern="0" dirty="0" err="1">
                <a:solidFill>
                  <a:srgbClr val="000000"/>
                </a:solidFill>
                <a:latin typeface="Arial"/>
              </a:rPr>
              <a:t>sau</a:t>
            </a:r>
            <a:r>
              <a:rPr lang="en-US" kern="0" dirty="0">
                <a:solidFill>
                  <a:srgbClr val="000000"/>
                </a:solidFill>
                <a:latin typeface="Arial"/>
              </a:rPr>
              <a:t> </a:t>
            </a:r>
            <a:r>
              <a:rPr lang="en-US" kern="0" dirty="0" err="1">
                <a:solidFill>
                  <a:srgbClr val="000000"/>
                </a:solidFill>
                <a:latin typeface="Arial"/>
              </a:rPr>
              <a:t>lệnh</a:t>
            </a:r>
            <a:r>
              <a:rPr lang="en-US" kern="0" dirty="0">
                <a:solidFill>
                  <a:srgbClr val="000000"/>
                </a:solidFill>
                <a:latin typeface="Arial"/>
              </a:rPr>
              <a:t> </a:t>
            </a:r>
            <a:r>
              <a:rPr lang="en-US" kern="0" dirty="0" err="1">
                <a:solidFill>
                  <a:srgbClr val="000000"/>
                </a:solidFill>
                <a:latin typeface="Arial"/>
              </a:rPr>
              <a:t>rẽ</a:t>
            </a:r>
            <a:r>
              <a:rPr lang="en-US" kern="0" dirty="0">
                <a:solidFill>
                  <a:srgbClr val="000000"/>
                </a:solidFill>
                <a:latin typeface="Arial"/>
              </a:rPr>
              <a:t> </a:t>
            </a:r>
            <a:r>
              <a:rPr lang="en-US" kern="0" dirty="0" err="1">
                <a:solidFill>
                  <a:srgbClr val="000000"/>
                </a:solidFill>
                <a:latin typeface="Arial"/>
              </a:rPr>
              <a:t>nhánh</a:t>
            </a:r>
            <a:endParaRPr lang="en-US" kern="0" dirty="0">
              <a:solidFill>
                <a:srgbClr val="000000"/>
              </a:solidFill>
              <a:latin typeface="Arial"/>
            </a:endParaRPr>
          </a:p>
          <a:p>
            <a:pPr marL="741363" lvl="1" indent="-246063" eaLnBrk="0" fontAlgn="base" hangingPunct="0">
              <a:lnSpc>
                <a:spcPct val="85000"/>
              </a:lnSpc>
              <a:spcBef>
                <a:spcPct val="40000"/>
              </a:spcBef>
              <a:spcAft>
                <a:spcPct val="0"/>
              </a:spcAft>
              <a:buClr>
                <a:srgbClr val="FC0128"/>
              </a:buClr>
              <a:buSzPct val="75000"/>
              <a:buFont typeface="Monotype Sorts" pitchFamily="2" charset="2"/>
              <a:buChar char="l"/>
            </a:pPr>
            <a:r>
              <a:rPr lang="en-US" kern="0" dirty="0" err="1">
                <a:solidFill>
                  <a:srgbClr val="000000"/>
                </a:solidFill>
                <a:latin typeface="Arial"/>
              </a:rPr>
              <a:t>Rẽ</a:t>
            </a:r>
            <a:r>
              <a:rPr lang="en-US" kern="0" dirty="0">
                <a:solidFill>
                  <a:srgbClr val="000000"/>
                </a:solidFill>
                <a:latin typeface="Arial"/>
              </a:rPr>
              <a:t> </a:t>
            </a:r>
            <a:r>
              <a:rPr lang="en-US" kern="0" dirty="0" err="1">
                <a:solidFill>
                  <a:srgbClr val="000000"/>
                </a:solidFill>
                <a:latin typeface="Arial"/>
              </a:rPr>
              <a:t>nhánh</a:t>
            </a:r>
            <a:r>
              <a:rPr lang="en-US" kern="0" dirty="0">
                <a:solidFill>
                  <a:srgbClr val="000000"/>
                </a:solidFill>
                <a:latin typeface="Arial"/>
              </a:rPr>
              <a:t> </a:t>
            </a:r>
            <a:r>
              <a:rPr lang="en-US" kern="0" dirty="0" err="1">
                <a:solidFill>
                  <a:srgbClr val="000000"/>
                </a:solidFill>
                <a:latin typeface="Arial"/>
              </a:rPr>
              <a:t>chậm</a:t>
            </a:r>
            <a:r>
              <a:rPr lang="en-US" kern="0" dirty="0">
                <a:solidFill>
                  <a:srgbClr val="000000"/>
                </a:solidFill>
                <a:latin typeface="Arial"/>
              </a:rPr>
              <a:t> </a:t>
            </a:r>
            <a:r>
              <a:rPr lang="en-US" kern="0" dirty="0" err="1">
                <a:solidFill>
                  <a:srgbClr val="000000"/>
                </a:solidFill>
                <a:latin typeface="Arial"/>
              </a:rPr>
              <a:t>đang</a:t>
            </a:r>
            <a:r>
              <a:rPr lang="en-US" kern="0" dirty="0">
                <a:solidFill>
                  <a:srgbClr val="000000"/>
                </a:solidFill>
                <a:latin typeface="Arial"/>
              </a:rPr>
              <a:t> </a:t>
            </a:r>
            <a:r>
              <a:rPr lang="en-US" kern="0" dirty="0" err="1">
                <a:solidFill>
                  <a:srgbClr val="000000"/>
                </a:solidFill>
                <a:latin typeface="Arial"/>
              </a:rPr>
              <a:t>được</a:t>
            </a:r>
            <a:r>
              <a:rPr lang="en-US" kern="0" dirty="0">
                <a:solidFill>
                  <a:srgbClr val="000000"/>
                </a:solidFill>
                <a:latin typeface="Arial"/>
              </a:rPr>
              <a:t> </a:t>
            </a:r>
            <a:r>
              <a:rPr lang="en-US" kern="0" dirty="0" err="1">
                <a:solidFill>
                  <a:srgbClr val="000000"/>
                </a:solidFill>
                <a:latin typeface="Arial"/>
              </a:rPr>
              <a:t>thay</a:t>
            </a:r>
            <a:r>
              <a:rPr lang="en-US" kern="0" dirty="0">
                <a:solidFill>
                  <a:srgbClr val="000000"/>
                </a:solidFill>
                <a:latin typeface="Arial"/>
              </a:rPr>
              <a:t> </a:t>
            </a:r>
            <a:r>
              <a:rPr lang="en-US" kern="0" dirty="0" err="1">
                <a:solidFill>
                  <a:srgbClr val="000000"/>
                </a:solidFill>
                <a:latin typeface="Arial"/>
              </a:rPr>
              <a:t>thế</a:t>
            </a:r>
            <a:r>
              <a:rPr lang="en-US" kern="0" dirty="0">
                <a:solidFill>
                  <a:srgbClr val="000000"/>
                </a:solidFill>
                <a:latin typeface="Arial"/>
              </a:rPr>
              <a:t> </a:t>
            </a:r>
            <a:r>
              <a:rPr lang="en-US" kern="0" dirty="0" err="1">
                <a:solidFill>
                  <a:srgbClr val="000000"/>
                </a:solidFill>
                <a:latin typeface="Arial"/>
              </a:rPr>
              <a:t>bởi</a:t>
            </a:r>
            <a:r>
              <a:rPr lang="en-US" kern="0" dirty="0">
                <a:solidFill>
                  <a:srgbClr val="000000"/>
                </a:solidFill>
                <a:latin typeface="Arial"/>
              </a:rPr>
              <a:t> </a:t>
            </a:r>
            <a:r>
              <a:rPr lang="en-US" kern="0" dirty="0" err="1">
                <a:solidFill>
                  <a:srgbClr val="000000"/>
                </a:solidFill>
                <a:latin typeface="Arial"/>
              </a:rPr>
              <a:t>các</a:t>
            </a:r>
            <a:r>
              <a:rPr lang="en-US" kern="0" dirty="0">
                <a:solidFill>
                  <a:srgbClr val="000000"/>
                </a:solidFill>
                <a:latin typeface="Arial"/>
              </a:rPr>
              <a:t> </a:t>
            </a:r>
            <a:r>
              <a:rPr lang="en-US" kern="0" dirty="0" err="1">
                <a:solidFill>
                  <a:srgbClr val="000000"/>
                </a:solidFill>
                <a:latin typeface="Arial"/>
              </a:rPr>
              <a:t>phương</a:t>
            </a:r>
            <a:r>
              <a:rPr lang="en-US" kern="0" dirty="0">
                <a:solidFill>
                  <a:srgbClr val="000000"/>
                </a:solidFill>
                <a:latin typeface="Arial"/>
              </a:rPr>
              <a:t> </a:t>
            </a:r>
            <a:r>
              <a:rPr lang="en-US" kern="0" dirty="0" err="1">
                <a:solidFill>
                  <a:srgbClr val="000000"/>
                </a:solidFill>
                <a:latin typeface="Arial"/>
              </a:rPr>
              <a:t>pháp</a:t>
            </a:r>
            <a:r>
              <a:rPr lang="en-US" kern="0" dirty="0">
                <a:solidFill>
                  <a:srgbClr val="000000"/>
                </a:solidFill>
                <a:latin typeface="Arial"/>
              </a:rPr>
              <a:t> </a:t>
            </a:r>
            <a:r>
              <a:rPr lang="en-US" kern="0" dirty="0" err="1">
                <a:solidFill>
                  <a:srgbClr val="000000"/>
                </a:solidFill>
                <a:latin typeface="Arial"/>
              </a:rPr>
              <a:t>khác</a:t>
            </a:r>
            <a:r>
              <a:rPr lang="en-US" kern="0" dirty="0">
                <a:solidFill>
                  <a:srgbClr val="000000"/>
                </a:solidFill>
                <a:latin typeface="Arial"/>
              </a:rPr>
              <a:t> </a:t>
            </a:r>
            <a:r>
              <a:rPr lang="en-US" kern="0" dirty="0" err="1">
                <a:solidFill>
                  <a:srgbClr val="000000"/>
                </a:solidFill>
                <a:latin typeface="Arial"/>
              </a:rPr>
              <a:t>tốn</a:t>
            </a:r>
            <a:r>
              <a:rPr lang="en-US" kern="0" dirty="0">
                <a:solidFill>
                  <a:srgbClr val="000000"/>
                </a:solidFill>
                <a:latin typeface="Arial"/>
              </a:rPr>
              <a:t> </a:t>
            </a:r>
            <a:r>
              <a:rPr lang="en-US" kern="0" dirty="0" err="1">
                <a:solidFill>
                  <a:srgbClr val="000000"/>
                </a:solidFill>
                <a:latin typeface="Arial"/>
              </a:rPr>
              <a:t>kém</a:t>
            </a:r>
            <a:r>
              <a:rPr lang="en-US" kern="0" dirty="0">
                <a:solidFill>
                  <a:srgbClr val="000000"/>
                </a:solidFill>
                <a:latin typeface="Arial"/>
              </a:rPr>
              <a:t> </a:t>
            </a:r>
            <a:r>
              <a:rPr lang="en-US" kern="0" dirty="0" err="1">
                <a:solidFill>
                  <a:srgbClr val="000000"/>
                </a:solidFill>
                <a:latin typeface="Arial"/>
              </a:rPr>
              <a:t>hơn</a:t>
            </a:r>
            <a:r>
              <a:rPr lang="en-US" kern="0" dirty="0">
                <a:solidFill>
                  <a:srgbClr val="000000"/>
                </a:solidFill>
                <a:latin typeface="Arial"/>
              </a:rPr>
              <a:t> </a:t>
            </a:r>
            <a:r>
              <a:rPr lang="en-US" kern="0" dirty="0" err="1">
                <a:solidFill>
                  <a:srgbClr val="000000"/>
                </a:solidFill>
                <a:latin typeface="Arial"/>
              </a:rPr>
              <a:t>nhưng</a:t>
            </a:r>
            <a:r>
              <a:rPr lang="en-US" kern="0" dirty="0">
                <a:solidFill>
                  <a:srgbClr val="000000"/>
                </a:solidFill>
                <a:latin typeface="Arial"/>
              </a:rPr>
              <a:t> </a:t>
            </a:r>
            <a:r>
              <a:rPr lang="en-US" kern="0" dirty="0" err="1">
                <a:solidFill>
                  <a:srgbClr val="000000"/>
                </a:solidFill>
                <a:latin typeface="Arial"/>
              </a:rPr>
              <a:t>mềm</a:t>
            </a:r>
            <a:r>
              <a:rPr lang="en-US" kern="0" dirty="0">
                <a:solidFill>
                  <a:srgbClr val="000000"/>
                </a:solidFill>
                <a:latin typeface="Arial"/>
              </a:rPr>
              <a:t> </a:t>
            </a:r>
            <a:r>
              <a:rPr lang="en-US" kern="0" dirty="0" err="1">
                <a:solidFill>
                  <a:srgbClr val="000000"/>
                </a:solidFill>
                <a:latin typeface="Arial"/>
              </a:rPr>
              <a:t>dẻo</a:t>
            </a:r>
            <a:r>
              <a:rPr lang="en-US" kern="0" dirty="0">
                <a:solidFill>
                  <a:srgbClr val="000000"/>
                </a:solidFill>
                <a:latin typeface="Arial"/>
              </a:rPr>
              <a:t> (</a:t>
            </a:r>
            <a:r>
              <a:rPr lang="en-US" kern="0" dirty="0" err="1">
                <a:solidFill>
                  <a:srgbClr val="000000"/>
                </a:solidFill>
                <a:latin typeface="Arial"/>
              </a:rPr>
              <a:t>động</a:t>
            </a:r>
            <a:r>
              <a:rPr lang="en-US" kern="0" dirty="0">
                <a:solidFill>
                  <a:srgbClr val="000000"/>
                </a:solidFill>
                <a:latin typeface="Arial"/>
              </a:rPr>
              <a:t>) </a:t>
            </a:r>
            <a:r>
              <a:rPr lang="en-US" kern="0" dirty="0" err="1">
                <a:solidFill>
                  <a:srgbClr val="000000"/>
                </a:solidFill>
                <a:latin typeface="Arial"/>
              </a:rPr>
              <a:t>hơn</a:t>
            </a:r>
            <a:r>
              <a:rPr lang="en-US" kern="0" dirty="0">
                <a:solidFill>
                  <a:srgbClr val="000000"/>
                </a:solidFill>
                <a:latin typeface="Arial"/>
              </a:rPr>
              <a:t> </a:t>
            </a:r>
            <a:r>
              <a:rPr lang="en-US" kern="0" dirty="0" err="1">
                <a:solidFill>
                  <a:srgbClr val="000000"/>
                </a:solidFill>
                <a:latin typeface="Arial"/>
              </a:rPr>
              <a:t>như</a:t>
            </a:r>
            <a:r>
              <a:rPr lang="en-US" kern="0" dirty="0">
                <a:solidFill>
                  <a:srgbClr val="000000"/>
                </a:solidFill>
                <a:latin typeface="Arial"/>
              </a:rPr>
              <a:t> </a:t>
            </a:r>
            <a:r>
              <a:rPr lang="en-US" kern="0" dirty="0" err="1">
                <a:solidFill>
                  <a:srgbClr val="000000"/>
                </a:solidFill>
                <a:latin typeface="Arial"/>
              </a:rPr>
              <a:t>dự</a:t>
            </a:r>
            <a:r>
              <a:rPr lang="en-US" kern="0" dirty="0">
                <a:solidFill>
                  <a:srgbClr val="000000"/>
                </a:solidFill>
                <a:latin typeface="Arial"/>
              </a:rPr>
              <a:t> </a:t>
            </a:r>
            <a:r>
              <a:rPr lang="en-US" kern="0" dirty="0" err="1">
                <a:solidFill>
                  <a:srgbClr val="000000"/>
                </a:solidFill>
                <a:latin typeface="Arial"/>
              </a:rPr>
              <a:t>đoán</a:t>
            </a:r>
            <a:r>
              <a:rPr lang="en-US" kern="0" dirty="0">
                <a:solidFill>
                  <a:srgbClr val="000000"/>
                </a:solidFill>
                <a:latin typeface="Arial"/>
              </a:rPr>
              <a:t> </a:t>
            </a:r>
            <a:r>
              <a:rPr lang="en-US" kern="0" dirty="0" err="1">
                <a:solidFill>
                  <a:srgbClr val="000000"/>
                </a:solidFill>
                <a:latin typeface="Arial"/>
              </a:rPr>
              <a:t>rẽ</a:t>
            </a:r>
            <a:r>
              <a:rPr lang="en-US" kern="0" dirty="0">
                <a:solidFill>
                  <a:srgbClr val="000000"/>
                </a:solidFill>
                <a:latin typeface="Arial"/>
              </a:rPr>
              <a:t> </a:t>
            </a:r>
            <a:r>
              <a:rPr lang="en-US" kern="0" dirty="0" err="1">
                <a:solidFill>
                  <a:srgbClr val="000000"/>
                </a:solidFill>
                <a:latin typeface="Arial"/>
              </a:rPr>
              <a:t>nhánh</a:t>
            </a:r>
            <a:endParaRPr lang="en-US" kern="0" dirty="0">
              <a:solidFill>
                <a:srgbClr val="000000"/>
              </a:solidFill>
              <a:latin typeface="Arial"/>
            </a:endParaRPr>
          </a:p>
          <a:p>
            <a:pPr marL="741363" lvl="1" indent="-246063" eaLnBrk="0" fontAlgn="base" hangingPunct="0">
              <a:lnSpc>
                <a:spcPct val="85000"/>
              </a:lnSpc>
              <a:spcBef>
                <a:spcPct val="40000"/>
              </a:spcBef>
              <a:spcAft>
                <a:spcPct val="0"/>
              </a:spcAft>
              <a:buClr>
                <a:srgbClr val="FC0128"/>
              </a:buClr>
              <a:buSzPct val="75000"/>
              <a:buFont typeface="Monotype Sorts" pitchFamily="2" charset="2"/>
              <a:buChar char="l"/>
            </a:pPr>
            <a:r>
              <a:rPr lang="en-US" kern="0" dirty="0" err="1">
                <a:solidFill>
                  <a:srgbClr val="000000"/>
                </a:solidFill>
                <a:latin typeface="Arial"/>
              </a:rPr>
              <a:t>Sự</a:t>
            </a:r>
            <a:r>
              <a:rPr lang="en-US" kern="0" dirty="0">
                <a:solidFill>
                  <a:srgbClr val="000000"/>
                </a:solidFill>
                <a:latin typeface="Arial"/>
              </a:rPr>
              <a:t> </a:t>
            </a:r>
            <a:r>
              <a:rPr lang="en-US" kern="0" dirty="0" err="1">
                <a:solidFill>
                  <a:srgbClr val="000000"/>
                </a:solidFill>
                <a:latin typeface="Arial"/>
              </a:rPr>
              <a:t>phát</a:t>
            </a:r>
            <a:r>
              <a:rPr lang="en-US" kern="0" dirty="0">
                <a:solidFill>
                  <a:srgbClr val="000000"/>
                </a:solidFill>
                <a:latin typeface="Arial"/>
              </a:rPr>
              <a:t> </a:t>
            </a:r>
            <a:r>
              <a:rPr lang="en-US" kern="0" dirty="0" err="1">
                <a:solidFill>
                  <a:srgbClr val="000000"/>
                </a:solidFill>
                <a:latin typeface="Arial"/>
              </a:rPr>
              <a:t>triển</a:t>
            </a:r>
            <a:r>
              <a:rPr lang="en-US" kern="0" dirty="0">
                <a:solidFill>
                  <a:srgbClr val="000000"/>
                </a:solidFill>
                <a:latin typeface="Arial"/>
              </a:rPr>
              <a:t> </a:t>
            </a:r>
            <a:r>
              <a:rPr lang="en-US" kern="0" dirty="0" err="1">
                <a:solidFill>
                  <a:srgbClr val="000000"/>
                </a:solidFill>
                <a:latin typeface="Arial"/>
              </a:rPr>
              <a:t>của</a:t>
            </a:r>
            <a:r>
              <a:rPr lang="en-US" kern="0" dirty="0">
                <a:solidFill>
                  <a:srgbClr val="000000"/>
                </a:solidFill>
                <a:latin typeface="Arial"/>
              </a:rPr>
              <a:t> IC </a:t>
            </a:r>
            <a:r>
              <a:rPr lang="en-US" kern="0" dirty="0" err="1">
                <a:solidFill>
                  <a:srgbClr val="000000"/>
                </a:solidFill>
                <a:latin typeface="Arial"/>
              </a:rPr>
              <a:t>cho</a:t>
            </a:r>
            <a:r>
              <a:rPr lang="en-US" kern="0" dirty="0">
                <a:solidFill>
                  <a:srgbClr val="000000"/>
                </a:solidFill>
                <a:latin typeface="Arial"/>
              </a:rPr>
              <a:t> </a:t>
            </a:r>
            <a:r>
              <a:rPr lang="en-US" kern="0" dirty="0" err="1">
                <a:solidFill>
                  <a:srgbClr val="000000"/>
                </a:solidFill>
                <a:latin typeface="Arial"/>
              </a:rPr>
              <a:t>phép</a:t>
            </a:r>
            <a:r>
              <a:rPr lang="en-US" kern="0" dirty="0">
                <a:solidFill>
                  <a:srgbClr val="000000"/>
                </a:solidFill>
                <a:latin typeface="Arial"/>
              </a:rPr>
              <a:t> </a:t>
            </a:r>
            <a:r>
              <a:rPr lang="en-US" kern="0" dirty="0" err="1">
                <a:solidFill>
                  <a:srgbClr val="000000"/>
                </a:solidFill>
                <a:latin typeface="Arial"/>
              </a:rPr>
              <a:t>có</a:t>
            </a:r>
            <a:r>
              <a:rPr lang="en-US" kern="0" dirty="0">
                <a:solidFill>
                  <a:srgbClr val="000000"/>
                </a:solidFill>
                <a:latin typeface="Arial"/>
              </a:rPr>
              <a:t> </a:t>
            </a:r>
            <a:r>
              <a:rPr lang="en-US" kern="0" dirty="0" err="1">
                <a:solidFill>
                  <a:srgbClr val="000000"/>
                </a:solidFill>
                <a:latin typeface="Arial"/>
              </a:rPr>
              <a:t>bộ</a:t>
            </a:r>
            <a:r>
              <a:rPr lang="en-US" kern="0" dirty="0">
                <a:solidFill>
                  <a:srgbClr val="000000"/>
                </a:solidFill>
                <a:latin typeface="Arial"/>
              </a:rPr>
              <a:t> </a:t>
            </a:r>
            <a:r>
              <a:rPr lang="en-US" kern="0" dirty="0" err="1">
                <a:solidFill>
                  <a:srgbClr val="000000"/>
                </a:solidFill>
                <a:latin typeface="Arial"/>
              </a:rPr>
              <a:t>dự</a:t>
            </a:r>
            <a:r>
              <a:rPr lang="en-US" kern="0" dirty="0">
                <a:solidFill>
                  <a:srgbClr val="000000"/>
                </a:solidFill>
                <a:latin typeface="Arial"/>
              </a:rPr>
              <a:t> </a:t>
            </a:r>
            <a:r>
              <a:rPr lang="en-US" kern="0" dirty="0" err="1">
                <a:solidFill>
                  <a:srgbClr val="000000"/>
                </a:solidFill>
                <a:latin typeface="Arial"/>
              </a:rPr>
              <a:t>đoán</a:t>
            </a:r>
            <a:r>
              <a:rPr lang="en-US" kern="0" dirty="0">
                <a:solidFill>
                  <a:srgbClr val="000000"/>
                </a:solidFill>
                <a:latin typeface="Arial"/>
              </a:rPr>
              <a:t> </a:t>
            </a:r>
            <a:r>
              <a:rPr lang="en-US" kern="0" dirty="0" err="1">
                <a:solidFill>
                  <a:srgbClr val="000000"/>
                </a:solidFill>
                <a:latin typeface="Arial"/>
              </a:rPr>
              <a:t>rẽ</a:t>
            </a:r>
            <a:r>
              <a:rPr lang="en-US" kern="0" dirty="0">
                <a:solidFill>
                  <a:srgbClr val="000000"/>
                </a:solidFill>
                <a:latin typeface="Arial"/>
              </a:rPr>
              <a:t> </a:t>
            </a:r>
            <a:r>
              <a:rPr lang="en-US" kern="0" dirty="0" err="1">
                <a:solidFill>
                  <a:srgbClr val="000000"/>
                </a:solidFill>
                <a:latin typeface="Arial"/>
              </a:rPr>
              <a:t>nhánh</a:t>
            </a:r>
            <a:r>
              <a:rPr lang="en-US" kern="0" dirty="0">
                <a:solidFill>
                  <a:srgbClr val="000000"/>
                </a:solidFill>
                <a:latin typeface="Arial"/>
              </a:rPr>
              <a:t> </a:t>
            </a:r>
            <a:r>
              <a:rPr lang="en-US" kern="0" dirty="0" err="1">
                <a:solidFill>
                  <a:srgbClr val="000000"/>
                </a:solidFill>
                <a:latin typeface="Arial"/>
              </a:rPr>
              <a:t>ít</a:t>
            </a:r>
            <a:r>
              <a:rPr lang="en-US" kern="0" dirty="0">
                <a:solidFill>
                  <a:srgbClr val="000000"/>
                </a:solidFill>
                <a:latin typeface="Arial"/>
              </a:rPr>
              <a:t> </a:t>
            </a:r>
            <a:r>
              <a:rPr lang="en-US" kern="0" dirty="0" err="1">
                <a:solidFill>
                  <a:srgbClr val="000000"/>
                </a:solidFill>
                <a:latin typeface="Arial"/>
              </a:rPr>
              <a:t>tốn</a:t>
            </a:r>
            <a:r>
              <a:rPr lang="en-US" kern="0" dirty="0">
                <a:solidFill>
                  <a:srgbClr val="000000"/>
                </a:solidFill>
                <a:latin typeface="Arial"/>
              </a:rPr>
              <a:t> </a:t>
            </a:r>
            <a:r>
              <a:rPr lang="en-US" kern="0" dirty="0" err="1">
                <a:solidFill>
                  <a:srgbClr val="000000"/>
                </a:solidFill>
                <a:latin typeface="Arial"/>
              </a:rPr>
              <a:t>kém</a:t>
            </a:r>
            <a:r>
              <a:rPr lang="en-US" kern="0" dirty="0">
                <a:solidFill>
                  <a:srgbClr val="000000"/>
                </a:solidFill>
                <a:latin typeface="Arial"/>
              </a:rPr>
              <a:t> </a:t>
            </a:r>
            <a:r>
              <a:rPr lang="en-US" kern="0" dirty="0" err="1">
                <a:solidFill>
                  <a:srgbClr val="000000"/>
                </a:solidFill>
                <a:latin typeface="Arial"/>
              </a:rPr>
              <a:t>hơn</a:t>
            </a:r>
            <a:endParaRPr lang="en-US" kern="0" dirty="0">
              <a:solidFill>
                <a:srgbClr val="000000"/>
              </a:solidFill>
              <a:latin typeface="Arial"/>
            </a:endParaRPr>
          </a:p>
          <a:p>
            <a:pPr marL="495300" marR="0" lvl="1" algn="l" defTabSz="914400" rtl="0" eaLnBrk="0" fontAlgn="base" latinLnBrk="0" hangingPunct="0">
              <a:lnSpc>
                <a:spcPct val="85000"/>
              </a:lnSpc>
              <a:spcBef>
                <a:spcPct val="40000"/>
              </a:spcBef>
              <a:spcAft>
                <a:spcPct val="0"/>
              </a:spcAft>
              <a:buClr>
                <a:srgbClr val="FC0128"/>
              </a:buClr>
              <a:buSzPct val="75000"/>
              <a:tabLst/>
              <a:defRPr/>
            </a:pPr>
            <a:endParaRPr kumimoji="0" lang="en-US"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342042797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1" cy="533400"/>
          </a:xfrm>
        </p:spPr>
        <p:txBody>
          <a:bodyPr>
            <a:normAutofit fontScale="90000"/>
          </a:bodyPr>
          <a:lstStyle/>
          <a:p>
            <a:r>
              <a:rPr lang="en-US" sz="3200" b="1" dirty="0" err="1" smtClean="0">
                <a:latin typeface="Arial"/>
                <a:cs typeface="Arial"/>
              </a:rPr>
              <a:t>Sắp</a:t>
            </a:r>
            <a:r>
              <a:rPr lang="en-US" sz="3200" b="1" dirty="0" smtClean="0">
                <a:latin typeface="Arial"/>
                <a:cs typeface="Arial"/>
              </a:rPr>
              <a:t> </a:t>
            </a:r>
            <a:r>
              <a:rPr lang="en-US" sz="3200" b="1" dirty="0" err="1" smtClean="0">
                <a:latin typeface="Arial"/>
                <a:cs typeface="Arial"/>
              </a:rPr>
              <a:t>xếp</a:t>
            </a:r>
            <a:r>
              <a:rPr lang="en-US" sz="3200" b="1" dirty="0" smtClean="0">
                <a:latin typeface="Arial"/>
                <a:cs typeface="Arial"/>
              </a:rPr>
              <a:t> </a:t>
            </a:r>
            <a:r>
              <a:rPr lang="en-US" sz="3200" b="1" dirty="0" err="1" smtClean="0">
                <a:latin typeface="Arial"/>
                <a:cs typeface="Arial"/>
              </a:rPr>
              <a:t>lệnh</a:t>
            </a:r>
            <a:r>
              <a:rPr lang="en-US" sz="3200" b="1" dirty="0" smtClean="0">
                <a:latin typeface="Arial"/>
                <a:cs typeface="Arial"/>
              </a:rPr>
              <a:t> trong </a:t>
            </a:r>
            <a:r>
              <a:rPr lang="en-US" sz="3200" b="1" dirty="0" err="1" smtClean="0">
                <a:latin typeface="Arial"/>
                <a:cs typeface="Arial"/>
              </a:rPr>
              <a:t>rẽ</a:t>
            </a:r>
            <a:r>
              <a:rPr lang="en-US" sz="3200" b="1" dirty="0" smtClean="0">
                <a:latin typeface="Arial"/>
                <a:cs typeface="Arial"/>
              </a:rPr>
              <a:t> </a:t>
            </a:r>
            <a:r>
              <a:rPr lang="en-US" sz="3200" b="1" dirty="0" err="1" smtClean="0">
                <a:latin typeface="Arial"/>
                <a:cs typeface="Arial"/>
              </a:rPr>
              <a:t>nhánh</a:t>
            </a:r>
            <a:r>
              <a:rPr lang="en-US" sz="3200" b="1" dirty="0" smtClean="0">
                <a:latin typeface="Arial"/>
                <a:cs typeface="Arial"/>
              </a:rPr>
              <a:t> </a:t>
            </a:r>
            <a:r>
              <a:rPr lang="en-US" sz="3200" b="1" dirty="0" err="1" smtClean="0">
                <a:latin typeface="Arial"/>
                <a:cs typeface="Arial"/>
              </a:rPr>
              <a:t>chậm</a:t>
            </a:r>
            <a:endParaRPr lang="en-US" sz="3200"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63</a:t>
            </a:fld>
            <a:endParaRPr lang="en-US" dirty="0"/>
          </a:p>
        </p:txBody>
      </p:sp>
      <p:sp>
        <p:nvSpPr>
          <p:cNvPr id="61" name="Rectangle 3"/>
          <p:cNvSpPr txBox="1">
            <a:spLocks noChangeArrowheads="1"/>
          </p:cNvSpPr>
          <p:nvPr/>
        </p:nvSpPr>
        <p:spPr bwMode="auto">
          <a:xfrm>
            <a:off x="381000" y="5334000"/>
            <a:ext cx="8153400" cy="131318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marR="0" lvl="0" indent="-287338" algn="l" defTabSz="914400" rtl="0" eaLnBrk="0" fontAlgn="base" latinLnBrk="0" hangingPunct="0">
              <a:lnSpc>
                <a:spcPct val="90000"/>
              </a:lnSpc>
              <a:spcBef>
                <a:spcPts val="600"/>
              </a:spcBef>
              <a:spcAft>
                <a:spcPct val="0"/>
              </a:spcAft>
              <a:buClr>
                <a:srgbClr val="FC0128"/>
              </a:buClr>
              <a:buSzPct val="75000"/>
              <a:buFont typeface="Wingdings" pitchFamily="2" charset="2"/>
              <a:buChar char="q"/>
              <a:tabLst/>
              <a:defRPr/>
            </a:pPr>
            <a:r>
              <a:rPr kumimoji="0" lang="en-US" sz="2000" b="0" i="0" u="none" strike="noStrike" kern="0" cap="none" spc="0" normalizeH="0" baseline="0" noProof="0" dirty="0" smtClean="0">
                <a:ln>
                  <a:noFill/>
                </a:ln>
                <a:solidFill>
                  <a:srgbClr val="000000"/>
                </a:solidFill>
                <a:effectLst/>
                <a:uLnTx/>
                <a:uFillTx/>
                <a:latin typeface="Arial"/>
                <a:cs typeface="Arial"/>
              </a:rPr>
              <a:t>TH A </a:t>
            </a:r>
            <a:r>
              <a:rPr kumimoji="0" lang="en-US" sz="2000" b="0" i="0" u="none" strike="noStrike" kern="0" cap="none" spc="0" normalizeH="0" baseline="0" noProof="0" dirty="0" err="1" smtClean="0">
                <a:ln>
                  <a:noFill/>
                </a:ln>
                <a:solidFill>
                  <a:srgbClr val="000000"/>
                </a:solidFill>
                <a:effectLst/>
                <a:uLnTx/>
                <a:uFillTx/>
                <a:latin typeface="Arial"/>
                <a:cs typeface="Arial"/>
              </a:rPr>
              <a:t>là</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lựa</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chọn</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tốt</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nhất</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điền</a:t>
            </a:r>
            <a:r>
              <a:rPr kumimoji="0" lang="en-US" sz="2000" b="0" i="0" u="none" strike="noStrike" kern="0" cap="none" spc="0" normalizeH="0" noProof="0" dirty="0" smtClean="0">
                <a:ln>
                  <a:noFill/>
                </a:ln>
                <a:solidFill>
                  <a:srgbClr val="000000"/>
                </a:solidFill>
                <a:effectLst/>
                <a:uLnTx/>
                <a:uFillTx/>
                <a:latin typeface="Arial"/>
                <a:cs typeface="Arial"/>
              </a:rPr>
              <a:t> </a:t>
            </a:r>
            <a:r>
              <a:rPr lang="en-US" sz="2000" kern="0" dirty="0" err="1" smtClean="0">
                <a:solidFill>
                  <a:srgbClr val="000000"/>
                </a:solidFill>
                <a:latin typeface="Arial"/>
                <a:cs typeface="Arial"/>
              </a:rPr>
              <a:t>được</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khe</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trễ</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và</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giảm</a:t>
            </a:r>
            <a:r>
              <a:rPr lang="en-US" sz="2000" kern="0" dirty="0" smtClean="0">
                <a:solidFill>
                  <a:srgbClr val="000000"/>
                </a:solidFill>
                <a:latin typeface="Arial"/>
                <a:cs typeface="Arial"/>
              </a:rPr>
              <a:t> I</a:t>
            </a:r>
            <a:endParaRPr kumimoji="0" lang="en-US" sz="2000" b="0" i="0" u="none" strike="noStrike" kern="0" cap="none" spc="0" normalizeH="0" baseline="0" noProof="0" dirty="0" smtClean="0">
              <a:ln>
                <a:noFill/>
              </a:ln>
              <a:solidFill>
                <a:srgbClr val="000000"/>
              </a:solidFill>
              <a:effectLst/>
              <a:uLnTx/>
              <a:uFillTx/>
              <a:latin typeface="Arial"/>
              <a:cs typeface="Arial"/>
            </a:endParaRPr>
          </a:p>
          <a:p>
            <a:pPr marL="287338" marR="0" lvl="0" indent="-287338" algn="l" defTabSz="914400" rtl="0" eaLnBrk="0" fontAlgn="base" latinLnBrk="0" hangingPunct="0">
              <a:lnSpc>
                <a:spcPct val="90000"/>
              </a:lnSpc>
              <a:spcBef>
                <a:spcPts val="600"/>
              </a:spcBef>
              <a:spcAft>
                <a:spcPct val="0"/>
              </a:spcAft>
              <a:buClr>
                <a:srgbClr val="FC0128"/>
              </a:buClr>
              <a:buSzPct val="75000"/>
              <a:buFont typeface="Wingdings" pitchFamily="2" charset="2"/>
              <a:buChar char="q"/>
              <a:tabLst/>
              <a:defRPr/>
            </a:pPr>
            <a:r>
              <a:rPr kumimoji="0" lang="en-US" sz="2000" b="0" i="0" u="none" strike="noStrike" kern="0" cap="none" spc="0" normalizeH="0" baseline="0" noProof="0" dirty="0" smtClean="0">
                <a:ln>
                  <a:noFill/>
                </a:ln>
                <a:solidFill>
                  <a:srgbClr val="000000"/>
                </a:solidFill>
                <a:effectLst/>
                <a:uLnTx/>
                <a:uFillTx/>
                <a:latin typeface="Arial"/>
                <a:cs typeface="Arial"/>
              </a:rPr>
              <a:t>TH B , </a:t>
            </a:r>
            <a:r>
              <a:rPr kumimoji="0" lang="en-US" sz="2000" b="0" i="0" u="none" strike="noStrike" kern="0" cap="none" spc="0" normalizeH="0" baseline="0" noProof="0" dirty="0" err="1" smtClean="0">
                <a:ln>
                  <a:noFill/>
                </a:ln>
                <a:solidFill>
                  <a:srgbClr val="000000"/>
                </a:solidFill>
                <a:effectLst/>
                <a:uLnTx/>
                <a:uFillTx/>
                <a:latin typeface="Arial"/>
                <a:cs typeface="Arial"/>
              </a:rPr>
              <a:t>lệnh</a:t>
            </a:r>
            <a:r>
              <a:rPr kumimoji="0" lang="en-US" sz="2000" b="0" i="0" u="none" strike="noStrike" kern="0" cap="none" spc="0" normalizeH="0" baseline="0" noProof="0" dirty="0" smtClean="0">
                <a:ln>
                  <a:noFill/>
                </a:ln>
                <a:solidFill>
                  <a:srgbClr val="000000"/>
                </a:solidFill>
                <a:effectLst/>
                <a:uLnTx/>
                <a:uFillTx/>
                <a:latin typeface="Arial"/>
                <a:cs typeface="Arial"/>
              </a:rPr>
              <a:t> sub </a:t>
            </a:r>
            <a:r>
              <a:rPr kumimoji="0" lang="en-US" sz="2000" b="0" i="0" u="none" strike="noStrike" kern="0" cap="none" spc="0" normalizeH="0" baseline="0" noProof="0" dirty="0" err="1" smtClean="0">
                <a:ln>
                  <a:noFill/>
                </a:ln>
                <a:solidFill>
                  <a:srgbClr val="000000"/>
                </a:solidFill>
                <a:effectLst/>
                <a:uLnTx/>
                <a:uFillTx/>
                <a:latin typeface="Arial"/>
                <a:cs typeface="Arial"/>
              </a:rPr>
              <a:t>cần</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sao</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chép</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lại</a:t>
            </a:r>
            <a:r>
              <a:rPr kumimoji="0" lang="en-US" sz="2000" b="0" i="0" u="none" strike="noStrike" kern="0" cap="none" spc="0" normalizeH="0" baseline="0" noProof="0" dirty="0" smtClean="0">
                <a:ln>
                  <a:noFill/>
                </a:ln>
                <a:solidFill>
                  <a:srgbClr val="000000"/>
                </a:solidFill>
                <a:effectLst/>
                <a:uLnTx/>
                <a:uFillTx/>
                <a:latin typeface="Arial"/>
                <a:cs typeface="Arial"/>
              </a:rPr>
              <a:t>, </a:t>
            </a:r>
            <a:r>
              <a:rPr kumimoji="0" lang="en-US" sz="2000" b="0" i="0" u="none" strike="noStrike" kern="0" cap="none" spc="0" normalizeH="0" baseline="0" noProof="0" dirty="0" err="1" smtClean="0">
                <a:ln>
                  <a:noFill/>
                </a:ln>
                <a:solidFill>
                  <a:srgbClr val="000000"/>
                </a:solidFill>
                <a:effectLst/>
                <a:uLnTx/>
                <a:uFillTx/>
                <a:latin typeface="Arial"/>
                <a:cs typeface="Arial"/>
              </a:rPr>
              <a:t>tăng</a:t>
            </a:r>
            <a:r>
              <a:rPr kumimoji="0" lang="en-US" sz="2000" b="0" i="0" u="none" strike="noStrike" kern="0" cap="none" spc="0" normalizeH="0" baseline="0" noProof="0" dirty="0" smtClean="0">
                <a:ln>
                  <a:noFill/>
                </a:ln>
                <a:solidFill>
                  <a:srgbClr val="000000"/>
                </a:solidFill>
                <a:effectLst/>
                <a:uLnTx/>
                <a:uFillTx/>
                <a:latin typeface="Arial"/>
                <a:cs typeface="Arial"/>
              </a:rPr>
              <a:t> I</a:t>
            </a:r>
          </a:p>
          <a:p>
            <a:pPr marL="287338" marR="0" lvl="0" indent="-287338" algn="l" defTabSz="914400" rtl="0" eaLnBrk="0" fontAlgn="base" latinLnBrk="0" hangingPunct="0">
              <a:lnSpc>
                <a:spcPct val="90000"/>
              </a:lnSpc>
              <a:spcBef>
                <a:spcPts val="600"/>
              </a:spcBef>
              <a:spcAft>
                <a:spcPct val="0"/>
              </a:spcAft>
              <a:buClr>
                <a:srgbClr val="FC0128"/>
              </a:buClr>
              <a:buSzPct val="75000"/>
              <a:buFont typeface="Wingdings" pitchFamily="2" charset="2"/>
              <a:buChar char="q"/>
              <a:tabLst/>
              <a:defRPr/>
            </a:pPr>
            <a:r>
              <a:rPr lang="en-US" sz="2000" kern="0" dirty="0" smtClean="0">
                <a:solidFill>
                  <a:srgbClr val="000000"/>
                </a:solidFill>
                <a:latin typeface="Arial"/>
                <a:cs typeface="Arial"/>
              </a:rPr>
              <a:t>TH</a:t>
            </a:r>
            <a:r>
              <a:rPr kumimoji="0" lang="en-US" sz="2000" b="0" i="0" u="none" strike="noStrike" kern="0" cap="none" spc="0" normalizeH="0" baseline="0" noProof="0" dirty="0" smtClean="0">
                <a:ln>
                  <a:noFill/>
                </a:ln>
                <a:solidFill>
                  <a:srgbClr val="000000"/>
                </a:solidFill>
                <a:effectLst/>
                <a:uLnTx/>
                <a:uFillTx/>
                <a:latin typeface="Arial"/>
                <a:cs typeface="Arial"/>
              </a:rPr>
              <a:t> B </a:t>
            </a:r>
            <a:r>
              <a:rPr kumimoji="0" lang="en-US" sz="2000" b="0" i="0" u="none" strike="noStrike" kern="0" cap="none" spc="0" normalizeH="0" baseline="0" noProof="0" dirty="0" err="1" smtClean="0">
                <a:ln>
                  <a:noFill/>
                </a:ln>
                <a:solidFill>
                  <a:srgbClr val="000000"/>
                </a:solidFill>
                <a:effectLst/>
                <a:uLnTx/>
                <a:uFillTx/>
                <a:latin typeface="Arial"/>
                <a:cs typeface="Arial"/>
              </a:rPr>
              <a:t>và</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baseline="0" noProof="0" dirty="0" smtClean="0">
                <a:ln>
                  <a:noFill/>
                </a:ln>
                <a:solidFill>
                  <a:srgbClr val="000000"/>
                </a:solidFill>
                <a:effectLst/>
                <a:uLnTx/>
                <a:uFillTx/>
                <a:latin typeface="Arial"/>
                <a:cs typeface="Arial"/>
              </a:rPr>
              <a:t>C, </a:t>
            </a:r>
            <a:r>
              <a:rPr kumimoji="0" lang="en-US" sz="2000" b="0" i="0" u="none" strike="noStrike" kern="0" cap="none" spc="0" normalizeH="0" baseline="0" noProof="0" dirty="0" err="1" smtClean="0">
                <a:ln>
                  <a:noFill/>
                </a:ln>
                <a:solidFill>
                  <a:srgbClr val="000000"/>
                </a:solidFill>
                <a:effectLst/>
                <a:uLnTx/>
                <a:uFillTx/>
                <a:latin typeface="Arial"/>
                <a:cs typeface="Arial"/>
              </a:rPr>
              <a:t>phải</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đảm</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bảo</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thực</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hiện</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lệnh</a:t>
            </a:r>
            <a:r>
              <a:rPr kumimoji="0" lang="en-US" sz="2000" b="0" i="0" u="none" strike="noStrike" kern="0" cap="none" spc="0" normalizeH="0" baseline="0" noProof="0" dirty="0" smtClean="0">
                <a:ln>
                  <a:noFill/>
                </a:ln>
                <a:solidFill>
                  <a:srgbClr val="000000"/>
                </a:solidFill>
                <a:effectLst/>
                <a:uLnTx/>
                <a:uFillTx/>
                <a:latin typeface="Arial"/>
                <a:cs typeface="Arial"/>
              </a:rPr>
              <a:t> sub </a:t>
            </a:r>
            <a:r>
              <a:rPr kumimoji="0" lang="en-US" sz="2000" b="0" i="0" u="none" strike="noStrike" kern="0" cap="none" spc="0" normalizeH="0" baseline="0" noProof="0" dirty="0" err="1" smtClean="0">
                <a:ln>
                  <a:noFill/>
                </a:ln>
                <a:solidFill>
                  <a:srgbClr val="000000"/>
                </a:solidFill>
                <a:effectLst/>
                <a:uLnTx/>
                <a:uFillTx/>
                <a:latin typeface="Arial"/>
                <a:cs typeface="Arial"/>
              </a:rPr>
              <a:t>không</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ảnh</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hưởng</a:t>
            </a:r>
            <a:r>
              <a:rPr kumimoji="0" lang="en-US" sz="2000" b="0" i="0" u="none" strike="noStrike" kern="0" cap="none" spc="0" normalizeH="0" noProof="0" dirty="0" smtClean="0">
                <a:ln>
                  <a:noFill/>
                </a:ln>
                <a:solidFill>
                  <a:srgbClr val="000000"/>
                </a:solidFill>
                <a:effectLst/>
                <a:uLnTx/>
                <a:uFillTx/>
                <a:latin typeface="Arial"/>
                <a:cs typeface="Arial"/>
              </a:rPr>
              <a:t> </a:t>
            </a:r>
            <a:r>
              <a:rPr kumimoji="0" lang="en-US" sz="2000" b="0" i="0" u="none" strike="noStrike" kern="0" cap="none" spc="0" normalizeH="0" noProof="0" dirty="0" err="1" smtClean="0">
                <a:ln>
                  <a:noFill/>
                </a:ln>
                <a:solidFill>
                  <a:srgbClr val="000000"/>
                </a:solidFill>
                <a:effectLst/>
                <a:uLnTx/>
                <a:uFillTx/>
                <a:latin typeface="Arial"/>
                <a:cs typeface="Arial"/>
              </a:rPr>
              <a:t>khi</a:t>
            </a:r>
            <a:r>
              <a:rPr kumimoji="0" lang="en-US" sz="2000" b="0" i="0" u="none" strike="noStrike" kern="0" cap="none" spc="0" normalizeH="0" noProof="0" dirty="0" smtClean="0">
                <a:ln>
                  <a:noFill/>
                </a:ln>
                <a:solidFill>
                  <a:srgbClr val="000000"/>
                </a:solidFill>
                <a:effectLst/>
                <a:uLnTx/>
                <a:uFillTx/>
                <a:latin typeface="Arial"/>
                <a:cs typeface="Arial"/>
              </a:rPr>
              <a:t> </a:t>
            </a:r>
            <a:r>
              <a:rPr lang="en-US" sz="2000" kern="0" dirty="0" err="1" smtClean="0">
                <a:solidFill>
                  <a:srgbClr val="000000"/>
                </a:solidFill>
                <a:latin typeface="Arial"/>
                <a:cs typeface="Arial"/>
              </a:rPr>
              <a:t>không</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rẽ</a:t>
            </a:r>
            <a:r>
              <a:rPr lang="en-US" sz="2000" kern="0" dirty="0" smtClean="0">
                <a:solidFill>
                  <a:srgbClr val="000000"/>
                </a:solidFill>
                <a:latin typeface="Arial"/>
                <a:cs typeface="Arial"/>
              </a:rPr>
              <a:t> </a:t>
            </a:r>
            <a:r>
              <a:rPr lang="en-US" sz="2000" kern="0" dirty="0" err="1" smtClean="0">
                <a:solidFill>
                  <a:srgbClr val="000000"/>
                </a:solidFill>
                <a:latin typeface="Arial"/>
                <a:cs typeface="Arial"/>
              </a:rPr>
              <a:t>nhánh</a:t>
            </a:r>
            <a:endParaRPr kumimoji="0" lang="en-US" sz="2000" b="0" i="0" u="none" strike="noStrike" kern="0" cap="none" spc="0" normalizeH="0" baseline="0" noProof="0" dirty="0">
              <a:ln>
                <a:noFill/>
              </a:ln>
              <a:solidFill>
                <a:srgbClr val="000000"/>
              </a:solidFill>
              <a:effectLst/>
              <a:uLnTx/>
              <a:uFillTx/>
              <a:latin typeface="Arial"/>
              <a:cs typeface="Arial"/>
            </a:endParaRPr>
          </a:p>
        </p:txBody>
      </p:sp>
      <p:sp>
        <p:nvSpPr>
          <p:cNvPr id="62" name="Rectangle 4"/>
          <p:cNvSpPr>
            <a:spLocks noChangeArrowheads="1"/>
          </p:cNvSpPr>
          <p:nvPr/>
        </p:nvSpPr>
        <p:spPr bwMode="auto">
          <a:xfrm>
            <a:off x="762000" y="1001712"/>
            <a:ext cx="2286000" cy="1828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5"/>
          <p:cNvSpPr>
            <a:spLocks noChangeArrowheads="1"/>
          </p:cNvSpPr>
          <p:nvPr/>
        </p:nvSpPr>
        <p:spPr bwMode="auto">
          <a:xfrm>
            <a:off x="838200" y="987425"/>
            <a:ext cx="2057400" cy="638175"/>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add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if $2=0 then</a:t>
            </a:r>
          </a:p>
        </p:txBody>
      </p:sp>
      <p:sp>
        <p:nvSpPr>
          <p:cNvPr id="64" name="Text Box 7"/>
          <p:cNvSpPr txBox="1">
            <a:spLocks noChangeArrowheads="1"/>
          </p:cNvSpPr>
          <p:nvPr/>
        </p:nvSpPr>
        <p:spPr bwMode="auto">
          <a:xfrm>
            <a:off x="914400" y="1611312"/>
            <a:ext cx="1600200" cy="366713"/>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rPr>
              <a:t>delay slot</a:t>
            </a:r>
          </a:p>
        </p:txBody>
      </p:sp>
      <p:sp>
        <p:nvSpPr>
          <p:cNvPr id="65" name="Rectangle 8"/>
          <p:cNvSpPr>
            <a:spLocks noChangeArrowheads="1"/>
          </p:cNvSpPr>
          <p:nvPr/>
        </p:nvSpPr>
        <p:spPr bwMode="auto">
          <a:xfrm>
            <a:off x="381000" y="609600"/>
            <a:ext cx="2895600" cy="366767"/>
          </a:xfrm>
          <a:prstGeom prst="rect">
            <a:avLst/>
          </a:prstGeom>
          <a:noFill/>
          <a:ln w="12700">
            <a:noFill/>
            <a:miter lim="800000"/>
            <a:headEnd/>
            <a:tailEnd/>
          </a:ln>
          <a:effectLst/>
        </p:spPr>
        <p:txBody>
          <a:bodyPr wrap="squar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rPr>
              <a:t>A. </a:t>
            </a:r>
            <a:r>
              <a:rPr lang="en-US" kern="0" dirty="0" err="1" smtClean="0">
                <a:solidFill>
                  <a:srgbClr val="000000"/>
                </a:solidFill>
                <a:latin typeface="Arial"/>
                <a:cs typeface="Arial"/>
              </a:rPr>
              <a:t>Từ</a:t>
            </a:r>
            <a:r>
              <a:rPr lang="en-US" kern="0" dirty="0" smtClean="0">
                <a:solidFill>
                  <a:srgbClr val="000000"/>
                </a:solidFill>
                <a:latin typeface="Arial"/>
                <a:cs typeface="Arial"/>
              </a:rPr>
              <a:t> t</a:t>
            </a:r>
            <a:r>
              <a:rPr kumimoji="0" lang="en-US" sz="1800" b="0" i="0" u="none" strike="noStrike" kern="0" cap="none" spc="0" normalizeH="0" baseline="0" noProof="0" dirty="0" err="1" smtClean="0">
                <a:ln>
                  <a:noFill/>
                </a:ln>
                <a:solidFill>
                  <a:srgbClr val="000000"/>
                </a:solidFill>
                <a:effectLst/>
                <a:uLnTx/>
                <a:uFillTx/>
                <a:latin typeface="Arial"/>
                <a:cs typeface="Arial"/>
              </a:rPr>
              <a:t>rước</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lệnh</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rẽ</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nhánh</a:t>
            </a:r>
            <a:endParaRPr kumimoji="0" lang="en-US" sz="1800" b="0" i="0" u="none" strike="noStrike" kern="0" cap="none" spc="0" normalizeH="0" baseline="0" noProof="0" dirty="0">
              <a:ln>
                <a:noFill/>
              </a:ln>
              <a:solidFill>
                <a:srgbClr val="000000"/>
              </a:solidFill>
              <a:effectLst/>
              <a:uLnTx/>
              <a:uFillTx/>
              <a:latin typeface="Arial"/>
              <a:cs typeface="Arial"/>
            </a:endParaRPr>
          </a:p>
        </p:txBody>
      </p:sp>
      <p:sp>
        <p:nvSpPr>
          <p:cNvPr id="66" name="Rectangle 9"/>
          <p:cNvSpPr>
            <a:spLocks noChangeArrowheads="1"/>
          </p:cNvSpPr>
          <p:nvPr/>
        </p:nvSpPr>
        <p:spPr bwMode="auto">
          <a:xfrm>
            <a:off x="3200400" y="609600"/>
            <a:ext cx="2895600" cy="381000"/>
          </a:xfrm>
          <a:prstGeom prst="rect">
            <a:avLst/>
          </a:prstGeom>
          <a:noFill/>
          <a:ln w="12700">
            <a:noFill/>
            <a:miter lim="800000"/>
            <a:headEnd/>
            <a:tailEnd/>
          </a:ln>
          <a:effectLst/>
        </p:spPr>
        <p:txBody>
          <a:bodyPr wrap="square"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rPr>
              <a:t>B. </a:t>
            </a:r>
            <a:r>
              <a:rPr kumimoji="0" lang="en-US" sz="1800" b="0" i="0" u="none" strike="noStrike" kern="0" cap="none" spc="0" normalizeH="0" baseline="0" noProof="0" dirty="0" err="1" smtClean="0">
                <a:ln>
                  <a:noFill/>
                </a:ln>
                <a:solidFill>
                  <a:srgbClr val="000000"/>
                </a:solidFill>
                <a:effectLst/>
                <a:uLnTx/>
                <a:uFillTx/>
                <a:latin typeface="Arial"/>
                <a:cs typeface="Arial"/>
              </a:rPr>
              <a:t>Từ</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đích</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lệnh</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rẽ</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nhánh</a:t>
            </a:r>
            <a:endParaRPr kumimoji="0" lang="en-US" sz="1800" b="0" i="0" u="none" strike="noStrike" kern="0" cap="none" spc="0" normalizeH="0" baseline="0" noProof="0" dirty="0">
              <a:ln>
                <a:noFill/>
              </a:ln>
              <a:solidFill>
                <a:srgbClr val="000000"/>
              </a:solidFill>
              <a:effectLst/>
              <a:uLnTx/>
              <a:uFillTx/>
              <a:latin typeface="Arial"/>
              <a:cs typeface="Arial"/>
            </a:endParaRPr>
          </a:p>
        </p:txBody>
      </p:sp>
      <p:sp>
        <p:nvSpPr>
          <p:cNvPr id="67" name="Rectangle 10"/>
          <p:cNvSpPr>
            <a:spLocks noChangeArrowheads="1"/>
          </p:cNvSpPr>
          <p:nvPr/>
        </p:nvSpPr>
        <p:spPr bwMode="auto">
          <a:xfrm>
            <a:off x="6324600" y="609600"/>
            <a:ext cx="2362200" cy="363537"/>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cs typeface="Arial"/>
              </a:rPr>
              <a:t>C. </a:t>
            </a:r>
            <a:r>
              <a:rPr kumimoji="0" lang="en-US" sz="1800" b="0" i="0" u="none" strike="noStrike" kern="0" cap="none" spc="0" normalizeH="0" baseline="0" noProof="0" dirty="0" err="1" smtClean="0">
                <a:ln>
                  <a:noFill/>
                </a:ln>
                <a:solidFill>
                  <a:srgbClr val="000000"/>
                </a:solidFill>
                <a:effectLst/>
                <a:uLnTx/>
                <a:uFillTx/>
                <a:latin typeface="Arial"/>
                <a:cs typeface="Arial"/>
              </a:rPr>
              <a:t>Từ</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nhánh</a:t>
            </a:r>
            <a:r>
              <a:rPr kumimoji="0" lang="en-US" sz="1800" b="0" i="0" u="none" strike="noStrike" kern="0" cap="none" spc="0" normalizeH="0" noProof="0" dirty="0" smtClean="0">
                <a:ln>
                  <a:noFill/>
                </a:ln>
                <a:solidFill>
                  <a:srgbClr val="000000"/>
                </a:solidFill>
                <a:effectLst/>
                <a:uLnTx/>
                <a:uFillTx/>
                <a:latin typeface="Arial"/>
                <a:cs typeface="Arial"/>
              </a:rPr>
              <a:t> </a:t>
            </a:r>
            <a:r>
              <a:rPr kumimoji="0" lang="en-US" sz="1800" b="0" i="0" u="none" strike="noStrike" kern="0" cap="none" spc="0" normalizeH="0" noProof="0" dirty="0" err="1" smtClean="0">
                <a:ln>
                  <a:noFill/>
                </a:ln>
                <a:solidFill>
                  <a:srgbClr val="000000"/>
                </a:solidFill>
                <a:effectLst/>
                <a:uLnTx/>
                <a:uFillTx/>
                <a:latin typeface="Arial"/>
                <a:cs typeface="Arial"/>
              </a:rPr>
              <a:t>sai</a:t>
            </a:r>
            <a:endParaRPr kumimoji="0" lang="en-US" sz="1800" b="0" i="0" u="none" strike="noStrike" kern="0" cap="none" spc="0" normalizeH="0" baseline="0" noProof="0" dirty="0">
              <a:ln>
                <a:noFill/>
              </a:ln>
              <a:solidFill>
                <a:srgbClr val="000000"/>
              </a:solidFill>
              <a:effectLst/>
              <a:uLnTx/>
              <a:uFillTx/>
              <a:latin typeface="Arial"/>
              <a:cs typeface="Arial"/>
            </a:endParaRPr>
          </a:p>
        </p:txBody>
      </p:sp>
      <p:sp>
        <p:nvSpPr>
          <p:cNvPr id="68" name="Line 11"/>
          <p:cNvSpPr>
            <a:spLocks noChangeShapeType="1"/>
          </p:cNvSpPr>
          <p:nvPr/>
        </p:nvSpPr>
        <p:spPr bwMode="auto">
          <a:xfrm>
            <a:off x="2667000" y="1458912"/>
            <a:ext cx="228600"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Line 12"/>
          <p:cNvSpPr>
            <a:spLocks noChangeShapeType="1"/>
          </p:cNvSpPr>
          <p:nvPr/>
        </p:nvSpPr>
        <p:spPr bwMode="auto">
          <a:xfrm>
            <a:off x="2895600" y="1458912"/>
            <a:ext cx="0" cy="106680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Line 13"/>
          <p:cNvSpPr>
            <a:spLocks noChangeShapeType="1"/>
          </p:cNvSpPr>
          <p:nvPr/>
        </p:nvSpPr>
        <p:spPr bwMode="auto">
          <a:xfrm flipH="1">
            <a:off x="2438400" y="2525712"/>
            <a:ext cx="457200" cy="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14"/>
          <p:cNvSpPr>
            <a:spLocks noChangeArrowheads="1"/>
          </p:cNvSpPr>
          <p:nvPr/>
        </p:nvSpPr>
        <p:spPr bwMode="auto">
          <a:xfrm>
            <a:off x="3505200" y="987425"/>
            <a:ext cx="2286000" cy="1828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Rectangle 15"/>
          <p:cNvSpPr>
            <a:spLocks noChangeArrowheads="1"/>
          </p:cNvSpPr>
          <p:nvPr/>
        </p:nvSpPr>
        <p:spPr bwMode="auto">
          <a:xfrm>
            <a:off x="3581400" y="1797050"/>
            <a:ext cx="2057400" cy="638175"/>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add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if $1=0 then</a:t>
            </a:r>
          </a:p>
        </p:txBody>
      </p:sp>
      <p:sp>
        <p:nvSpPr>
          <p:cNvPr id="73" name="Text Box 16"/>
          <p:cNvSpPr txBox="1">
            <a:spLocks noChangeArrowheads="1"/>
          </p:cNvSpPr>
          <p:nvPr/>
        </p:nvSpPr>
        <p:spPr bwMode="auto">
          <a:xfrm>
            <a:off x="3657600" y="2373312"/>
            <a:ext cx="1600200" cy="366713"/>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delay slot</a:t>
            </a:r>
          </a:p>
        </p:txBody>
      </p:sp>
      <p:sp>
        <p:nvSpPr>
          <p:cNvPr id="74" name="Line 17"/>
          <p:cNvSpPr>
            <a:spLocks noChangeShapeType="1"/>
          </p:cNvSpPr>
          <p:nvPr/>
        </p:nvSpPr>
        <p:spPr bwMode="auto">
          <a:xfrm>
            <a:off x="5410200" y="2282825"/>
            <a:ext cx="228600"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Line 18"/>
          <p:cNvSpPr>
            <a:spLocks noChangeShapeType="1"/>
          </p:cNvSpPr>
          <p:nvPr/>
        </p:nvSpPr>
        <p:spPr bwMode="auto">
          <a:xfrm>
            <a:off x="5638800" y="1371600"/>
            <a:ext cx="0" cy="911224"/>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Line 19"/>
          <p:cNvSpPr>
            <a:spLocks noChangeShapeType="1"/>
          </p:cNvSpPr>
          <p:nvPr/>
        </p:nvSpPr>
        <p:spPr bwMode="auto">
          <a:xfrm flipH="1">
            <a:off x="5334000" y="1371600"/>
            <a:ext cx="304800" cy="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20"/>
          <p:cNvSpPr>
            <a:spLocks noChangeArrowheads="1"/>
          </p:cNvSpPr>
          <p:nvPr/>
        </p:nvSpPr>
        <p:spPr bwMode="auto">
          <a:xfrm>
            <a:off x="6248400" y="987425"/>
            <a:ext cx="2286000" cy="1828800"/>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21"/>
          <p:cNvSpPr>
            <a:spLocks noChangeArrowheads="1"/>
          </p:cNvSpPr>
          <p:nvPr/>
        </p:nvSpPr>
        <p:spPr bwMode="auto">
          <a:xfrm>
            <a:off x="6324600" y="973137"/>
            <a:ext cx="2057400" cy="638175"/>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add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if $1=0 then</a:t>
            </a:r>
          </a:p>
        </p:txBody>
      </p:sp>
      <p:sp>
        <p:nvSpPr>
          <p:cNvPr id="79" name="Text Box 22"/>
          <p:cNvSpPr txBox="1">
            <a:spLocks noChangeArrowheads="1"/>
          </p:cNvSpPr>
          <p:nvPr/>
        </p:nvSpPr>
        <p:spPr bwMode="auto">
          <a:xfrm>
            <a:off x="6400800" y="1597025"/>
            <a:ext cx="1600200" cy="366712"/>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delay slot</a:t>
            </a:r>
          </a:p>
        </p:txBody>
      </p:sp>
      <p:sp>
        <p:nvSpPr>
          <p:cNvPr id="80" name="Line 23"/>
          <p:cNvSpPr>
            <a:spLocks noChangeShapeType="1"/>
          </p:cNvSpPr>
          <p:nvPr/>
        </p:nvSpPr>
        <p:spPr bwMode="auto">
          <a:xfrm>
            <a:off x="8153400" y="1444625"/>
            <a:ext cx="228600" cy="0"/>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Line 24"/>
          <p:cNvSpPr>
            <a:spLocks noChangeShapeType="1"/>
          </p:cNvSpPr>
          <p:nvPr/>
        </p:nvSpPr>
        <p:spPr bwMode="auto">
          <a:xfrm>
            <a:off x="8382000" y="1444625"/>
            <a:ext cx="0" cy="1146175"/>
          </a:xfrm>
          <a:prstGeom prst="line">
            <a:avLst/>
          </a:prstGeom>
          <a:noFill/>
          <a:ln w="127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Line 25"/>
          <p:cNvSpPr>
            <a:spLocks noChangeShapeType="1"/>
          </p:cNvSpPr>
          <p:nvPr/>
        </p:nvSpPr>
        <p:spPr bwMode="auto">
          <a:xfrm flipH="1">
            <a:off x="8077200" y="2590800"/>
            <a:ext cx="304800" cy="0"/>
          </a:xfrm>
          <a:prstGeom prst="line">
            <a:avLst/>
          </a:prstGeom>
          <a:noFill/>
          <a:ln w="12700">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26"/>
          <p:cNvSpPr>
            <a:spLocks noChangeArrowheads="1"/>
          </p:cNvSpPr>
          <p:nvPr/>
        </p:nvSpPr>
        <p:spPr bwMode="auto">
          <a:xfrm>
            <a:off x="3581400" y="1143000"/>
            <a:ext cx="2057400" cy="363537"/>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sub $4,$5,$6</a:t>
            </a:r>
          </a:p>
        </p:txBody>
      </p:sp>
      <p:sp>
        <p:nvSpPr>
          <p:cNvPr id="84" name="Rectangle 27"/>
          <p:cNvSpPr>
            <a:spLocks noChangeArrowheads="1"/>
          </p:cNvSpPr>
          <p:nvPr/>
        </p:nvSpPr>
        <p:spPr bwMode="auto">
          <a:xfrm>
            <a:off x="6324600" y="2359025"/>
            <a:ext cx="2057400" cy="363537"/>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sub $4,$5,$6</a:t>
            </a:r>
          </a:p>
        </p:txBody>
      </p:sp>
      <p:grpSp>
        <p:nvGrpSpPr>
          <p:cNvPr id="85" name="Group 30"/>
          <p:cNvGrpSpPr>
            <a:grpSpLocks/>
          </p:cNvGrpSpPr>
          <p:nvPr/>
        </p:nvGrpSpPr>
        <p:grpSpPr bwMode="auto">
          <a:xfrm>
            <a:off x="685800" y="2801930"/>
            <a:ext cx="1524000" cy="491202"/>
            <a:chOff x="432" y="1920"/>
            <a:chExt cx="720" cy="247"/>
          </a:xfrm>
        </p:grpSpPr>
        <p:sp>
          <p:nvSpPr>
            <p:cNvPr id="86" name="Line 28"/>
            <p:cNvSpPr>
              <a:spLocks noChangeShapeType="1"/>
            </p:cNvSpPr>
            <p:nvPr/>
          </p:nvSpPr>
          <p:spPr bwMode="auto">
            <a:xfrm>
              <a:off x="1152" y="1920"/>
              <a:ext cx="0" cy="24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29"/>
            <p:cNvSpPr>
              <a:spLocks noChangeArrowheads="1"/>
            </p:cNvSpPr>
            <p:nvPr/>
          </p:nvSpPr>
          <p:spPr bwMode="auto">
            <a:xfrm>
              <a:off x="432" y="1938"/>
              <a:ext cx="720" cy="229"/>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becomes</a:t>
              </a:r>
            </a:p>
          </p:txBody>
        </p:sp>
      </p:grpSp>
      <p:grpSp>
        <p:nvGrpSpPr>
          <p:cNvPr id="88" name="Group 31"/>
          <p:cNvGrpSpPr>
            <a:grpSpLocks/>
          </p:cNvGrpSpPr>
          <p:nvPr/>
        </p:nvGrpSpPr>
        <p:grpSpPr bwMode="auto">
          <a:xfrm>
            <a:off x="3448708" y="2726104"/>
            <a:ext cx="1447800" cy="627063"/>
            <a:chOff x="432" y="1920"/>
            <a:chExt cx="720" cy="277"/>
          </a:xfrm>
        </p:grpSpPr>
        <p:sp>
          <p:nvSpPr>
            <p:cNvPr id="89" name="Line 32"/>
            <p:cNvSpPr>
              <a:spLocks noChangeShapeType="1"/>
            </p:cNvSpPr>
            <p:nvPr/>
          </p:nvSpPr>
          <p:spPr bwMode="auto">
            <a:xfrm>
              <a:off x="1152" y="1920"/>
              <a:ext cx="0" cy="24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33"/>
            <p:cNvSpPr>
              <a:spLocks noChangeArrowheads="1"/>
            </p:cNvSpPr>
            <p:nvPr/>
          </p:nvSpPr>
          <p:spPr bwMode="auto">
            <a:xfrm>
              <a:off x="432" y="1968"/>
              <a:ext cx="720" cy="229"/>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becomes</a:t>
              </a:r>
            </a:p>
          </p:txBody>
        </p:sp>
      </p:grpSp>
      <p:grpSp>
        <p:nvGrpSpPr>
          <p:cNvPr id="91" name="Group 34"/>
          <p:cNvGrpSpPr>
            <a:grpSpLocks/>
          </p:cNvGrpSpPr>
          <p:nvPr/>
        </p:nvGrpSpPr>
        <p:grpSpPr bwMode="auto">
          <a:xfrm>
            <a:off x="6172952" y="2745062"/>
            <a:ext cx="1447800" cy="627063"/>
            <a:chOff x="432" y="1920"/>
            <a:chExt cx="720" cy="277"/>
          </a:xfrm>
        </p:grpSpPr>
        <p:sp>
          <p:nvSpPr>
            <p:cNvPr id="92" name="Line 35"/>
            <p:cNvSpPr>
              <a:spLocks noChangeShapeType="1"/>
            </p:cNvSpPr>
            <p:nvPr/>
          </p:nvSpPr>
          <p:spPr bwMode="auto">
            <a:xfrm>
              <a:off x="1152" y="1920"/>
              <a:ext cx="0" cy="240"/>
            </a:xfrm>
            <a:prstGeom prst="line">
              <a:avLst/>
            </a:prstGeom>
            <a:noFill/>
            <a:ln w="2857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36"/>
            <p:cNvSpPr>
              <a:spLocks noChangeArrowheads="1"/>
            </p:cNvSpPr>
            <p:nvPr/>
          </p:nvSpPr>
          <p:spPr bwMode="auto">
            <a:xfrm>
              <a:off x="432" y="1968"/>
              <a:ext cx="720" cy="229"/>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becomes</a:t>
              </a:r>
            </a:p>
          </p:txBody>
        </p:sp>
      </p:grpSp>
      <p:grpSp>
        <p:nvGrpSpPr>
          <p:cNvPr id="94" name="Group 43"/>
          <p:cNvGrpSpPr>
            <a:grpSpLocks/>
          </p:cNvGrpSpPr>
          <p:nvPr/>
        </p:nvGrpSpPr>
        <p:grpSpPr bwMode="auto">
          <a:xfrm>
            <a:off x="762000" y="3168650"/>
            <a:ext cx="2286000" cy="1843087"/>
            <a:chOff x="480" y="2151"/>
            <a:chExt cx="1440" cy="1161"/>
          </a:xfrm>
        </p:grpSpPr>
        <p:sp>
          <p:nvSpPr>
            <p:cNvPr id="95" name="Rectangle 37"/>
            <p:cNvSpPr>
              <a:spLocks noChangeArrowheads="1"/>
            </p:cNvSpPr>
            <p:nvPr/>
          </p:nvSpPr>
          <p:spPr bwMode="auto">
            <a:xfrm>
              <a:off x="480" y="2160"/>
              <a:ext cx="1440" cy="115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38"/>
            <p:cNvSpPr>
              <a:spLocks noChangeArrowheads="1"/>
            </p:cNvSpPr>
            <p:nvPr/>
          </p:nvSpPr>
          <p:spPr bwMode="auto">
            <a:xfrm>
              <a:off x="528" y="2151"/>
              <a:ext cx="1296" cy="402"/>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if $2=0 then</a:t>
              </a:r>
            </a:p>
          </p:txBody>
        </p:sp>
        <p:sp>
          <p:nvSpPr>
            <p:cNvPr id="97" name="Text Box 39"/>
            <p:cNvSpPr txBox="1">
              <a:spLocks noChangeArrowheads="1"/>
            </p:cNvSpPr>
            <p:nvPr/>
          </p:nvSpPr>
          <p:spPr bwMode="auto">
            <a:xfrm>
              <a:off x="576" y="2544"/>
              <a:ext cx="1008" cy="231"/>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rPr>
                <a:t>add $</a:t>
              </a:r>
              <a:r>
                <a:rPr kumimoji="0" lang="en-US" sz="1800" b="0" i="0" u="none" strike="noStrike" kern="0" cap="none" spc="0" normalizeH="0" baseline="0" noProof="0" dirty="0">
                  <a:ln>
                    <a:noFill/>
                  </a:ln>
                  <a:solidFill>
                    <a:srgbClr val="000000"/>
                  </a:solidFill>
                  <a:effectLst/>
                  <a:uLnTx/>
                  <a:uFillTx/>
                </a:rPr>
                <a:t>1,$2,$3</a:t>
              </a:r>
            </a:p>
          </p:txBody>
        </p:sp>
      </p:grpSp>
      <p:grpSp>
        <p:nvGrpSpPr>
          <p:cNvPr id="101" name="Group 58"/>
          <p:cNvGrpSpPr>
            <a:grpSpLocks/>
          </p:cNvGrpSpPr>
          <p:nvPr/>
        </p:nvGrpSpPr>
        <p:grpSpPr bwMode="auto">
          <a:xfrm>
            <a:off x="3505200" y="3168650"/>
            <a:ext cx="2286000" cy="1828800"/>
            <a:chOff x="2208" y="2151"/>
            <a:chExt cx="1440" cy="1152"/>
          </a:xfrm>
        </p:grpSpPr>
        <p:sp>
          <p:nvSpPr>
            <p:cNvPr id="102" name="Rectangle 44"/>
            <p:cNvSpPr>
              <a:spLocks noChangeArrowheads="1"/>
            </p:cNvSpPr>
            <p:nvPr/>
          </p:nvSpPr>
          <p:spPr bwMode="auto">
            <a:xfrm>
              <a:off x="2208" y="2151"/>
              <a:ext cx="1440" cy="115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45"/>
            <p:cNvSpPr>
              <a:spLocks noChangeArrowheads="1"/>
            </p:cNvSpPr>
            <p:nvPr/>
          </p:nvSpPr>
          <p:spPr bwMode="auto">
            <a:xfrm>
              <a:off x="2256" y="2661"/>
              <a:ext cx="1296" cy="402"/>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add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urier New" pitchFamily="49" charset="0"/>
                </a:rPr>
                <a:t>if $1=0 then</a:t>
              </a:r>
            </a:p>
          </p:txBody>
        </p:sp>
        <p:sp>
          <p:nvSpPr>
            <p:cNvPr id="104" name="Text Box 46"/>
            <p:cNvSpPr txBox="1">
              <a:spLocks noChangeArrowheads="1"/>
            </p:cNvSpPr>
            <p:nvPr/>
          </p:nvSpPr>
          <p:spPr bwMode="auto">
            <a:xfrm>
              <a:off x="2304" y="3024"/>
              <a:ext cx="1008" cy="231"/>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sub $4,$5,$6</a:t>
              </a:r>
            </a:p>
          </p:txBody>
        </p:sp>
      </p:grpSp>
      <p:grpSp>
        <p:nvGrpSpPr>
          <p:cNvPr id="108" name="Group 59"/>
          <p:cNvGrpSpPr>
            <a:grpSpLocks/>
          </p:cNvGrpSpPr>
          <p:nvPr/>
        </p:nvGrpSpPr>
        <p:grpSpPr bwMode="auto">
          <a:xfrm>
            <a:off x="6248400" y="3168650"/>
            <a:ext cx="2286000" cy="1843087"/>
            <a:chOff x="3936" y="2151"/>
            <a:chExt cx="1440" cy="1161"/>
          </a:xfrm>
        </p:grpSpPr>
        <p:sp>
          <p:nvSpPr>
            <p:cNvPr id="109" name="Rectangle 51"/>
            <p:cNvSpPr>
              <a:spLocks noChangeArrowheads="1"/>
            </p:cNvSpPr>
            <p:nvPr/>
          </p:nvSpPr>
          <p:spPr bwMode="auto">
            <a:xfrm>
              <a:off x="3936" y="2160"/>
              <a:ext cx="1440" cy="1152"/>
            </a:xfrm>
            <a:prstGeom prst="rect">
              <a:avLst/>
            </a:prstGeom>
            <a:noFill/>
            <a:ln w="1270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52"/>
            <p:cNvSpPr>
              <a:spLocks noChangeArrowheads="1"/>
            </p:cNvSpPr>
            <p:nvPr/>
          </p:nvSpPr>
          <p:spPr bwMode="auto">
            <a:xfrm>
              <a:off x="3984" y="2151"/>
              <a:ext cx="1296" cy="402"/>
            </a:xfrm>
            <a:prstGeom prst="rect">
              <a:avLst/>
            </a:prstGeom>
            <a:noFill/>
            <a:ln w="12700">
              <a:noFill/>
              <a:miter lim="800000"/>
              <a:headEnd/>
              <a:tailEnd/>
            </a:ln>
            <a:effectLst/>
          </p:spPr>
          <p:txBody>
            <a:bodyPr lIns="90488" tIns="44450" rIns="90488" bIns="4445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add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itchFamily="49" charset="0"/>
                </a:rPr>
                <a:t>if $1=0 then</a:t>
              </a:r>
            </a:p>
          </p:txBody>
        </p:sp>
        <p:sp>
          <p:nvSpPr>
            <p:cNvPr id="111" name="Text Box 53"/>
            <p:cNvSpPr txBox="1">
              <a:spLocks noChangeArrowheads="1"/>
            </p:cNvSpPr>
            <p:nvPr/>
          </p:nvSpPr>
          <p:spPr bwMode="auto">
            <a:xfrm>
              <a:off x="4032" y="2544"/>
              <a:ext cx="1008" cy="231"/>
            </a:xfrm>
            <a:prstGeom prst="rect">
              <a:avLst/>
            </a:prstGeom>
            <a:solidFill>
              <a:srgbClr val="BEBEBE"/>
            </a:solidFill>
            <a:ln w="12700">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sub $4,$5,$6</a:t>
              </a:r>
            </a:p>
          </p:txBody>
        </p:sp>
      </p:grpSp>
    </p:spTree>
    <p:extLst>
      <p:ext uri="{BB962C8B-B14F-4D97-AF65-F5344CB8AC3E}">
        <p14:creationId xmlns:p14="http://schemas.microsoft.com/office/powerpoint/2010/main" val="224229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up)">
                                      <p:cBhvr>
                                        <p:cTn id="7" dur="500"/>
                                        <p:tgtEl>
                                          <p:spTgt spid="8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up)">
                                      <p:cBhvr>
                                        <p:cTn id="15" dur="500"/>
                                        <p:tgtEl>
                                          <p:spTgt spid="8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up)">
                                      <p:cBhvr>
                                        <p:cTn id="23" dur="500"/>
                                        <p:tgtEl>
                                          <p:spTgt spid="91"/>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 world</a:t>
            </a:r>
            <a:r>
              <a:rPr lang="en-US" b="1" dirty="0"/>
              <a:t> </a:t>
            </a:r>
            <a:r>
              <a:rPr lang="en-US" b="1" dirty="0" smtClean="0"/>
              <a:t>pipelines</a:t>
            </a:r>
            <a:endParaRPr lang="en-US" dirty="0"/>
          </a:p>
        </p:txBody>
      </p:sp>
    </p:spTree>
    <p:extLst>
      <p:ext uri="{BB962C8B-B14F-4D97-AF65-F5344CB8AC3E}">
        <p14:creationId xmlns:p14="http://schemas.microsoft.com/office/powerpoint/2010/main" val="406371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 saw this earlier</a:t>
            </a:r>
            <a:endParaRPr 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77882"/>
            <a:ext cx="2958162" cy="194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7" y="4432434"/>
            <a:ext cx="5968062" cy="218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693" y="5291790"/>
            <a:ext cx="2014705" cy="109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0" y="1983926"/>
            <a:ext cx="2133600" cy="1200329"/>
          </a:xfrm>
          <a:prstGeom prst="rect">
            <a:avLst/>
          </a:prstGeom>
        </p:spPr>
        <p:txBody>
          <a:bodyPr wrap="square">
            <a:spAutoFit/>
          </a:bodyPr>
          <a:lstStyle/>
          <a:p>
            <a:r>
              <a:rPr lang="en-US" sz="1200" b="1" dirty="0" smtClean="0"/>
              <a:t>Q: Which one is going to run at a</a:t>
            </a:r>
            <a:r>
              <a:rPr lang="en-US" sz="1200" b="1" dirty="0"/>
              <a:t> </a:t>
            </a:r>
            <a:r>
              <a:rPr lang="en-US" sz="1200" b="1" dirty="0" smtClean="0"/>
              <a:t>faster clock frequency</a:t>
            </a:r>
            <a:r>
              <a:rPr lang="en-US" sz="1200" b="1" dirty="0"/>
              <a:t>?</a:t>
            </a:r>
          </a:p>
          <a:p>
            <a:r>
              <a:rPr lang="en-US" sz="1200" dirty="0" smtClean="0"/>
              <a:t> Little</a:t>
            </a:r>
            <a:endParaRPr lang="en-US" sz="1200" dirty="0"/>
          </a:p>
          <a:p>
            <a:r>
              <a:rPr lang="en-US" sz="1200" dirty="0" smtClean="0"/>
              <a:t> Big</a:t>
            </a:r>
            <a:endParaRPr lang="en-US" sz="1200" dirty="0"/>
          </a:p>
          <a:p>
            <a:r>
              <a:rPr lang="en-US" sz="1200" dirty="0" smtClean="0"/>
              <a:t> Same</a:t>
            </a:r>
            <a:endParaRPr lang="en-US" sz="1200" dirty="0"/>
          </a:p>
        </p:txBody>
      </p:sp>
      <p:sp>
        <p:nvSpPr>
          <p:cNvPr id="4" name="Rectangle 3"/>
          <p:cNvSpPr/>
          <p:nvPr/>
        </p:nvSpPr>
        <p:spPr>
          <a:xfrm>
            <a:off x="3810000" y="3164325"/>
            <a:ext cx="2133600" cy="1200329"/>
          </a:xfrm>
          <a:prstGeom prst="rect">
            <a:avLst/>
          </a:prstGeom>
        </p:spPr>
        <p:txBody>
          <a:bodyPr wrap="square">
            <a:spAutoFit/>
          </a:bodyPr>
          <a:lstStyle/>
          <a:p>
            <a:r>
              <a:rPr lang="en-US" sz="1200" b="1" dirty="0" smtClean="0"/>
              <a:t>A: Big</a:t>
            </a:r>
            <a:endParaRPr lang="en-US" sz="1200" b="1" dirty="0"/>
          </a:p>
          <a:p>
            <a:r>
              <a:rPr lang="en-US" sz="1200" dirty="0" smtClean="0"/>
              <a:t>The big processor has a</a:t>
            </a:r>
            <a:r>
              <a:rPr lang="en-US" sz="1200" dirty="0"/>
              <a:t> </a:t>
            </a:r>
            <a:r>
              <a:rPr lang="en-US" sz="1200" dirty="0" smtClean="0"/>
              <a:t>longer pipeline, which means each stage will</a:t>
            </a:r>
            <a:r>
              <a:rPr lang="en-US" sz="1200" dirty="0"/>
              <a:t> </a:t>
            </a:r>
            <a:r>
              <a:rPr lang="en-US" sz="1200" dirty="0" smtClean="0"/>
              <a:t>be shorter, so a</a:t>
            </a:r>
            <a:r>
              <a:rPr lang="en-US" sz="1200" dirty="0"/>
              <a:t> </a:t>
            </a:r>
            <a:r>
              <a:rPr lang="en-US" sz="1200" dirty="0" smtClean="0"/>
              <a:t>higher clock frequency</a:t>
            </a:r>
            <a:r>
              <a:rPr lang="en-US" sz="1200" dirty="0"/>
              <a:t>.</a:t>
            </a:r>
          </a:p>
        </p:txBody>
      </p:sp>
      <p:sp>
        <p:nvSpPr>
          <p:cNvPr id="5" name="Rectangle 4"/>
          <p:cNvSpPr/>
          <p:nvPr/>
        </p:nvSpPr>
        <p:spPr>
          <a:xfrm>
            <a:off x="6324599" y="1983926"/>
            <a:ext cx="2286000" cy="1200329"/>
          </a:xfrm>
          <a:prstGeom prst="rect">
            <a:avLst/>
          </a:prstGeom>
        </p:spPr>
        <p:txBody>
          <a:bodyPr wrap="square">
            <a:spAutoFit/>
          </a:bodyPr>
          <a:lstStyle/>
          <a:p>
            <a:r>
              <a:rPr lang="en-US" sz="1200" b="1" dirty="0" smtClean="0"/>
              <a:t>Q: Which</a:t>
            </a:r>
            <a:r>
              <a:rPr lang="en-US" sz="1200" b="1" dirty="0"/>
              <a:t> </a:t>
            </a:r>
            <a:r>
              <a:rPr lang="en-US" sz="1200" b="1" dirty="0" smtClean="0"/>
              <a:t>pipeline</a:t>
            </a:r>
            <a:r>
              <a:rPr lang="en-US" sz="1200" b="1" dirty="0"/>
              <a:t> </a:t>
            </a:r>
            <a:r>
              <a:rPr lang="en-US" sz="1200" b="1" dirty="0" smtClean="0"/>
              <a:t>will</a:t>
            </a:r>
            <a:r>
              <a:rPr lang="en-US" sz="1200" b="1" dirty="0"/>
              <a:t> </a:t>
            </a:r>
            <a:r>
              <a:rPr lang="en-US" sz="1200" b="1" dirty="0" smtClean="0"/>
              <a:t>waste more time on</a:t>
            </a:r>
            <a:r>
              <a:rPr lang="en-US" sz="1200" b="1" dirty="0"/>
              <a:t> </a:t>
            </a:r>
            <a:r>
              <a:rPr lang="en-US" sz="1200" b="1" dirty="0" smtClean="0"/>
              <a:t>pipeline registers</a:t>
            </a:r>
            <a:r>
              <a:rPr lang="en-US" sz="1200" b="1" dirty="0"/>
              <a:t>?</a:t>
            </a:r>
          </a:p>
          <a:p>
            <a:r>
              <a:rPr lang="en-US" sz="1200" dirty="0" smtClean="0"/>
              <a:t> Little</a:t>
            </a:r>
            <a:endParaRPr lang="en-US" sz="1200" dirty="0"/>
          </a:p>
          <a:p>
            <a:r>
              <a:rPr lang="en-US" sz="1200" dirty="0" smtClean="0"/>
              <a:t> Big</a:t>
            </a:r>
            <a:endParaRPr lang="en-US" sz="1200" dirty="0"/>
          </a:p>
          <a:p>
            <a:r>
              <a:rPr lang="en-US" sz="1200" dirty="0" smtClean="0"/>
              <a:t> Same</a:t>
            </a:r>
            <a:endParaRPr lang="en-US" sz="1200" dirty="0"/>
          </a:p>
        </p:txBody>
      </p:sp>
      <p:sp>
        <p:nvSpPr>
          <p:cNvPr id="6" name="Rectangle 5"/>
          <p:cNvSpPr/>
          <p:nvPr/>
        </p:nvSpPr>
        <p:spPr>
          <a:xfrm>
            <a:off x="6361497" y="3352800"/>
            <a:ext cx="2553904" cy="1938992"/>
          </a:xfrm>
          <a:prstGeom prst="rect">
            <a:avLst/>
          </a:prstGeom>
        </p:spPr>
        <p:txBody>
          <a:bodyPr wrap="square">
            <a:spAutoFit/>
          </a:bodyPr>
          <a:lstStyle/>
          <a:p>
            <a:r>
              <a:rPr lang="en-US" sz="1200" b="1" dirty="0" smtClean="0"/>
              <a:t>A: Big</a:t>
            </a:r>
            <a:endParaRPr lang="en-US" sz="1200" b="1" dirty="0"/>
          </a:p>
          <a:p>
            <a:r>
              <a:rPr lang="en-US" sz="1200" dirty="0" smtClean="0"/>
              <a:t>Running at a</a:t>
            </a:r>
            <a:r>
              <a:rPr lang="en-US" sz="1200" dirty="0"/>
              <a:t> </a:t>
            </a:r>
            <a:r>
              <a:rPr lang="en-US" sz="1200" dirty="0" smtClean="0"/>
              <a:t>higher frequency</a:t>
            </a:r>
            <a:r>
              <a:rPr lang="en-US" sz="1200" dirty="0"/>
              <a:t> </a:t>
            </a:r>
            <a:r>
              <a:rPr lang="en-US" sz="1200" dirty="0" smtClean="0"/>
              <a:t>means that a</a:t>
            </a:r>
            <a:r>
              <a:rPr lang="en-US" sz="1200" dirty="0"/>
              <a:t> </a:t>
            </a:r>
            <a:r>
              <a:rPr lang="en-US" sz="1200" dirty="0" smtClean="0"/>
              <a:t>larger percentage</a:t>
            </a:r>
            <a:r>
              <a:rPr lang="en-US" sz="1200" dirty="0"/>
              <a:t> </a:t>
            </a:r>
            <a:r>
              <a:rPr lang="en-US" sz="1200" dirty="0" smtClean="0"/>
              <a:t>of the time will be spent in pipeline registers. Equally important, because there are so</a:t>
            </a:r>
            <a:r>
              <a:rPr lang="en-US" sz="1200" dirty="0"/>
              <a:t> </a:t>
            </a:r>
            <a:r>
              <a:rPr lang="en-US" sz="1200" dirty="0" smtClean="0"/>
              <a:t>many more stages, there will be</a:t>
            </a:r>
            <a:r>
              <a:rPr lang="en-US" sz="1200" dirty="0"/>
              <a:t> </a:t>
            </a:r>
            <a:r>
              <a:rPr lang="en-US" sz="1200" dirty="0" smtClean="0"/>
              <a:t>more registers, which use more power and area</a:t>
            </a:r>
            <a:r>
              <a:rPr lang="en-US" sz="1200" dirty="0"/>
              <a:t>.</a:t>
            </a:r>
          </a:p>
        </p:txBody>
      </p:sp>
    </p:spTree>
    <p:extLst>
      <p:ext uri="{BB962C8B-B14F-4D97-AF65-F5344CB8AC3E}">
        <p14:creationId xmlns:p14="http://schemas.microsoft.com/office/powerpoint/2010/main" val="2125858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AMD</a:t>
            </a:r>
            <a:r>
              <a:rPr lang="en-US" b="1" dirty="0"/>
              <a:t> </a:t>
            </a:r>
            <a:r>
              <a:rPr lang="en-US" b="1" dirty="0" smtClean="0"/>
              <a:t>doing</a:t>
            </a:r>
            <a:r>
              <a:rPr lang="en-US" b="1" dirty="0"/>
              <a:t>?</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02" y="2957994"/>
            <a:ext cx="2667000" cy="364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81200"/>
            <a:ext cx="3988230" cy="2258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343400"/>
            <a:ext cx="539534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953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Tóm</a:t>
            </a:r>
            <a:r>
              <a:rPr lang="en-US" b="1" dirty="0" smtClean="0">
                <a:latin typeface="Arial"/>
                <a:cs typeface="Arial"/>
              </a:rPr>
              <a:t> </a:t>
            </a:r>
            <a:r>
              <a:rPr lang="en-US" b="1" dirty="0" err="1" smtClean="0">
                <a:latin typeface="Arial"/>
                <a:cs typeface="Arial"/>
              </a:rPr>
              <a:t>tắt</a:t>
            </a:r>
            <a:endParaRPr lang="en-US" b="1" dirty="0">
              <a:latin typeface="Arial"/>
              <a:cs typeface="Arial"/>
            </a:endParaRPr>
          </a:p>
        </p:txBody>
      </p:sp>
      <p:sp>
        <p:nvSpPr>
          <p:cNvPr id="4" name="Date Placeholder 3"/>
          <p:cNvSpPr>
            <a:spLocks noGrp="1"/>
          </p:cNvSpPr>
          <p:nvPr>
            <p:ph type="dt" sz="half" idx="10"/>
          </p:nvPr>
        </p:nvSpPr>
        <p:spPr/>
        <p:txBody>
          <a:bodyPr/>
          <a:lstStyle/>
          <a:p>
            <a:pPr algn="r"/>
            <a:r>
              <a:rPr lang="en-US" smtClean="0"/>
              <a:t>HUST-FET, </a:t>
            </a:r>
            <a:fld id="{7247B10F-F915-4C1B-B165-4B8EA3CF8261}" type="datetime1">
              <a:rPr lang="vi-VN" smtClean="0"/>
              <a:pPr algn="r"/>
              <a:t>12/2/16</a:t>
            </a:fld>
            <a:endParaRPr lang="en-US" dirty="0"/>
          </a:p>
        </p:txBody>
      </p:sp>
      <p:sp>
        <p:nvSpPr>
          <p:cNvPr id="5" name="Slide Number Placeholder 4"/>
          <p:cNvSpPr>
            <a:spLocks noGrp="1"/>
          </p:cNvSpPr>
          <p:nvPr>
            <p:ph type="sldNum" sz="quarter" idx="12"/>
          </p:nvPr>
        </p:nvSpPr>
        <p:spPr/>
        <p:txBody>
          <a:bodyPr/>
          <a:lstStyle/>
          <a:p>
            <a:pPr algn="ctr"/>
            <a:fld id="{D2BF57BF-E7CD-45E1-AADF-EBA0643F2BA7}" type="slidenum">
              <a:rPr lang="en-US" smtClean="0"/>
              <a:pPr algn="ctr"/>
              <a:t>67</a:t>
            </a:fld>
            <a:endParaRPr lang="en-US" dirty="0"/>
          </a:p>
        </p:txBody>
      </p:sp>
      <p:sp>
        <p:nvSpPr>
          <p:cNvPr id="10" name="Rectangle 3"/>
          <p:cNvSpPr txBox="1">
            <a:spLocks noChangeArrowheads="1"/>
          </p:cNvSpPr>
          <p:nvPr/>
        </p:nvSpPr>
        <p:spPr bwMode="auto">
          <a:xfrm>
            <a:off x="457200" y="2209800"/>
            <a:ext cx="8458200" cy="3499933"/>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marL="287338" lvl="0" indent="-287338">
              <a:spcBef>
                <a:spcPct val="35000"/>
              </a:spcBef>
              <a:buClr>
                <a:srgbClr val="FC0128"/>
              </a:buClr>
              <a:buSzPct val="75000"/>
              <a:buFont typeface="Wingdings" pitchFamily="2" charset="2"/>
              <a:buChar char="q"/>
              <a:defRPr/>
            </a:pPr>
            <a:r>
              <a:rPr lang="en-US" kern="0" dirty="0" err="1" smtClean="0">
                <a:solidFill>
                  <a:srgbClr val="000000"/>
                </a:solidFill>
                <a:latin typeface="Arial"/>
                <a:cs typeface="Arial"/>
              </a:rPr>
              <a:t>Các</a:t>
            </a:r>
            <a:r>
              <a:rPr lang="en-US" kern="0" dirty="0" smtClean="0">
                <a:solidFill>
                  <a:srgbClr val="000000"/>
                </a:solidFill>
                <a:latin typeface="Arial"/>
                <a:cs typeface="Arial"/>
              </a:rPr>
              <a:t> </a:t>
            </a:r>
            <a:r>
              <a:rPr lang="en-US" kern="0" dirty="0" err="1" smtClean="0">
                <a:solidFill>
                  <a:srgbClr val="000000"/>
                </a:solidFill>
                <a:latin typeface="Arial"/>
                <a:cs typeface="Arial"/>
              </a:rPr>
              <a:t>bộ</a:t>
            </a:r>
            <a:r>
              <a:rPr lang="en-US" kern="0" dirty="0" smtClean="0">
                <a:solidFill>
                  <a:srgbClr val="000000"/>
                </a:solidFill>
                <a:latin typeface="Arial"/>
                <a:cs typeface="Arial"/>
              </a:rPr>
              <a:t> </a:t>
            </a:r>
            <a:r>
              <a:rPr lang="en-US" kern="0" dirty="0" err="1" smtClean="0">
                <a:solidFill>
                  <a:srgbClr val="000000"/>
                </a:solidFill>
                <a:latin typeface="Arial"/>
                <a:cs typeface="Arial"/>
              </a:rPr>
              <a:t>xử</a:t>
            </a:r>
            <a:r>
              <a:rPr lang="en-US" kern="0" dirty="0" smtClean="0">
                <a:solidFill>
                  <a:srgbClr val="000000"/>
                </a:solidFill>
                <a:latin typeface="Arial"/>
                <a:cs typeface="Arial"/>
              </a:rPr>
              <a:t> </a:t>
            </a:r>
            <a:r>
              <a:rPr lang="en-US" kern="0" dirty="0" err="1" smtClean="0">
                <a:solidFill>
                  <a:srgbClr val="000000"/>
                </a:solidFill>
                <a:latin typeface="Arial"/>
                <a:cs typeface="Arial"/>
              </a:rPr>
              <a:t>lý</a:t>
            </a:r>
            <a:r>
              <a:rPr lang="en-US" kern="0" dirty="0" smtClean="0">
                <a:solidFill>
                  <a:srgbClr val="000000"/>
                </a:solidFill>
                <a:latin typeface="Arial"/>
                <a:cs typeface="Arial"/>
              </a:rPr>
              <a:t> </a:t>
            </a:r>
            <a:r>
              <a:rPr lang="en-US" kern="0" dirty="0" err="1" smtClean="0">
                <a:solidFill>
                  <a:srgbClr val="000000"/>
                </a:solidFill>
                <a:latin typeface="Arial"/>
                <a:cs typeface="Arial"/>
              </a:rPr>
              <a:t>hiện</a:t>
            </a:r>
            <a:r>
              <a:rPr lang="en-US" kern="0" dirty="0" smtClean="0">
                <a:solidFill>
                  <a:srgbClr val="000000"/>
                </a:solidFill>
                <a:latin typeface="Arial"/>
                <a:cs typeface="Arial"/>
              </a:rPr>
              <a:t> </a:t>
            </a:r>
            <a:r>
              <a:rPr lang="en-US" kern="0" dirty="0" err="1" smtClean="0">
                <a:solidFill>
                  <a:srgbClr val="000000"/>
                </a:solidFill>
                <a:latin typeface="Arial"/>
                <a:cs typeface="Arial"/>
              </a:rPr>
              <a:t>đại</a:t>
            </a:r>
            <a:r>
              <a:rPr lang="en-US" kern="0" dirty="0" smtClean="0">
                <a:solidFill>
                  <a:srgbClr val="000000"/>
                </a:solidFill>
                <a:latin typeface="Arial"/>
                <a:cs typeface="Arial"/>
              </a:rPr>
              <a:t> </a:t>
            </a:r>
            <a:r>
              <a:rPr lang="en-US" kern="0" dirty="0" err="1" smtClean="0">
                <a:solidFill>
                  <a:srgbClr val="000000"/>
                </a:solidFill>
                <a:latin typeface="Arial"/>
                <a:cs typeface="Arial"/>
              </a:rPr>
              <a:t>đều</a:t>
            </a:r>
            <a:r>
              <a:rPr lang="en-US" kern="0" dirty="0" smtClean="0">
                <a:solidFill>
                  <a:srgbClr val="000000"/>
                </a:solidFill>
                <a:latin typeface="Arial"/>
                <a:cs typeface="Arial"/>
              </a:rPr>
              <a:t> </a:t>
            </a:r>
            <a:r>
              <a:rPr lang="en-US" kern="0" dirty="0" err="1" smtClean="0">
                <a:solidFill>
                  <a:srgbClr val="000000"/>
                </a:solidFill>
                <a:latin typeface="Arial"/>
                <a:cs typeface="Arial"/>
              </a:rPr>
              <a:t>dùng</a:t>
            </a:r>
            <a:r>
              <a:rPr lang="en-US" kern="0" dirty="0" smtClean="0">
                <a:solidFill>
                  <a:srgbClr val="000000"/>
                </a:solidFill>
                <a:latin typeface="Arial"/>
                <a:cs typeface="Arial"/>
              </a:rPr>
              <a:t> </a:t>
            </a:r>
            <a:r>
              <a:rPr lang="en-US" kern="0" dirty="0" err="1" smtClean="0">
                <a:solidFill>
                  <a:srgbClr val="000000"/>
                </a:solidFill>
                <a:latin typeface="Arial"/>
                <a:cs typeface="Arial"/>
              </a:rPr>
              <a:t>kỹ</a:t>
            </a:r>
            <a:r>
              <a:rPr lang="en-US" kern="0" dirty="0" smtClean="0">
                <a:solidFill>
                  <a:srgbClr val="000000"/>
                </a:solidFill>
                <a:latin typeface="Arial"/>
                <a:cs typeface="Arial"/>
              </a:rPr>
              <a:t> </a:t>
            </a:r>
            <a:r>
              <a:rPr lang="en-US" kern="0" dirty="0" err="1" smtClean="0">
                <a:solidFill>
                  <a:srgbClr val="000000"/>
                </a:solidFill>
                <a:latin typeface="Arial"/>
                <a:cs typeface="Arial"/>
              </a:rPr>
              <a:t>thuật</a:t>
            </a:r>
            <a:r>
              <a:rPr lang="en-US" kern="0" dirty="0" smtClean="0">
                <a:solidFill>
                  <a:srgbClr val="000000"/>
                </a:solidFill>
                <a:latin typeface="Arial"/>
                <a:cs typeface="Arial"/>
              </a:rPr>
              <a:t> pipeline</a:t>
            </a:r>
          </a:p>
          <a:p>
            <a:pPr marL="287338" lvl="0" indent="-287338">
              <a:spcBef>
                <a:spcPct val="35000"/>
              </a:spcBef>
              <a:buClr>
                <a:srgbClr val="FC0128"/>
              </a:buClr>
              <a:buSzPct val="75000"/>
              <a:buFont typeface="Wingdings" pitchFamily="2" charset="2"/>
              <a:buChar char="q"/>
              <a:defRPr/>
            </a:pPr>
            <a:r>
              <a:rPr lang="en-US" kern="0" dirty="0" smtClean="0">
                <a:solidFill>
                  <a:srgbClr val="000000"/>
                </a:solidFill>
                <a:latin typeface="Arial"/>
                <a:cs typeface="Arial"/>
              </a:rPr>
              <a:t>Pipelining </a:t>
            </a:r>
            <a:r>
              <a:rPr lang="en-US" kern="0" dirty="0" err="1" smtClean="0">
                <a:solidFill>
                  <a:srgbClr val="000000"/>
                </a:solidFill>
                <a:latin typeface="Arial"/>
                <a:cs typeface="Arial"/>
              </a:rPr>
              <a:t>không</a:t>
            </a:r>
            <a:r>
              <a:rPr lang="en-US" kern="0" dirty="0" smtClean="0">
                <a:solidFill>
                  <a:srgbClr val="000000"/>
                </a:solidFill>
                <a:latin typeface="Arial"/>
                <a:cs typeface="Arial"/>
              </a:rPr>
              <a:t> </a:t>
            </a:r>
            <a:r>
              <a:rPr lang="en-US" kern="0" dirty="0" err="1" smtClean="0">
                <a:solidFill>
                  <a:srgbClr val="000000"/>
                </a:solidFill>
                <a:latin typeface="Arial"/>
                <a:cs typeface="Arial"/>
              </a:rPr>
              <a:t>làm</a:t>
            </a:r>
            <a:r>
              <a:rPr lang="en-US" kern="0" dirty="0" smtClean="0">
                <a:solidFill>
                  <a:srgbClr val="000000"/>
                </a:solidFill>
                <a:latin typeface="Arial"/>
                <a:cs typeface="Arial"/>
              </a:rPr>
              <a:t> </a:t>
            </a:r>
            <a:r>
              <a:rPr lang="en-US" kern="0" dirty="0" err="1" smtClean="0">
                <a:solidFill>
                  <a:srgbClr val="000000"/>
                </a:solidFill>
                <a:latin typeface="Arial"/>
                <a:cs typeface="Arial"/>
              </a:rPr>
              <a:t>giảm</a:t>
            </a:r>
            <a:r>
              <a:rPr lang="en-US" kern="0" dirty="0" smtClean="0">
                <a:solidFill>
                  <a:srgbClr val="000000"/>
                </a:solidFill>
                <a:latin typeface="Arial"/>
                <a:cs typeface="Arial"/>
              </a:rPr>
              <a:t> </a:t>
            </a:r>
            <a:r>
              <a:rPr lang="en-US" kern="0" dirty="0" err="1" smtClean="0">
                <a:solidFill>
                  <a:srgbClr val="FC0C34"/>
                </a:solidFill>
                <a:latin typeface="Arial"/>
                <a:cs typeface="Arial"/>
              </a:rPr>
              <a:t>độ</a:t>
            </a:r>
            <a:r>
              <a:rPr lang="en-US" kern="0" dirty="0" smtClean="0">
                <a:solidFill>
                  <a:srgbClr val="FC0C34"/>
                </a:solidFill>
                <a:latin typeface="Arial"/>
                <a:cs typeface="Arial"/>
              </a:rPr>
              <a:t> </a:t>
            </a:r>
            <a:r>
              <a:rPr lang="en-US" kern="0" dirty="0" err="1" smtClean="0">
                <a:solidFill>
                  <a:srgbClr val="FC0C34"/>
                </a:solidFill>
                <a:latin typeface="Arial"/>
                <a:cs typeface="Arial"/>
              </a:rPr>
              <a:t>trễ</a:t>
            </a:r>
            <a:r>
              <a:rPr lang="en-US" kern="0" dirty="0" smtClean="0">
                <a:solidFill>
                  <a:srgbClr val="000000"/>
                </a:solidFill>
                <a:latin typeface="Arial"/>
                <a:cs typeface="Arial"/>
              </a:rPr>
              <a:t> </a:t>
            </a:r>
            <a:r>
              <a:rPr lang="en-US" kern="0" dirty="0" err="1" smtClean="0">
                <a:solidFill>
                  <a:srgbClr val="000000"/>
                </a:solidFill>
                <a:latin typeface="Arial"/>
                <a:cs typeface="Arial"/>
              </a:rPr>
              <a:t>của</a:t>
            </a:r>
            <a:r>
              <a:rPr lang="en-US" kern="0" dirty="0" smtClean="0">
                <a:solidFill>
                  <a:srgbClr val="000000"/>
                </a:solidFill>
                <a:latin typeface="Arial"/>
                <a:cs typeface="Arial"/>
              </a:rPr>
              <a:t> 1 </a:t>
            </a:r>
            <a:r>
              <a:rPr lang="en-US" kern="0" dirty="0" err="1" smtClean="0">
                <a:solidFill>
                  <a:srgbClr val="000000"/>
                </a:solidFill>
                <a:latin typeface="Arial"/>
                <a:cs typeface="Arial"/>
              </a:rPr>
              <a:t>nhiệm</a:t>
            </a:r>
            <a:r>
              <a:rPr lang="en-US" kern="0" dirty="0" smtClean="0">
                <a:solidFill>
                  <a:srgbClr val="000000"/>
                </a:solidFill>
                <a:latin typeface="Arial"/>
                <a:cs typeface="Arial"/>
              </a:rPr>
              <a:t> </a:t>
            </a:r>
            <a:r>
              <a:rPr lang="en-US" kern="0" dirty="0" err="1" smtClean="0">
                <a:solidFill>
                  <a:srgbClr val="000000"/>
                </a:solidFill>
                <a:latin typeface="Arial"/>
                <a:cs typeface="Arial"/>
              </a:rPr>
              <a:t>vụ</a:t>
            </a:r>
            <a:r>
              <a:rPr lang="en-US" kern="0" dirty="0" smtClean="0">
                <a:solidFill>
                  <a:srgbClr val="000000"/>
                </a:solidFill>
                <a:latin typeface="Arial"/>
                <a:cs typeface="Arial"/>
              </a:rPr>
              <a:t> </a:t>
            </a:r>
            <a:r>
              <a:rPr lang="en-US" kern="0" dirty="0" err="1" smtClean="0">
                <a:solidFill>
                  <a:srgbClr val="000000"/>
                </a:solidFill>
                <a:latin typeface="Arial"/>
                <a:cs typeface="Arial"/>
              </a:rPr>
              <a:t>đơn</a:t>
            </a:r>
            <a:r>
              <a:rPr lang="en-US" kern="0" dirty="0" smtClean="0">
                <a:solidFill>
                  <a:srgbClr val="000000"/>
                </a:solidFill>
                <a:latin typeface="Arial"/>
                <a:cs typeface="Arial"/>
              </a:rPr>
              <a:t> </a:t>
            </a:r>
            <a:r>
              <a:rPr lang="en-US" kern="0" dirty="0" err="1" smtClean="0">
                <a:solidFill>
                  <a:srgbClr val="000000"/>
                </a:solidFill>
                <a:latin typeface="Arial"/>
                <a:cs typeface="Arial"/>
              </a:rPr>
              <a:t>lẻ</a:t>
            </a:r>
            <a:r>
              <a:rPr lang="en-US" kern="0" dirty="0" smtClean="0">
                <a:solidFill>
                  <a:srgbClr val="000000"/>
                </a:solidFill>
                <a:latin typeface="Arial"/>
                <a:cs typeface="Arial"/>
              </a:rPr>
              <a:t>, </a:t>
            </a:r>
            <a:r>
              <a:rPr lang="en-US" kern="0" dirty="0" err="1" smtClean="0">
                <a:solidFill>
                  <a:srgbClr val="000000"/>
                </a:solidFill>
                <a:latin typeface="Arial"/>
                <a:cs typeface="Arial"/>
              </a:rPr>
              <a:t>nó</a:t>
            </a:r>
            <a:r>
              <a:rPr lang="en-US" kern="0" dirty="0" smtClean="0">
                <a:solidFill>
                  <a:srgbClr val="000000"/>
                </a:solidFill>
                <a:latin typeface="Arial"/>
                <a:cs typeface="Arial"/>
              </a:rPr>
              <a:t> </a:t>
            </a:r>
            <a:r>
              <a:rPr lang="en-US" kern="0" dirty="0" err="1" smtClean="0">
                <a:solidFill>
                  <a:srgbClr val="000000"/>
                </a:solidFill>
                <a:latin typeface="Arial"/>
                <a:cs typeface="Arial"/>
              </a:rPr>
              <a:t>giúp</a:t>
            </a:r>
            <a:r>
              <a:rPr lang="en-US" kern="0" dirty="0" smtClean="0">
                <a:solidFill>
                  <a:srgbClr val="000000"/>
                </a:solidFill>
                <a:latin typeface="Arial"/>
                <a:cs typeface="Arial"/>
              </a:rPr>
              <a:t> </a:t>
            </a:r>
            <a:r>
              <a:rPr lang="en-US" kern="0" dirty="0" err="1" smtClean="0">
                <a:solidFill>
                  <a:srgbClr val="000000"/>
                </a:solidFill>
                <a:latin typeface="Arial"/>
                <a:cs typeface="Arial"/>
              </a:rPr>
              <a:t>tăng</a:t>
            </a:r>
            <a:r>
              <a:rPr lang="en-US" kern="0" dirty="0" smtClean="0">
                <a:solidFill>
                  <a:srgbClr val="000000"/>
                </a:solidFill>
                <a:latin typeface="Arial"/>
                <a:cs typeface="Arial"/>
              </a:rPr>
              <a:t> </a:t>
            </a:r>
            <a:r>
              <a:rPr lang="en-US" kern="0" dirty="0" err="1" smtClean="0">
                <a:solidFill>
                  <a:srgbClr val="FC0C34"/>
                </a:solidFill>
                <a:latin typeface="Arial"/>
                <a:cs typeface="Arial"/>
              </a:rPr>
              <a:t>thông</a:t>
            </a:r>
            <a:r>
              <a:rPr lang="en-US" kern="0" dirty="0" smtClean="0">
                <a:solidFill>
                  <a:srgbClr val="FC0C34"/>
                </a:solidFill>
                <a:latin typeface="Arial"/>
                <a:cs typeface="Arial"/>
              </a:rPr>
              <a:t> </a:t>
            </a:r>
            <a:r>
              <a:rPr lang="en-US" kern="0" dirty="0" err="1" smtClean="0">
                <a:solidFill>
                  <a:srgbClr val="FC0C34"/>
                </a:solidFill>
                <a:latin typeface="Arial"/>
                <a:cs typeface="Arial"/>
              </a:rPr>
              <a:t>lượng</a:t>
            </a:r>
            <a:r>
              <a:rPr lang="en-US" kern="0" dirty="0" smtClean="0">
                <a:solidFill>
                  <a:srgbClr val="FC0C34"/>
                </a:solidFill>
                <a:latin typeface="Arial"/>
                <a:cs typeface="Arial"/>
              </a:rPr>
              <a:t> </a:t>
            </a:r>
            <a:r>
              <a:rPr lang="en-US" kern="0" dirty="0" err="1" smtClean="0">
                <a:solidFill>
                  <a:srgbClr val="000000"/>
                </a:solidFill>
                <a:latin typeface="Arial"/>
                <a:cs typeface="Arial"/>
              </a:rPr>
              <a:t>của</a:t>
            </a:r>
            <a:r>
              <a:rPr lang="en-US" kern="0" dirty="0" smtClean="0">
                <a:solidFill>
                  <a:srgbClr val="000000"/>
                </a:solidFill>
                <a:latin typeface="Arial"/>
                <a:cs typeface="Arial"/>
              </a:rPr>
              <a:t> </a:t>
            </a:r>
            <a:r>
              <a:rPr lang="en-US" kern="0" dirty="0" err="1" smtClean="0">
                <a:solidFill>
                  <a:srgbClr val="000000"/>
                </a:solidFill>
                <a:latin typeface="Arial"/>
                <a:cs typeface="Arial"/>
              </a:rPr>
              <a:t>toàn</a:t>
            </a:r>
            <a:r>
              <a:rPr lang="en-US" kern="0" dirty="0" smtClean="0">
                <a:solidFill>
                  <a:srgbClr val="000000"/>
                </a:solidFill>
                <a:latin typeface="Arial"/>
                <a:cs typeface="Arial"/>
              </a:rPr>
              <a:t> </a:t>
            </a:r>
            <a:r>
              <a:rPr lang="en-US" kern="0" dirty="0" err="1" smtClean="0">
                <a:solidFill>
                  <a:srgbClr val="000000"/>
                </a:solidFill>
                <a:latin typeface="Arial"/>
                <a:cs typeface="Arial"/>
              </a:rPr>
              <a:t>bộ</a:t>
            </a:r>
            <a:endParaRPr lang="en-US" kern="0" dirty="0" smtClean="0">
              <a:solidFill>
                <a:srgbClr val="000000"/>
              </a:solidFill>
              <a:latin typeface="Arial"/>
              <a:cs typeface="Arial"/>
            </a:endParaRPr>
          </a:p>
          <a:p>
            <a:pPr marL="287338" marR="0" lvl="0" indent="-287338" algn="l" defTabSz="914400" rtl="0" eaLnBrk="0" fontAlgn="base" latinLnBrk="0" hangingPunct="0">
              <a:lnSpc>
                <a:spcPct val="100000"/>
              </a:lnSpc>
              <a:spcBef>
                <a:spcPct val="3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Tăng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tốc</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tiềm</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năng</a:t>
            </a:r>
            <a:r>
              <a:rPr kumimoji="0" lang="en-US" b="0" i="0" u="none" strike="noStrike" kern="0" cap="none" spc="0" normalizeH="0" baseline="0" noProof="0" dirty="0" smtClean="0">
                <a:ln>
                  <a:noFill/>
                </a:ln>
                <a:solidFill>
                  <a:srgbClr val="000000"/>
                </a:solidFill>
                <a:effectLst/>
                <a:uLnTx/>
                <a:uFillTx/>
                <a:latin typeface="Arial"/>
                <a:cs typeface="Arial"/>
              </a:rPr>
              <a:t>: CPI = 1 </a:t>
            </a:r>
            <a:r>
              <a:rPr kumimoji="0" lang="en-US" b="0" i="0" u="none" strike="noStrike" kern="0" cap="none" spc="0" normalizeH="0" baseline="0" noProof="0" dirty="0" err="1" smtClean="0">
                <a:ln>
                  <a:noFill/>
                </a:ln>
                <a:solidFill>
                  <a:srgbClr val="000000"/>
                </a:solidFill>
                <a:effectLst/>
                <a:uLnTx/>
                <a:uFillTx/>
                <a:latin typeface="Arial"/>
                <a:cs typeface="Arial"/>
              </a:rPr>
              <a:t>và</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đồng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hồ</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nhanh</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Tc</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nhỏ</a:t>
            </a:r>
            <a:r>
              <a:rPr kumimoji="0" lang="en-US" b="0" i="0" u="none" strike="noStrike" kern="0" cap="none" spc="0" normalizeH="0" baseline="0" noProof="0" dirty="0" smtClean="0">
                <a:ln>
                  <a:noFill/>
                </a:ln>
                <a:solidFill>
                  <a:srgbClr val="000000"/>
                </a:solidFill>
                <a:effectLst/>
                <a:uLnTx/>
                <a:uFillTx/>
                <a:latin typeface="Arial"/>
                <a:cs typeface="Arial"/>
              </a:rPr>
              <a:t> </a:t>
            </a:r>
          </a:p>
          <a:p>
            <a:pPr marL="287338" marR="0" lvl="0" indent="-287338" algn="l" defTabSz="914400" rtl="0" eaLnBrk="0" fontAlgn="base" latinLnBrk="0" hangingPunct="0">
              <a:lnSpc>
                <a:spcPct val="100000"/>
              </a:lnSpc>
              <a:spcBef>
                <a:spcPct val="3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Tốc</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độ</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đồng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hồ</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bị</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hạn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chế</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bởi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giai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đoạn</a:t>
            </a:r>
            <a:r>
              <a:rPr kumimoji="0" lang="en-US" b="0" i="0" u="none" strike="noStrike" kern="0" cap="none" spc="0" normalizeH="0" baseline="0" noProof="0" dirty="0" smtClean="0">
                <a:ln>
                  <a:noFill/>
                </a:ln>
                <a:solidFill>
                  <a:srgbClr val="000000"/>
                </a:solidFill>
                <a:effectLst/>
                <a:uLnTx/>
                <a:uFillTx/>
                <a:latin typeface="Arial"/>
                <a:cs typeface="Arial"/>
              </a:rPr>
              <a:t> pipeline </a:t>
            </a:r>
            <a:r>
              <a:rPr kumimoji="0" lang="en-US" b="0" i="0" u="none" strike="noStrike" kern="0" cap="none" spc="0" normalizeH="0" baseline="0" noProof="0" dirty="0" err="1" smtClean="0">
                <a:ln>
                  <a:noFill/>
                </a:ln>
                <a:solidFill>
                  <a:srgbClr val="FC0128"/>
                </a:solidFill>
                <a:effectLst/>
                <a:uLnTx/>
                <a:uFillTx/>
                <a:latin typeface="Arial"/>
                <a:cs typeface="Arial"/>
              </a:rPr>
              <a:t>chậm</a:t>
            </a:r>
            <a:r>
              <a:rPr kumimoji="0" lang="en-US" b="0" i="0" u="none" strike="noStrike" kern="0" cap="none" spc="0" normalizeH="0" baseline="0" noProof="0" dirty="0" smtClean="0">
                <a:ln>
                  <a:noFill/>
                </a:ln>
                <a:solidFill>
                  <a:srgbClr val="FC0128"/>
                </a:solidFill>
                <a:effectLst/>
                <a:uLnTx/>
                <a:uFillTx/>
                <a:latin typeface="Arial"/>
                <a:cs typeface="Arial"/>
              </a:rPr>
              <a:t> </a:t>
            </a:r>
            <a:r>
              <a:rPr kumimoji="0" lang="en-US" b="0" i="0" u="none" strike="noStrike" kern="0" cap="none" spc="0" normalizeH="0" baseline="0" noProof="0" dirty="0" err="1" smtClean="0">
                <a:ln>
                  <a:noFill/>
                </a:ln>
                <a:solidFill>
                  <a:srgbClr val="FC0128"/>
                </a:solidFill>
                <a:effectLst/>
                <a:uLnTx/>
                <a:uFillTx/>
                <a:latin typeface="Arial"/>
                <a:cs typeface="Arial"/>
              </a:rPr>
              <a:t>nhất</a:t>
            </a:r>
            <a:r>
              <a:rPr kumimoji="0" lang="en-US" b="0" i="0" u="none" strike="noStrike" kern="0" cap="none" spc="0" normalizeH="0" baseline="0" noProof="0" dirty="0" smtClean="0">
                <a:ln>
                  <a:noFill/>
                </a:ln>
                <a:solidFill>
                  <a:srgbClr val="FC0128"/>
                </a:solidFill>
                <a:effectLst/>
                <a:uLnTx/>
                <a:uFillTx/>
                <a:latin typeface="Arial"/>
                <a:cs typeface="Arial"/>
              </a:rPr>
              <a:t> </a:t>
            </a:r>
          </a:p>
          <a:p>
            <a:pPr marL="741363" marR="0" lvl="1" indent="-246063" algn="l" defTabSz="914400" rtl="0" eaLnBrk="0" fontAlgn="base" latinLnBrk="0" hangingPunct="0">
              <a:lnSpc>
                <a:spcPct val="100000"/>
              </a:lnSpc>
              <a:spcBef>
                <a:spcPct val="35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Các</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giai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đoạn</a:t>
            </a:r>
            <a:r>
              <a:rPr kumimoji="0" lang="en-US" b="0" i="0" u="none" strike="noStrike" kern="0" cap="none" spc="0" normalizeH="0" baseline="0" noProof="0" dirty="0" smtClean="0">
                <a:ln>
                  <a:noFill/>
                </a:ln>
                <a:solidFill>
                  <a:srgbClr val="000000"/>
                </a:solidFill>
                <a:effectLst/>
                <a:uLnTx/>
                <a:uFillTx/>
                <a:latin typeface="Arial"/>
                <a:cs typeface="Arial"/>
              </a:rPr>
              <a:t> pipeline </a:t>
            </a:r>
            <a:r>
              <a:rPr kumimoji="0" lang="en-US" b="0" i="0" u="none" strike="noStrike" kern="0" cap="none" spc="0" normalizeH="0" baseline="0" noProof="0" dirty="0" err="1" smtClean="0">
                <a:ln>
                  <a:noFill/>
                </a:ln>
                <a:solidFill>
                  <a:srgbClr val="000000"/>
                </a:solidFill>
                <a:effectLst/>
                <a:uLnTx/>
                <a:uFillTx/>
                <a:latin typeface="Arial"/>
                <a:cs typeface="Arial"/>
              </a:rPr>
              <a:t>không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cân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bằng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làm</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giảm</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hiệu</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suất</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741363" marR="0" lvl="1" indent="-246063" algn="l" defTabSz="914400" rtl="0" eaLnBrk="0" fontAlgn="base" latinLnBrk="0" hangingPunct="0">
              <a:lnSpc>
                <a:spcPct val="100000"/>
              </a:lnSpc>
              <a:spcBef>
                <a:spcPct val="35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Thời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gian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FC0128"/>
                </a:solidFill>
                <a:effectLst/>
                <a:uLnTx/>
                <a:uFillTx/>
                <a:latin typeface="Arial"/>
                <a:cs typeface="Arial"/>
              </a:rPr>
              <a:t>làm</a:t>
            </a:r>
            <a:r>
              <a:rPr kumimoji="0" lang="en-US" b="0" i="0" u="none" strike="noStrike" kern="0" cap="none" spc="0" normalizeH="0" baseline="0" noProof="0" dirty="0" smtClean="0">
                <a:ln>
                  <a:noFill/>
                </a:ln>
                <a:solidFill>
                  <a:srgbClr val="FC0128"/>
                </a:solidFill>
                <a:effectLst/>
                <a:uLnTx/>
                <a:uFillTx/>
                <a:latin typeface="Arial"/>
                <a:cs typeface="Arial"/>
              </a:rPr>
              <a:t> </a:t>
            </a:r>
            <a:r>
              <a:rPr kumimoji="0" lang="en-US" b="0" i="0" u="none" strike="noStrike" kern="0" cap="none" spc="0" normalizeH="0" baseline="0" noProof="0" dirty="0" err="1" smtClean="0">
                <a:ln>
                  <a:noFill/>
                </a:ln>
                <a:solidFill>
                  <a:srgbClr val="FC0128"/>
                </a:solidFill>
                <a:effectLst/>
                <a:uLnTx/>
                <a:uFillTx/>
                <a:latin typeface="Arial"/>
                <a:cs typeface="Arial"/>
              </a:rPr>
              <a:t>đầy</a:t>
            </a:r>
            <a:r>
              <a:rPr kumimoji="0" lang="en-US" b="0" i="0" u="none" strike="noStrike" kern="0" cap="none" spc="0" normalizeH="0" baseline="0" noProof="0" dirty="0" smtClean="0">
                <a:ln>
                  <a:noFill/>
                </a:ln>
                <a:solidFill>
                  <a:srgbClr val="000000"/>
                </a:solidFill>
                <a:effectLst/>
                <a:uLnTx/>
                <a:uFillTx/>
                <a:latin typeface="Arial"/>
                <a:cs typeface="Arial"/>
              </a:rPr>
              <a:t>” pipeline </a:t>
            </a:r>
            <a:r>
              <a:rPr kumimoji="0" lang="en-US" b="0" i="0" u="none" strike="noStrike" kern="0" cap="none" spc="0" normalizeH="0" baseline="0" noProof="0" dirty="0" err="1" smtClean="0">
                <a:ln>
                  <a:noFill/>
                </a:ln>
                <a:solidFill>
                  <a:srgbClr val="000000"/>
                </a:solidFill>
                <a:effectLst/>
                <a:uLnTx/>
                <a:uFillTx/>
                <a:latin typeface="Arial"/>
                <a:cs typeface="Arial"/>
              </a:rPr>
              <a:t>và</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thời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gian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FC0128"/>
                </a:solidFill>
                <a:effectLst/>
                <a:uLnTx/>
                <a:uFillTx/>
                <a:latin typeface="Arial"/>
                <a:cs typeface="Arial"/>
              </a:rPr>
              <a:t>làm</a:t>
            </a:r>
            <a:r>
              <a:rPr kumimoji="0" lang="en-US" b="0" i="0" u="none" strike="noStrike" kern="0" cap="none" spc="0" normalizeH="0" baseline="0" noProof="0" dirty="0" smtClean="0">
                <a:ln>
                  <a:noFill/>
                </a:ln>
                <a:solidFill>
                  <a:srgbClr val="FC0128"/>
                </a:solidFill>
                <a:effectLst/>
                <a:uLnTx/>
                <a:uFillTx/>
                <a:latin typeface="Arial"/>
                <a:cs typeface="Arial"/>
              </a:rPr>
              <a:t> </a:t>
            </a:r>
            <a:r>
              <a:rPr kumimoji="0" lang="en-US" b="0" i="0" u="none" strike="noStrike" kern="0" cap="none" spc="0" normalizeH="0" baseline="0" noProof="0" dirty="0" err="1" smtClean="0">
                <a:ln>
                  <a:noFill/>
                </a:ln>
                <a:solidFill>
                  <a:srgbClr val="FC0128"/>
                </a:solidFill>
                <a:effectLst/>
                <a:uLnTx/>
                <a:uFillTx/>
                <a:latin typeface="Arial"/>
                <a:cs typeface="Arial"/>
              </a:rPr>
              <a:t>trống</a:t>
            </a:r>
            <a:r>
              <a:rPr kumimoji="0" lang="en-US" b="0" i="0" u="none" strike="noStrike" kern="0" cap="none" spc="0" normalizeH="0" baseline="0" noProof="0" dirty="0" smtClean="0">
                <a:ln>
                  <a:noFill/>
                </a:ln>
                <a:solidFill>
                  <a:srgbClr val="000000"/>
                </a:solidFill>
                <a:effectLst/>
                <a:uLnTx/>
                <a:uFillTx/>
                <a:latin typeface="Arial"/>
                <a:cs typeface="Arial"/>
              </a:rPr>
              <a:t>” pipeline </a:t>
            </a:r>
            <a:r>
              <a:rPr kumimoji="0" lang="en-US" b="0" i="0" u="none" strike="noStrike" kern="0" cap="none" spc="0" normalizeH="0" baseline="0" noProof="0" dirty="0" err="1" smtClean="0">
                <a:ln>
                  <a:noFill/>
                </a:ln>
                <a:solidFill>
                  <a:srgbClr val="000000"/>
                </a:solidFill>
                <a:effectLst/>
                <a:uLnTx/>
                <a:uFillTx/>
                <a:latin typeface="Arial"/>
                <a:cs typeface="Arial"/>
              </a:rPr>
              <a:t>ảnh</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hưởng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đến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độ</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tăng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tốc</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khi</a:t>
            </a:r>
            <a:r>
              <a:rPr kumimoji="0" lang="en-US" b="0" i="0" u="none" strike="noStrike" kern="0" cap="none" spc="0" normalizeH="0" baseline="0" noProof="0" dirty="0" smtClean="0">
                <a:ln>
                  <a:noFill/>
                </a:ln>
                <a:solidFill>
                  <a:srgbClr val="000000"/>
                </a:solidFill>
                <a:effectLst/>
                <a:uLnTx/>
                <a:uFillTx/>
                <a:latin typeface="Arial"/>
                <a:cs typeface="Arial"/>
              </a:rPr>
              <a:t> pipeline </a:t>
            </a:r>
            <a:r>
              <a:rPr kumimoji="0" lang="en-US" b="0" i="0" u="none" strike="noStrike" kern="0" cap="none" spc="0" normalizeH="0" baseline="0" noProof="0" dirty="0" err="1" smtClean="0">
                <a:ln>
                  <a:noFill/>
                </a:ln>
                <a:solidFill>
                  <a:srgbClr val="000000"/>
                </a:solidFill>
                <a:effectLst/>
                <a:uLnTx/>
                <a:uFillTx/>
                <a:latin typeface="Arial"/>
                <a:cs typeface="Arial"/>
              </a:rPr>
              <a:t>sâu</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FFFFFF"/>
                </a:solidFill>
                <a:effectLst/>
                <a:uLnTx/>
                <a:uFillTx/>
                <a:latin typeface="Arial"/>
                <a:cs typeface="Arial"/>
              </a:rPr>
              <a:t>nhiều</a:t>
            </a:r>
            <a:r>
              <a:rPr kumimoji="0" lang="en-US" b="0" i="0" u="none" strike="noStrike" kern="0" cap="none" spc="0" normalizeH="0" baseline="0" noProof="0" dirty="0" smtClean="0">
                <a:ln>
                  <a:noFill/>
                </a:ln>
                <a:solidFill>
                  <a:srgbClr val="FFFFFF"/>
                </a:solidFill>
                <a:effectLst/>
                <a:uLnTx/>
                <a:uFillTx/>
                <a:latin typeface="Arial"/>
                <a:cs typeface="Arial"/>
              </a:rPr>
              <a:t> </a:t>
            </a:r>
            <a:r>
              <a:rPr kumimoji="0" lang="en-US" b="0" i="0" u="none" strike="noStrike" kern="0" cap="none" spc="0" normalizeH="0" baseline="0" noProof="0" dirty="0" err="1" smtClean="0">
                <a:ln>
                  <a:noFill/>
                </a:ln>
                <a:solidFill>
                  <a:srgbClr val="FFFFFF"/>
                </a:solidFill>
                <a:effectLst/>
                <a:uLnTx/>
                <a:uFillTx/>
                <a:latin typeface="Arial"/>
                <a:cs typeface="Arial"/>
              </a:rPr>
              <a:t>giai</a:t>
            </a:r>
            <a:r>
              <a:rPr kumimoji="0" lang="en-US" b="0" i="0" u="none" strike="noStrike" kern="0" cap="none" spc="0" normalizeH="0" baseline="0" noProof="0" dirty="0" smtClean="0">
                <a:ln>
                  <a:noFill/>
                </a:ln>
                <a:solidFill>
                  <a:srgbClr val="FFFFFF"/>
                </a:solidFill>
                <a:effectLst/>
                <a:uLnTx/>
                <a:uFillTx/>
                <a:latin typeface="Arial"/>
                <a:cs typeface="Arial"/>
              </a:rPr>
              <a:t> </a:t>
            </a:r>
            <a:r>
              <a:rPr kumimoji="0" lang="en-US" b="0" i="0" u="none" strike="noStrike" kern="0" cap="none" spc="0" normalizeH="0" baseline="0" noProof="0" dirty="0" err="1" smtClean="0">
                <a:ln>
                  <a:noFill/>
                </a:ln>
                <a:solidFill>
                  <a:srgbClr val="FFFFFF"/>
                </a:solidFill>
                <a:effectLst/>
                <a:uLnTx/>
                <a:uFillTx/>
                <a:latin typeface="Arial"/>
                <a:cs typeface="Arial"/>
              </a:rPr>
              <a:t>đoạn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và</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đoạn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mã</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ngắn</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287338" marR="0" lvl="0" indent="-287338" algn="l" defTabSz="914400" rtl="0" eaLnBrk="0" fontAlgn="base" latinLnBrk="0" hangingPunct="0">
              <a:lnSpc>
                <a:spcPct val="100000"/>
              </a:lnSpc>
              <a:spcBef>
                <a:spcPct val="35000"/>
              </a:spcBef>
              <a:spcAft>
                <a:spcPct val="0"/>
              </a:spcAft>
              <a:buClr>
                <a:srgbClr val="FC0128"/>
              </a:buClr>
              <a:buSzPct val="75000"/>
              <a:buFont typeface="Wingdings" pitchFamily="2" charset="2"/>
              <a:buChar char="q"/>
              <a:tabLst/>
              <a:defRPr/>
            </a:pPr>
            <a:r>
              <a:rPr kumimoji="0" lang="en-US" b="0" i="0" u="none" strike="noStrike" kern="0" cap="none" spc="0" normalizeH="0" baseline="0" noProof="0" dirty="0" err="1" smtClean="0">
                <a:ln>
                  <a:noFill/>
                </a:ln>
                <a:solidFill>
                  <a:srgbClr val="000000"/>
                </a:solidFill>
                <a:effectLst/>
                <a:uLnTx/>
                <a:uFillTx/>
                <a:latin typeface="Arial"/>
                <a:cs typeface="Arial"/>
              </a:rPr>
              <a:t>Cần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phát</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hiện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và</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giải</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quyết</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xung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đột</a:t>
            </a:r>
            <a:endParaRPr kumimoji="0" lang="en-US" b="0" i="0" u="none" strike="noStrike" kern="0" cap="none" spc="0" normalizeH="0" baseline="0" noProof="0" dirty="0" smtClean="0">
              <a:ln>
                <a:noFill/>
              </a:ln>
              <a:solidFill>
                <a:srgbClr val="000000"/>
              </a:solidFill>
              <a:effectLst/>
              <a:uLnTx/>
              <a:uFillTx/>
              <a:latin typeface="Arial"/>
              <a:cs typeface="Arial"/>
            </a:endParaRPr>
          </a:p>
          <a:p>
            <a:pPr marL="741363" marR="0" lvl="1" indent="-246063" algn="l" defTabSz="914400" rtl="0" eaLnBrk="0" fontAlgn="base" latinLnBrk="0" hangingPunct="0">
              <a:lnSpc>
                <a:spcPct val="100000"/>
              </a:lnSpc>
              <a:spcBef>
                <a:spcPct val="35000"/>
              </a:spcBef>
              <a:spcAft>
                <a:spcPct val="0"/>
              </a:spcAft>
              <a:buClr>
                <a:srgbClr val="FC0128"/>
              </a:buClr>
              <a:buSzPct val="75000"/>
              <a:buFont typeface="Monotype Sorts" pitchFamily="2" charset="2"/>
              <a:buChar char="l"/>
              <a:tabLst/>
              <a:defRPr/>
            </a:pPr>
            <a:r>
              <a:rPr kumimoji="0" lang="en-US" b="0" i="0" u="none" strike="noStrike" kern="0" cap="none" spc="0" normalizeH="0" baseline="0" noProof="0" dirty="0" err="1" smtClean="0">
                <a:ln>
                  <a:noFill/>
                </a:ln>
                <a:solidFill>
                  <a:srgbClr val="000000"/>
                </a:solidFill>
                <a:effectLst/>
                <a:uLnTx/>
                <a:uFillTx/>
                <a:latin typeface="Arial"/>
                <a:cs typeface="Arial"/>
              </a:rPr>
              <a:t>Dừng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ảnh</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hưởng</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xấu</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tới</a:t>
            </a:r>
            <a:r>
              <a:rPr kumimoji="0" lang="en-US" b="0" i="0" u="none" strike="noStrike" kern="0" cap="none" spc="0" normalizeH="0" baseline="0" noProof="0" dirty="0" smtClean="0">
                <a:ln>
                  <a:noFill/>
                </a:ln>
                <a:solidFill>
                  <a:srgbClr val="000000"/>
                </a:solidFill>
                <a:effectLst/>
                <a:uLnTx/>
                <a:uFillTx/>
                <a:latin typeface="Arial"/>
                <a:cs typeface="Arial"/>
              </a:rPr>
              <a:t> CPI (</a:t>
            </a:r>
            <a:r>
              <a:rPr kumimoji="0" lang="en-US" b="0" i="0" u="none" strike="noStrike" kern="0" cap="none" spc="0" normalizeH="0" baseline="0" noProof="0" dirty="0" err="1" smtClean="0">
                <a:ln>
                  <a:noFill/>
                </a:ln>
                <a:solidFill>
                  <a:srgbClr val="000000"/>
                </a:solidFill>
                <a:effectLst/>
                <a:uLnTx/>
                <a:uFillTx/>
                <a:latin typeface="Arial"/>
                <a:cs typeface="Arial"/>
              </a:rPr>
              <a:t>làm</a:t>
            </a:r>
            <a:r>
              <a:rPr kumimoji="0" lang="en-US" b="0" i="0" u="none" strike="noStrike" kern="0" cap="none" spc="0" normalizeH="0" baseline="0" noProof="0" dirty="0" smtClean="0">
                <a:ln>
                  <a:noFill/>
                </a:ln>
                <a:solidFill>
                  <a:srgbClr val="000000"/>
                </a:solidFill>
                <a:effectLst/>
                <a:uLnTx/>
                <a:uFillTx/>
                <a:latin typeface="Arial"/>
                <a:cs typeface="Arial"/>
              </a:rPr>
              <a:t> CPI </a:t>
            </a:r>
            <a:r>
              <a:rPr kumimoji="0" lang="en-US" b="0" i="0" u="none" strike="noStrike" kern="0" cap="none" spc="0" normalizeH="0" baseline="0" noProof="0" dirty="0" err="1" smtClean="0">
                <a:ln>
                  <a:noFill/>
                </a:ln>
                <a:solidFill>
                  <a:srgbClr val="000000"/>
                </a:solidFill>
                <a:effectLst/>
                <a:uLnTx/>
                <a:uFillTx/>
                <a:latin typeface="Arial"/>
                <a:cs typeface="Arial"/>
              </a:rPr>
              <a:t>lớn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hơn</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giá</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trị</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lý</a:t>
            </a:r>
            <a:r>
              <a:rPr kumimoji="0" lang="en-US" b="0" i="0" u="none" strike="noStrike" kern="0" cap="none" spc="0" normalizeH="0" baseline="0" noProof="0" dirty="0" smtClean="0">
                <a:ln>
                  <a:noFill/>
                </a:ln>
                <a:solidFill>
                  <a:srgbClr val="000000"/>
                </a:solidFill>
                <a:effectLst/>
                <a:uLnTx/>
                <a:uFillTx/>
                <a:latin typeface="Arial"/>
                <a:cs typeface="Arial"/>
              </a:rPr>
              <a:t> </a:t>
            </a:r>
            <a:r>
              <a:rPr kumimoji="0" lang="en-US" b="0" i="0" u="none" strike="noStrike" kern="0" cap="none" spc="0" normalizeH="0" baseline="0" noProof="0" dirty="0" err="1" smtClean="0">
                <a:ln>
                  <a:noFill/>
                </a:ln>
                <a:solidFill>
                  <a:srgbClr val="000000"/>
                </a:solidFill>
                <a:effectLst/>
                <a:uLnTx/>
                <a:uFillTx/>
                <a:latin typeface="Arial"/>
                <a:cs typeface="Arial"/>
              </a:rPr>
              <a:t>tưởng</a:t>
            </a:r>
            <a:r>
              <a:rPr kumimoji="0" lang="en-US" b="0" i="0" u="none" strike="noStrike" kern="0" cap="none" spc="0" normalizeH="0" baseline="0" noProof="0" dirty="0" smtClean="0">
                <a:ln>
                  <a:noFill/>
                </a:ln>
                <a:solidFill>
                  <a:srgbClr val="000000"/>
                </a:solidFill>
                <a:effectLst/>
                <a:uLnTx/>
                <a:uFillTx/>
                <a:latin typeface="Arial"/>
                <a:cs typeface="Arial"/>
              </a:rPr>
              <a:t> 1)</a:t>
            </a:r>
            <a:endParaRPr kumimoji="0" lang="en-US" b="0" i="0" u="none" strike="noStrike" kern="0" cap="none" spc="0" normalizeH="0" baseline="0" noProof="0" dirty="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3631205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0">
                                            <p:txEl>
                                              <p:pRg st="5" end="5"/>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Cách</a:t>
            </a:r>
            <a:r>
              <a:rPr lang="en-US" b="1" dirty="0" smtClean="0">
                <a:latin typeface="Arial"/>
                <a:cs typeface="Arial"/>
              </a:rPr>
              <a:t> </a:t>
            </a:r>
            <a:r>
              <a:rPr lang="en-US" b="1" dirty="0" err="1" smtClean="0">
                <a:latin typeface="Arial"/>
                <a:cs typeface="Arial"/>
              </a:rPr>
              <a:t>nào</a:t>
            </a:r>
            <a:r>
              <a:rPr lang="en-US" b="1" dirty="0" smtClean="0">
                <a:latin typeface="Arial"/>
                <a:cs typeface="Arial"/>
              </a:rPr>
              <a:t> </a:t>
            </a:r>
            <a:r>
              <a:rPr lang="en-US" b="1" dirty="0" err="1" smtClean="0">
                <a:latin typeface="Arial"/>
                <a:cs typeface="Arial"/>
              </a:rPr>
              <a:t>tốt</a:t>
            </a:r>
            <a:r>
              <a:rPr lang="en-US" b="1" dirty="0" smtClean="0">
                <a:latin typeface="Arial"/>
                <a:cs typeface="Arial"/>
              </a:rPr>
              <a:t> </a:t>
            </a:r>
            <a:r>
              <a:rPr lang="en-US" b="1" dirty="0" err="1" smtClean="0">
                <a:latin typeface="Arial"/>
                <a:cs typeface="Arial"/>
              </a:rPr>
              <a:t>hơn</a:t>
            </a:r>
            <a:r>
              <a:rPr lang="en-US" b="1" dirty="0" smtClean="0">
                <a:latin typeface="Arial"/>
                <a:cs typeface="Arial"/>
              </a:rPr>
              <a:t>?</a:t>
            </a:r>
            <a:endParaRPr lang="en-US" dirty="0">
              <a:latin typeface="Arial"/>
              <a:cs typeface="Arial"/>
            </a:endParaRPr>
          </a:p>
        </p:txBody>
      </p:sp>
      <p:sp>
        <p:nvSpPr>
          <p:cNvPr id="3" name="Rectangle 2"/>
          <p:cNvSpPr/>
          <p:nvPr/>
        </p:nvSpPr>
        <p:spPr>
          <a:xfrm>
            <a:off x="685800" y="2349251"/>
            <a:ext cx="7886700" cy="923330"/>
          </a:xfrm>
          <a:prstGeom prst="rect">
            <a:avLst/>
          </a:prstGeom>
        </p:spPr>
        <p:txBody>
          <a:bodyPr wrap="square">
            <a:spAutoFit/>
          </a:bodyPr>
          <a:lstStyle/>
          <a:p>
            <a:r>
              <a:rPr lang="en-US" dirty="0" smtClean="0">
                <a:latin typeface="Arial"/>
                <a:cs typeface="Arial"/>
              </a:rPr>
              <a:t>• Chia </a:t>
            </a:r>
            <a:r>
              <a:rPr lang="en-US" dirty="0" err="1" smtClean="0">
                <a:latin typeface="Arial"/>
                <a:cs typeface="Arial"/>
              </a:rPr>
              <a:t>lệnh</a:t>
            </a:r>
            <a:r>
              <a:rPr lang="en-US" dirty="0" smtClean="0">
                <a:latin typeface="Arial"/>
                <a:cs typeface="Arial"/>
              </a:rPr>
              <a:t> </a:t>
            </a:r>
            <a:r>
              <a:rPr lang="en-US" dirty="0" err="1" smtClean="0">
                <a:latin typeface="Arial"/>
                <a:cs typeface="Arial"/>
              </a:rPr>
              <a:t>thành</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giai</a:t>
            </a:r>
            <a:r>
              <a:rPr lang="en-US" dirty="0" smtClean="0">
                <a:latin typeface="Arial"/>
                <a:cs typeface="Arial"/>
              </a:rPr>
              <a:t> </a:t>
            </a:r>
            <a:r>
              <a:rPr lang="en-US" dirty="0" err="1" smtClean="0">
                <a:latin typeface="Arial"/>
                <a:cs typeface="Arial"/>
              </a:rPr>
              <a:t>đoạn</a:t>
            </a:r>
            <a:r>
              <a:rPr lang="en-US" dirty="0" smtClean="0">
                <a:latin typeface="Arial"/>
                <a:cs typeface="Arial"/>
              </a:rPr>
              <a:t> </a:t>
            </a:r>
            <a:r>
              <a:rPr lang="en-US" dirty="0" err="1" smtClean="0">
                <a:latin typeface="Arial"/>
                <a:cs typeface="Arial"/>
              </a:rPr>
              <a:t>khác</a:t>
            </a:r>
            <a:r>
              <a:rPr lang="en-US" dirty="0" smtClean="0">
                <a:latin typeface="Arial"/>
                <a:cs typeface="Arial"/>
              </a:rPr>
              <a:t> </a:t>
            </a:r>
            <a:r>
              <a:rPr lang="en-US" dirty="0" err="1" smtClean="0">
                <a:latin typeface="Arial"/>
                <a:cs typeface="Arial"/>
              </a:rPr>
              <a:t>nhau</a:t>
            </a:r>
            <a:endParaRPr lang="en-US" b="1" dirty="0" smtClean="0">
              <a:latin typeface="Arial"/>
              <a:cs typeface="Arial"/>
            </a:endParaRPr>
          </a:p>
          <a:p>
            <a:endParaRPr lang="en-US" b="1" dirty="0">
              <a:latin typeface="Arial"/>
              <a:cs typeface="Arial"/>
            </a:endParaRPr>
          </a:p>
          <a:p>
            <a:r>
              <a:rPr lang="en-US" dirty="0">
                <a:latin typeface="Arial"/>
                <a:cs typeface="Arial"/>
              </a:rPr>
              <a:t>• </a:t>
            </a:r>
            <a:r>
              <a:rPr lang="en-US" dirty="0" err="1" smtClean="0">
                <a:latin typeface="Arial"/>
                <a:cs typeface="Arial"/>
              </a:rPr>
              <a:t>Giai</a:t>
            </a:r>
            <a:r>
              <a:rPr lang="en-US" dirty="0" smtClean="0">
                <a:latin typeface="Arial"/>
                <a:cs typeface="Arial"/>
              </a:rPr>
              <a:t> </a:t>
            </a:r>
            <a:r>
              <a:rPr lang="en-US" dirty="0" err="1" smtClean="0">
                <a:latin typeface="Arial"/>
                <a:cs typeface="Arial"/>
              </a:rPr>
              <a:t>đoạn</a:t>
            </a:r>
            <a:r>
              <a:rPr lang="en-US" dirty="0" smtClean="0">
                <a:latin typeface="Arial"/>
                <a:cs typeface="Arial"/>
              </a:rPr>
              <a:t> </a:t>
            </a:r>
            <a:r>
              <a:rPr lang="en-US" dirty="0" err="1" smtClean="0">
                <a:latin typeface="Arial"/>
                <a:cs typeface="Arial"/>
              </a:rPr>
              <a:t>dài</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xác</a:t>
            </a:r>
            <a:r>
              <a:rPr lang="en-US" dirty="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tốc</a:t>
            </a:r>
            <a:r>
              <a:rPr lang="en-US" dirty="0" smtClean="0">
                <a:latin typeface="Arial"/>
                <a:cs typeface="Arial"/>
              </a:rPr>
              <a:t> </a:t>
            </a:r>
            <a:r>
              <a:rPr lang="en-US" dirty="0" err="1" smtClean="0">
                <a:latin typeface="Arial"/>
                <a:cs typeface="Arial"/>
              </a:rPr>
              <a:t>độ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endParaRPr lang="en-US" dirty="0">
              <a:latin typeface="Arial"/>
              <a:cs typeface="Arial"/>
            </a:endParaRPr>
          </a:p>
        </p:txBody>
      </p:sp>
      <p:sp>
        <p:nvSpPr>
          <p:cNvPr id="5" name="Rectangle 4"/>
          <p:cNvSpPr/>
          <p:nvPr/>
        </p:nvSpPr>
        <p:spPr>
          <a:xfrm>
            <a:off x="685800" y="5638800"/>
            <a:ext cx="8001000" cy="307777"/>
          </a:xfrm>
          <a:prstGeom prst="rect">
            <a:avLst/>
          </a:prstGeom>
        </p:spPr>
        <p:txBody>
          <a:bodyPr wrap="square">
            <a:spAutoFit/>
          </a:bodyPr>
          <a:lstStyle/>
          <a:p>
            <a:r>
              <a:rPr lang="en-US" sz="1400" dirty="0" smtClean="0">
                <a:latin typeface="Arial"/>
                <a:cs typeface="Arial"/>
              </a:rPr>
              <a:t>Chia </a:t>
            </a:r>
            <a:r>
              <a:rPr lang="en-US" sz="1400" dirty="0" err="1" smtClean="0">
                <a:latin typeface="Arial"/>
                <a:cs typeface="Arial"/>
              </a:rPr>
              <a:t>thành</a:t>
            </a:r>
            <a:r>
              <a:rPr lang="en-US" sz="1400" dirty="0" smtClean="0">
                <a:latin typeface="Arial"/>
                <a:cs typeface="Arial"/>
              </a:rPr>
              <a:t> 5 parts → </a:t>
            </a:r>
            <a:r>
              <a:rPr lang="en-US" sz="1400" dirty="0" err="1" smtClean="0">
                <a:latin typeface="Arial"/>
                <a:cs typeface="Arial"/>
              </a:rPr>
              <a:t>đồng</a:t>
            </a:r>
            <a:r>
              <a:rPr lang="en-US" sz="1400" dirty="0" smtClean="0">
                <a:latin typeface="Arial"/>
                <a:cs typeface="Arial"/>
              </a:rPr>
              <a:t> </a:t>
            </a:r>
            <a:r>
              <a:rPr lang="en-US" sz="1400" dirty="0" err="1" smtClean="0">
                <a:latin typeface="Arial"/>
                <a:cs typeface="Arial"/>
              </a:rPr>
              <a:t>hồ</a:t>
            </a:r>
            <a:r>
              <a:rPr lang="en-US" sz="1400" dirty="0" smtClean="0">
                <a:latin typeface="Arial"/>
                <a:cs typeface="Arial"/>
              </a:rPr>
              <a:t> </a:t>
            </a:r>
            <a:r>
              <a:rPr lang="en-US" sz="1400" dirty="0" err="1" smtClean="0">
                <a:latin typeface="Arial"/>
                <a:cs typeface="Arial"/>
              </a:rPr>
              <a:t>nhanh</a:t>
            </a:r>
            <a:r>
              <a:rPr lang="en-US" sz="1400" dirty="0" smtClean="0">
                <a:latin typeface="Arial"/>
                <a:cs typeface="Arial"/>
              </a:rPr>
              <a:t> </a:t>
            </a:r>
            <a:r>
              <a:rPr lang="en-US" sz="1400" dirty="0" err="1" smtClean="0">
                <a:latin typeface="Arial"/>
                <a:cs typeface="Arial"/>
              </a:rPr>
              <a:t>hơn</a:t>
            </a:r>
            <a:r>
              <a:rPr lang="en-US" sz="1400" dirty="0" smtClean="0">
                <a:latin typeface="Arial"/>
                <a:cs typeface="Arial"/>
              </a:rPr>
              <a:t> 5x </a:t>
            </a:r>
            <a:r>
              <a:rPr lang="en-US" sz="1400" dirty="0" err="1" smtClean="0">
                <a:latin typeface="Arial"/>
                <a:cs typeface="Arial"/>
              </a:rPr>
              <a:t>lần</a:t>
            </a:r>
            <a:r>
              <a:rPr lang="en-US" sz="1400" dirty="0" smtClean="0">
                <a:latin typeface="Arial"/>
                <a:cs typeface="Arial"/>
              </a:rPr>
              <a:t>  </a:t>
            </a:r>
            <a:r>
              <a:rPr lang="en-US" sz="1400" dirty="0">
                <a:latin typeface="Arial"/>
                <a:cs typeface="Arial"/>
              </a:rPr>
              <a:t>→</a:t>
            </a:r>
            <a:r>
              <a:rPr lang="en-US" sz="1400" dirty="0" smtClean="0">
                <a:latin typeface="Arial"/>
                <a:cs typeface="Arial"/>
              </a:rPr>
              <a:t> </a:t>
            </a:r>
            <a:r>
              <a:rPr lang="en-US" sz="1400" dirty="0" err="1" smtClean="0">
                <a:latin typeface="Arial"/>
                <a:cs typeface="Arial"/>
              </a:rPr>
              <a:t>nhưng</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nhiều</a:t>
            </a:r>
            <a:r>
              <a:rPr lang="en-US" sz="1400" dirty="0" smtClean="0">
                <a:latin typeface="Arial"/>
                <a:cs typeface="Arial"/>
              </a:rPr>
              <a:t> </a:t>
            </a:r>
            <a:r>
              <a:rPr lang="en-US" sz="1400" dirty="0" err="1" smtClean="0">
                <a:latin typeface="Arial"/>
                <a:cs typeface="Arial"/>
              </a:rPr>
              <a:t>hơn</a:t>
            </a:r>
            <a:r>
              <a:rPr lang="en-US" sz="1400" dirty="0" smtClean="0">
                <a:latin typeface="Arial"/>
                <a:cs typeface="Arial"/>
              </a:rPr>
              <a:t>  5x </a:t>
            </a:r>
            <a:r>
              <a:rPr lang="en-US" sz="1400" dirty="0" err="1" smtClean="0">
                <a:latin typeface="Arial"/>
                <a:cs typeface="Arial"/>
              </a:rPr>
              <a:t>chu</a:t>
            </a:r>
            <a:r>
              <a:rPr lang="en-US" sz="1400" dirty="0" smtClean="0">
                <a:latin typeface="Arial"/>
                <a:cs typeface="Arial"/>
              </a:rPr>
              <a:t> </a:t>
            </a:r>
            <a:r>
              <a:rPr lang="en-US" sz="1400" dirty="0" err="1" smtClean="0">
                <a:latin typeface="Arial"/>
                <a:cs typeface="Arial"/>
              </a:rPr>
              <a:t>kỳ</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lệnh</a:t>
            </a:r>
            <a:endParaRPr lang="en-US" sz="1400" dirty="0">
              <a:latin typeface="Arial"/>
              <a:cs typeface="Aria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600"/>
            <a:ext cx="4682703" cy="1774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ular Callout 5"/>
          <p:cNvSpPr/>
          <p:nvPr/>
        </p:nvSpPr>
        <p:spPr>
          <a:xfrm>
            <a:off x="6629400" y="3657600"/>
            <a:ext cx="1905000" cy="762000"/>
          </a:xfrm>
          <a:prstGeom prst="wedgeRoundRectCallout">
            <a:avLst>
              <a:gd name="adj1" fmla="val -123052"/>
              <a:gd name="adj2" fmla="val -111622"/>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Arial"/>
                <a:cs typeface="Arial"/>
              </a:rPr>
              <a:t>…</a:t>
            </a:r>
            <a:r>
              <a:rPr lang="en-US" sz="1400" dirty="0" err="1" smtClean="0">
                <a:solidFill>
                  <a:schemeClr val="tx1"/>
                </a:solidFill>
                <a:latin typeface="Arial"/>
                <a:cs typeface="Arial"/>
              </a:rPr>
              <a:t>Cần</a:t>
            </a:r>
            <a:r>
              <a:rPr lang="en-US" sz="1400" dirty="0" smtClean="0">
                <a:solidFill>
                  <a:schemeClr val="tx1"/>
                </a:solidFill>
                <a:latin typeface="Arial"/>
                <a:cs typeface="Arial"/>
              </a:rPr>
              <a:t> </a:t>
            </a:r>
            <a:r>
              <a:rPr lang="en-US" sz="1400" dirty="0" err="1" smtClean="0">
                <a:solidFill>
                  <a:schemeClr val="tx1"/>
                </a:solidFill>
                <a:latin typeface="Arial"/>
                <a:cs typeface="Arial"/>
              </a:rPr>
              <a:t>nhiều</a:t>
            </a:r>
            <a:r>
              <a:rPr lang="en-US" sz="1400" dirty="0" smtClean="0">
                <a:solidFill>
                  <a:schemeClr val="tx1"/>
                </a:solidFill>
                <a:latin typeface="Arial"/>
                <a:cs typeface="Arial"/>
              </a:rPr>
              <a:t> </a:t>
            </a:r>
            <a:r>
              <a:rPr lang="en-US" sz="1400" dirty="0" err="1" smtClean="0">
                <a:solidFill>
                  <a:schemeClr val="tx1"/>
                </a:solidFill>
                <a:latin typeface="Arial"/>
                <a:cs typeface="Arial"/>
              </a:rPr>
              <a:t>chu</a:t>
            </a:r>
            <a:r>
              <a:rPr lang="en-US" sz="1400" dirty="0" smtClean="0">
                <a:solidFill>
                  <a:schemeClr val="tx1"/>
                </a:solidFill>
                <a:latin typeface="Arial"/>
                <a:cs typeface="Arial"/>
              </a:rPr>
              <a:t> </a:t>
            </a:r>
            <a:r>
              <a:rPr lang="en-US" sz="1400" dirty="0" err="1" smtClean="0">
                <a:solidFill>
                  <a:schemeClr val="tx1"/>
                </a:solidFill>
                <a:latin typeface="Arial"/>
                <a:cs typeface="Arial"/>
              </a:rPr>
              <a:t>kỳ</a:t>
            </a:r>
            <a:r>
              <a:rPr lang="en-US" sz="1400" dirty="0" smtClean="0">
                <a:solidFill>
                  <a:schemeClr val="tx1"/>
                </a:solidFill>
                <a:latin typeface="Arial"/>
                <a:cs typeface="Arial"/>
              </a:rPr>
              <a:t> </a:t>
            </a:r>
            <a:r>
              <a:rPr lang="en-US" sz="1400" dirty="0" err="1" smtClean="0">
                <a:solidFill>
                  <a:schemeClr val="tx1"/>
                </a:solidFill>
                <a:latin typeface="Arial"/>
                <a:cs typeface="Arial"/>
              </a:rPr>
              <a:t>cho</a:t>
            </a:r>
            <a:r>
              <a:rPr lang="en-US" sz="1400" dirty="0" smtClean="0">
                <a:solidFill>
                  <a:schemeClr val="tx1"/>
                </a:solidFill>
                <a:latin typeface="Arial"/>
                <a:cs typeface="Arial"/>
              </a:rPr>
              <a:t> </a:t>
            </a:r>
            <a:r>
              <a:rPr lang="en-US" sz="1400" dirty="0" err="1" smtClean="0">
                <a:solidFill>
                  <a:schemeClr val="tx1"/>
                </a:solidFill>
                <a:latin typeface="Arial"/>
                <a:cs typeface="Arial"/>
              </a:rPr>
              <a:t>một</a:t>
            </a:r>
            <a:r>
              <a:rPr lang="en-US" sz="1400" dirty="0" smtClean="0">
                <a:solidFill>
                  <a:schemeClr val="tx1"/>
                </a:solidFill>
                <a:latin typeface="Arial"/>
                <a:cs typeface="Arial"/>
              </a:rPr>
              <a:t> </a:t>
            </a:r>
            <a:r>
              <a:rPr lang="en-US" sz="1400" dirty="0" err="1" smtClean="0">
                <a:solidFill>
                  <a:schemeClr val="tx1"/>
                </a:solidFill>
                <a:latin typeface="Arial"/>
                <a:cs typeface="Arial"/>
              </a:rPr>
              <a:t>lệnh</a:t>
            </a:r>
            <a:r>
              <a:rPr lang="en-US" sz="1400" dirty="0" smtClean="0">
                <a:solidFill>
                  <a:schemeClr val="tx1"/>
                </a:solidFill>
                <a:latin typeface="Arial"/>
                <a:cs typeface="Arial"/>
              </a:rPr>
              <a:t>!</a:t>
            </a:r>
            <a:endParaRPr lang="en-US" sz="1400" dirty="0">
              <a:solidFill>
                <a:schemeClr val="tx1"/>
              </a:solidFill>
              <a:latin typeface="Arial"/>
              <a:cs typeface="Arial"/>
            </a:endParaRPr>
          </a:p>
        </p:txBody>
      </p:sp>
    </p:spTree>
    <p:extLst>
      <p:ext uri="{BB962C8B-B14F-4D97-AF65-F5344CB8AC3E}">
        <p14:creationId xmlns:p14="http://schemas.microsoft.com/office/powerpoint/2010/main" val="36046380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686801" cy="1143000"/>
          </a:xfrm>
        </p:spPr>
        <p:txBody>
          <a:bodyPr>
            <a:normAutofit fontScale="90000"/>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MIPS: 5 </a:t>
            </a:r>
            <a:r>
              <a:rPr lang="en-US" b="1" dirty="0" err="1" smtClean="0">
                <a:latin typeface="Arial"/>
                <a:cs typeface="Arial"/>
              </a:rPr>
              <a:t>giai</a:t>
            </a:r>
            <a:r>
              <a:rPr lang="en-US" b="1" dirty="0" smtClean="0">
                <a:latin typeface="Arial"/>
                <a:cs typeface="Arial"/>
              </a:rPr>
              <a:t> </a:t>
            </a:r>
            <a:r>
              <a:rPr lang="en-US" b="1" dirty="0" err="1" smtClean="0">
                <a:latin typeface="Arial"/>
                <a:cs typeface="Arial"/>
              </a:rPr>
              <a:t>đoạn</a:t>
            </a:r>
            <a:r>
              <a:rPr lang="en-US" b="1" dirty="0" smtClean="0">
                <a:latin typeface="Arial"/>
                <a:cs typeface="Arial"/>
              </a:rPr>
              <a:t> </a:t>
            </a:r>
            <a:r>
              <a:rPr lang="en-US" b="1" dirty="0" err="1" smtClean="0">
                <a:latin typeface="Arial"/>
                <a:cs typeface="Arial"/>
              </a:rPr>
              <a:t>đường</a:t>
            </a:r>
            <a:r>
              <a:rPr lang="en-US" b="1" dirty="0" smtClean="0">
                <a:latin typeface="Arial"/>
                <a:cs typeface="Arial"/>
              </a:rPr>
              <a:t> </a:t>
            </a:r>
            <a:r>
              <a:rPr lang="en-US" b="1" dirty="0" err="1" smtClean="0">
                <a:latin typeface="Arial"/>
                <a:cs typeface="Arial"/>
              </a:rPr>
              <a:t>ống</a:t>
            </a:r>
            <a:r>
              <a:rPr lang="en-US" b="1" dirty="0" smtClean="0">
                <a:latin typeface="Arial"/>
                <a:cs typeface="Arial"/>
              </a:rPr>
              <a:t> </a:t>
            </a:r>
            <a:endParaRPr lang="en-US" dirty="0">
              <a:latin typeface="Arial"/>
              <a:cs typeface="Aria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33" y="2209800"/>
            <a:ext cx="7985760" cy="419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99710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534401" cy="1143000"/>
          </a:xfrm>
        </p:spPr>
        <p:txBody>
          <a:bodyPr>
            <a:normAutofit fontScale="90000"/>
          </a:bodyPr>
          <a:lstStyle/>
          <a:p>
            <a:r>
              <a:rPr lang="en-US" b="1" dirty="0" err="1" smtClean="0">
                <a:latin typeface="Arial"/>
                <a:cs typeface="Arial"/>
              </a:rPr>
              <a:t>Kỹ</a:t>
            </a:r>
            <a:r>
              <a:rPr lang="en-US" b="1" dirty="0" smtClean="0">
                <a:latin typeface="Arial"/>
                <a:cs typeface="Arial"/>
              </a:rPr>
              <a:t> </a:t>
            </a:r>
            <a:r>
              <a:rPr lang="en-US" b="1" dirty="0" err="1" smtClean="0">
                <a:latin typeface="Arial"/>
                <a:cs typeface="Arial"/>
              </a:rPr>
              <a:t>thuật</a:t>
            </a:r>
            <a:r>
              <a:rPr lang="en-US" b="1" dirty="0" smtClean="0">
                <a:latin typeface="Arial"/>
                <a:cs typeface="Arial"/>
              </a:rPr>
              <a:t> </a:t>
            </a:r>
            <a:r>
              <a:rPr lang="en-US" b="1" dirty="0" err="1" smtClean="0">
                <a:latin typeface="Arial"/>
                <a:cs typeface="Arial"/>
              </a:rPr>
              <a:t>này</a:t>
            </a:r>
            <a:r>
              <a:rPr lang="en-US" b="1" dirty="0" smtClean="0">
                <a:latin typeface="Arial"/>
                <a:cs typeface="Arial"/>
              </a:rPr>
              <a:t> </a:t>
            </a:r>
            <a:r>
              <a:rPr lang="en-US" b="1" dirty="0" err="1" smtClean="0">
                <a:latin typeface="Arial"/>
                <a:cs typeface="Arial"/>
              </a:rPr>
              <a:t>có</a:t>
            </a:r>
            <a:r>
              <a:rPr lang="en-US" b="1" dirty="0" smtClean="0">
                <a:latin typeface="Arial"/>
                <a:cs typeface="Arial"/>
              </a:rPr>
              <a:t> </a:t>
            </a:r>
            <a:r>
              <a:rPr lang="en-US" b="1" dirty="0" err="1" smtClean="0">
                <a:latin typeface="Arial"/>
                <a:cs typeface="Arial"/>
              </a:rPr>
              <a:t>tốt</a:t>
            </a:r>
            <a:r>
              <a:rPr lang="en-US" b="1" dirty="0" smtClean="0">
                <a:latin typeface="Arial"/>
                <a:cs typeface="Arial"/>
              </a:rPr>
              <a:t> </a:t>
            </a:r>
            <a:r>
              <a:rPr lang="en-US" b="1" dirty="0" err="1" smtClean="0">
                <a:latin typeface="Arial"/>
                <a:cs typeface="Arial"/>
              </a:rPr>
              <a:t>hơn</a:t>
            </a:r>
            <a:r>
              <a:rPr lang="en-US" b="1" dirty="0" smtClean="0">
                <a:latin typeface="Arial"/>
                <a:cs typeface="Arial"/>
              </a:rPr>
              <a:t> </a:t>
            </a:r>
            <a:r>
              <a:rPr lang="en-US" b="1" dirty="0" err="1" smtClean="0">
                <a:latin typeface="Arial"/>
                <a:cs typeface="Arial"/>
              </a:rPr>
              <a:t>không</a:t>
            </a:r>
            <a:r>
              <a:rPr lang="en-US" b="1" dirty="0" smtClean="0">
                <a:latin typeface="Arial"/>
                <a:cs typeface="Arial"/>
              </a:rPr>
              <a:t>?</a:t>
            </a:r>
            <a:endParaRPr lang="en-US" dirty="0">
              <a:latin typeface="Arial"/>
              <a:cs typeface="Aria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85" y="2286000"/>
            <a:ext cx="8446433" cy="417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6777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3369</TotalTime>
  <Words>5383</Words>
  <Application>Microsoft Macintosh PowerPoint</Application>
  <PresentationFormat>On-screen Show (4:3)</PresentationFormat>
  <Paragraphs>1272</Paragraphs>
  <Slides>67</Slides>
  <Notes>21</Notes>
  <HiddenSlides>9</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Processor Pipelining</vt:lpstr>
      <vt:lpstr>Nội dung</vt:lpstr>
      <vt:lpstr>Tốc độ xử lý</vt:lpstr>
      <vt:lpstr>Đường dữ liệu bộ xử lý đơn xung nhịp</vt:lpstr>
      <vt:lpstr>Thời gian thực thi đơn xung nhịp</vt:lpstr>
      <vt:lpstr>Giải pháp: Bộ xử lý đa xung nhịp</vt:lpstr>
      <vt:lpstr>Cách nào tốt hơn?</vt:lpstr>
      <vt:lpstr>Ví dụ MIPS: 5 giai đoạn đường ống </vt:lpstr>
      <vt:lpstr>Kỹ thuật này có tốt hơn không?</vt:lpstr>
      <vt:lpstr>Hoạt động trong đường ống</vt:lpstr>
      <vt:lpstr>Kỹ thuật đường ống là gì? Một số ví dụ trong đời sống</vt:lpstr>
      <vt:lpstr>Kỹ thuật đường ống 1: quy trình giặt là (serial - pipeline)</vt:lpstr>
      <vt:lpstr>Ví dụ: Quy trình giặt là (pipelined)</vt:lpstr>
      <vt:lpstr>Ví dụ về kỹ thuật đường ống 2: lắp ráp xe (serial)</vt:lpstr>
      <vt:lpstr>Pipelining example 2: car assembly (serial)</vt:lpstr>
      <vt:lpstr>Tại sao lại sử dụng Pipeline ? (Hint: performance)</vt:lpstr>
      <vt:lpstr>Tại sao lựa chọn pipeline?</vt:lpstr>
      <vt:lpstr>Hiệu năng đường ống hóa trong bộ xử lý </vt:lpstr>
      <vt:lpstr>Nhanh hơn bao nhiêu?</vt:lpstr>
      <vt:lpstr>Tại sao không chia nhiều giai đoạn hơn?</vt:lpstr>
      <vt:lpstr>Các thanh ghi Pipeline và mào đầu (phí tổn điều khiển)</vt:lpstr>
      <vt:lpstr>Đồng hồ trong bộ xử lý Pipeline</vt:lpstr>
      <vt:lpstr>Hiệu năng của việc đường ống hóa MIPS</vt:lpstr>
      <vt:lpstr>Xây dựng bộ xử lý đường ống  Cắt ra từ bộ xử lý đơn xung nhịp</vt:lpstr>
      <vt:lpstr>Làm thế nào để chia các lệnh MIPS?</vt:lpstr>
      <vt:lpstr>Các thanh ghi pipeline.</vt:lpstr>
      <vt:lpstr>Chiều chuyển động của đường ống trong MIPS.</vt:lpstr>
      <vt:lpstr>IF for load</vt:lpstr>
      <vt:lpstr>ID for load</vt:lpstr>
      <vt:lpstr>EX for load</vt:lpstr>
      <vt:lpstr> MEM for load</vt:lpstr>
      <vt:lpstr>WB for load</vt:lpstr>
      <vt:lpstr>Fixing the WB stage</vt:lpstr>
      <vt:lpstr>Đường dữ liệu MIPS pipeline</vt:lpstr>
      <vt:lpstr>The MIPS pipeline</vt:lpstr>
      <vt:lpstr>Luồng lệnh trong đường ống. </vt:lpstr>
      <vt:lpstr>Điều khiển logic trong Pipeline (Làm thế nào để giải mã các lệnh trong đường ống?)</vt:lpstr>
      <vt:lpstr>Điều khiển Pipeline</vt:lpstr>
      <vt:lpstr>Điều khiển MIPS pipeline</vt:lpstr>
      <vt:lpstr>Chi tiết về điều khiển Pipeline</vt:lpstr>
      <vt:lpstr>Xung đột Pipeline</vt:lpstr>
      <vt:lpstr>Bộ nhớ đơn: Xung đột cấu trúc</vt:lpstr>
      <vt:lpstr>Truy cập tệp thanh ghi</vt:lpstr>
      <vt:lpstr>Sử dụng thanh ghi: Xung đột dữ liệu</vt:lpstr>
      <vt:lpstr>Sử dụng thanh ghi: Xung đột dữ liệu</vt:lpstr>
      <vt:lpstr>Đọc từ bộ nhớ gây xung đột dữ liệu</vt:lpstr>
      <vt:lpstr>Giải quyết xung đột: Tạm dừng</vt:lpstr>
      <vt:lpstr>Ví dụ:</vt:lpstr>
      <vt:lpstr>PowerPoint Presentation</vt:lpstr>
      <vt:lpstr>Chuyển tiếp dữ liệu</vt:lpstr>
      <vt:lpstr>Giải quyết xung đột: Chuyển tiếp dữ liệu</vt:lpstr>
      <vt:lpstr>Giải quyết xung đột: Chuyển tiếp dữ liệu</vt:lpstr>
      <vt:lpstr>Minh họa triển khai chuyển tiếp</vt:lpstr>
      <vt:lpstr>Xung đột dữ liệu khi chuyển tiếp</vt:lpstr>
      <vt:lpstr>Xung đột dữ liệu khi có lệnh lw</vt:lpstr>
      <vt:lpstr>Xung đột dữ liệu khi có lệnh lw</vt:lpstr>
      <vt:lpstr>Xung đột điều khiển</vt:lpstr>
      <vt:lpstr>Lệnh nhảy: Cần một chu kỳ dừng</vt:lpstr>
      <vt:lpstr>Xung đột điều khiển lệnh rẽ nhánh</vt:lpstr>
      <vt:lpstr>Giải quyết xung đột điều khiển lệnh rẽ nhánh</vt:lpstr>
      <vt:lpstr>Giải quyết xung đột điều khiển lệnh rẽ nhánh</vt:lpstr>
      <vt:lpstr>Rẽ nhánh chậm</vt:lpstr>
      <vt:lpstr>Sắp xếp lệnh trong rẽ nhánh chậm</vt:lpstr>
      <vt:lpstr>Real world pipelines</vt:lpstr>
      <vt:lpstr>We saw this earlier</vt:lpstr>
      <vt:lpstr>What is AMD doing?</vt:lpstr>
      <vt:lpstr>Tóm tắt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Processor "Control“ and "Datapath“ </dc:title>
  <dc:creator>Uti</dc:creator>
  <cp:lastModifiedBy>Ta Kim Hue</cp:lastModifiedBy>
  <cp:revision>192</cp:revision>
  <dcterms:created xsi:type="dcterms:W3CDTF">2006-08-16T00:00:00Z</dcterms:created>
  <dcterms:modified xsi:type="dcterms:W3CDTF">2016-12-02T10:08:54Z</dcterms:modified>
</cp:coreProperties>
</file>